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2" r:id="rId3"/>
    <p:sldId id="270" r:id="rId4"/>
    <p:sldId id="271" r:id="rId5"/>
    <p:sldId id="292" r:id="rId6"/>
    <p:sldId id="288" r:id="rId7"/>
    <p:sldId id="289" r:id="rId8"/>
    <p:sldId id="290" r:id="rId9"/>
    <p:sldId id="291" r:id="rId10"/>
    <p:sldId id="293" r:id="rId11"/>
    <p:sldId id="294" r:id="rId12"/>
    <p:sldId id="295" r:id="rId13"/>
    <p:sldId id="275" r:id="rId14"/>
    <p:sldId id="276" r:id="rId15"/>
    <p:sldId id="277" r:id="rId16"/>
    <p:sldId id="29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93F"/>
    <a:srgbClr val="153152"/>
    <a:srgbClr val="7BA2B9"/>
    <a:srgbClr val="F5D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0734" autoAdjust="0"/>
  </p:normalViewPr>
  <p:slideViewPr>
    <p:cSldViewPr snapToGrid="0">
      <p:cViewPr varScale="1">
        <p:scale>
          <a:sx n="35" d="100"/>
          <a:sy n="35" d="100"/>
        </p:scale>
        <p:origin x="1392"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Hattingh" userId="48a7f1c5-16cd-4811-a3ae-27be9548732b" providerId="ADAL" clId="{AAFE604F-9AAA-4C21-B083-904EDEAEECE3}"/>
    <pc:docChg chg="custSel delSld modSld">
      <pc:chgData name="Naomi Hattingh" userId="48a7f1c5-16cd-4811-a3ae-27be9548732b" providerId="ADAL" clId="{AAFE604F-9AAA-4C21-B083-904EDEAEECE3}" dt="2025-04-30T01:15:29.007" v="30" actId="47"/>
      <pc:docMkLst>
        <pc:docMk/>
      </pc:docMkLst>
      <pc:sldChg chg="modSp mod">
        <pc:chgData name="Naomi Hattingh" userId="48a7f1c5-16cd-4811-a3ae-27be9548732b" providerId="ADAL" clId="{AAFE604F-9AAA-4C21-B083-904EDEAEECE3}" dt="2025-04-28T07:27:46.866" v="0" actId="33524"/>
        <pc:sldMkLst>
          <pc:docMk/>
          <pc:sldMk cId="2866809936" sldId="271"/>
        </pc:sldMkLst>
        <pc:spChg chg="mod">
          <ac:chgData name="Naomi Hattingh" userId="48a7f1c5-16cd-4811-a3ae-27be9548732b" providerId="ADAL" clId="{AAFE604F-9AAA-4C21-B083-904EDEAEECE3}" dt="2025-04-28T07:27:46.866" v="0" actId="33524"/>
          <ac:spMkLst>
            <pc:docMk/>
            <pc:sldMk cId="2866809936" sldId="271"/>
            <ac:spMk id="2" creationId="{00000000-0000-0000-0000-000000000000}"/>
          </ac:spMkLst>
        </pc:spChg>
      </pc:sldChg>
      <pc:sldChg chg="del">
        <pc:chgData name="Naomi Hattingh" userId="48a7f1c5-16cd-4811-a3ae-27be9548732b" providerId="ADAL" clId="{AAFE604F-9AAA-4C21-B083-904EDEAEECE3}" dt="2025-04-30T01:15:29.007" v="30" actId="47"/>
        <pc:sldMkLst>
          <pc:docMk/>
          <pc:sldMk cId="5182111" sldId="274"/>
        </pc:sldMkLst>
      </pc:sldChg>
      <pc:sldChg chg="modSp mod">
        <pc:chgData name="Naomi Hattingh" userId="48a7f1c5-16cd-4811-a3ae-27be9548732b" providerId="ADAL" clId="{AAFE604F-9AAA-4C21-B083-904EDEAEECE3}" dt="2025-04-28T07:28:21.821" v="3" actId="20577"/>
        <pc:sldMkLst>
          <pc:docMk/>
          <pc:sldMk cId="1349246221" sldId="288"/>
        </pc:sldMkLst>
        <pc:spChg chg="mod">
          <ac:chgData name="Naomi Hattingh" userId="48a7f1c5-16cd-4811-a3ae-27be9548732b" providerId="ADAL" clId="{AAFE604F-9AAA-4C21-B083-904EDEAEECE3}" dt="2025-04-28T07:28:21.821" v="3" actId="20577"/>
          <ac:spMkLst>
            <pc:docMk/>
            <pc:sldMk cId="1349246221" sldId="288"/>
            <ac:spMk id="2" creationId="{00000000-0000-0000-0000-000000000000}"/>
          </ac:spMkLst>
        </pc:spChg>
      </pc:sldChg>
      <pc:sldChg chg="modSp mod">
        <pc:chgData name="Naomi Hattingh" userId="48a7f1c5-16cd-4811-a3ae-27be9548732b" providerId="ADAL" clId="{AAFE604F-9AAA-4C21-B083-904EDEAEECE3}" dt="2025-04-28T07:28:33.777" v="6" actId="20577"/>
        <pc:sldMkLst>
          <pc:docMk/>
          <pc:sldMk cId="1005942511" sldId="289"/>
        </pc:sldMkLst>
        <pc:spChg chg="mod">
          <ac:chgData name="Naomi Hattingh" userId="48a7f1c5-16cd-4811-a3ae-27be9548732b" providerId="ADAL" clId="{AAFE604F-9AAA-4C21-B083-904EDEAEECE3}" dt="2025-04-28T07:28:33.777" v="6" actId="20577"/>
          <ac:spMkLst>
            <pc:docMk/>
            <pc:sldMk cId="1005942511" sldId="289"/>
            <ac:spMk id="2" creationId="{00000000-0000-0000-0000-000000000000}"/>
          </ac:spMkLst>
        </pc:spChg>
      </pc:sldChg>
      <pc:sldChg chg="modSp mod">
        <pc:chgData name="Naomi Hattingh" userId="48a7f1c5-16cd-4811-a3ae-27be9548732b" providerId="ADAL" clId="{AAFE604F-9AAA-4C21-B083-904EDEAEECE3}" dt="2025-04-28T07:28:43.474" v="11" actId="20577"/>
        <pc:sldMkLst>
          <pc:docMk/>
          <pc:sldMk cId="2532303776" sldId="290"/>
        </pc:sldMkLst>
        <pc:spChg chg="mod">
          <ac:chgData name="Naomi Hattingh" userId="48a7f1c5-16cd-4811-a3ae-27be9548732b" providerId="ADAL" clId="{AAFE604F-9AAA-4C21-B083-904EDEAEECE3}" dt="2025-04-28T07:28:43.474" v="11" actId="20577"/>
          <ac:spMkLst>
            <pc:docMk/>
            <pc:sldMk cId="2532303776" sldId="290"/>
            <ac:spMk id="2" creationId="{00000000-0000-0000-0000-000000000000}"/>
          </ac:spMkLst>
        </pc:spChg>
      </pc:sldChg>
      <pc:sldChg chg="modSp mod">
        <pc:chgData name="Naomi Hattingh" userId="48a7f1c5-16cd-4811-a3ae-27be9548732b" providerId="ADAL" clId="{AAFE604F-9AAA-4C21-B083-904EDEAEECE3}" dt="2025-04-30T01:13:47.319" v="28" actId="20577"/>
        <pc:sldMkLst>
          <pc:docMk/>
          <pc:sldMk cId="774362858" sldId="291"/>
        </pc:sldMkLst>
        <pc:spChg chg="mod">
          <ac:chgData name="Naomi Hattingh" userId="48a7f1c5-16cd-4811-a3ae-27be9548732b" providerId="ADAL" clId="{AAFE604F-9AAA-4C21-B083-904EDEAEECE3}" dt="2025-04-28T07:28:50.931" v="14" actId="20577"/>
          <ac:spMkLst>
            <pc:docMk/>
            <pc:sldMk cId="774362858" sldId="291"/>
            <ac:spMk id="2" creationId="{00000000-0000-0000-0000-000000000000}"/>
          </ac:spMkLst>
        </pc:spChg>
        <pc:spChg chg="mod">
          <ac:chgData name="Naomi Hattingh" userId="48a7f1c5-16cd-4811-a3ae-27be9548732b" providerId="ADAL" clId="{AAFE604F-9AAA-4C21-B083-904EDEAEECE3}" dt="2025-04-30T01:13:47.319" v="28" actId="20577"/>
          <ac:spMkLst>
            <pc:docMk/>
            <pc:sldMk cId="774362858" sldId="291"/>
            <ac:spMk id="3" creationId="{00000000-0000-0000-0000-000000000000}"/>
          </ac:spMkLst>
        </pc:spChg>
      </pc:sldChg>
      <pc:sldChg chg="modSp mod">
        <pc:chgData name="Naomi Hattingh" userId="48a7f1c5-16cd-4811-a3ae-27be9548732b" providerId="ADAL" clId="{AAFE604F-9AAA-4C21-B083-904EDEAEECE3}" dt="2025-04-28T07:29:03.719" v="15" actId="33524"/>
        <pc:sldMkLst>
          <pc:docMk/>
          <pc:sldMk cId="3280751873" sldId="293"/>
        </pc:sldMkLst>
        <pc:spChg chg="mod">
          <ac:chgData name="Naomi Hattingh" userId="48a7f1c5-16cd-4811-a3ae-27be9548732b" providerId="ADAL" clId="{AAFE604F-9AAA-4C21-B083-904EDEAEECE3}" dt="2025-04-28T07:29:03.719" v="15" actId="33524"/>
          <ac:spMkLst>
            <pc:docMk/>
            <pc:sldMk cId="3280751873" sldId="293"/>
            <ac:spMk id="2" creationId="{00000000-0000-0000-0000-000000000000}"/>
          </ac:spMkLst>
        </pc:spChg>
      </pc:sldChg>
      <pc:sldChg chg="modSp mod">
        <pc:chgData name="Naomi Hattingh" userId="48a7f1c5-16cd-4811-a3ae-27be9548732b" providerId="ADAL" clId="{AAFE604F-9AAA-4C21-B083-904EDEAEECE3}" dt="2025-04-30T01:14:21.311" v="29" actId="33524"/>
        <pc:sldMkLst>
          <pc:docMk/>
          <pc:sldMk cId="1573956443" sldId="294"/>
        </pc:sldMkLst>
        <pc:spChg chg="mod">
          <ac:chgData name="Naomi Hattingh" userId="48a7f1c5-16cd-4811-a3ae-27be9548732b" providerId="ADAL" clId="{AAFE604F-9AAA-4C21-B083-904EDEAEECE3}" dt="2025-04-30T01:14:21.311" v="29" actId="33524"/>
          <ac:spMkLst>
            <pc:docMk/>
            <pc:sldMk cId="1573956443" sldId="294"/>
            <ac:spMk id="2" creationId="{00000000-0000-0000-0000-000000000000}"/>
          </ac:spMkLst>
        </pc:spChg>
      </pc:sldChg>
      <pc:sldChg chg="modNotesTx">
        <pc:chgData name="Naomi Hattingh" userId="48a7f1c5-16cd-4811-a3ae-27be9548732b" providerId="ADAL" clId="{AAFE604F-9AAA-4C21-B083-904EDEAEECE3}" dt="2025-04-28T07:29:27.601" v="16" actId="33524"/>
        <pc:sldMkLst>
          <pc:docMk/>
          <pc:sldMk cId="1511781527" sldId="295"/>
        </pc:sldMkLst>
      </pc:sldChg>
      <pc:sldChg chg="modSp mod modNotesTx">
        <pc:chgData name="Naomi Hattingh" userId="48a7f1c5-16cd-4811-a3ae-27be9548732b" providerId="ADAL" clId="{AAFE604F-9AAA-4C21-B083-904EDEAEECE3}" dt="2025-04-28T07:31:03.602" v="18" actId="33524"/>
        <pc:sldMkLst>
          <pc:docMk/>
          <pc:sldMk cId="726181714" sldId="297"/>
        </pc:sldMkLst>
        <pc:spChg chg="mod">
          <ac:chgData name="Naomi Hattingh" userId="48a7f1c5-16cd-4811-a3ae-27be9548732b" providerId="ADAL" clId="{AAFE604F-9AAA-4C21-B083-904EDEAEECE3}" dt="2025-04-28T07:30:58.362" v="17" actId="313"/>
          <ac:spMkLst>
            <pc:docMk/>
            <pc:sldMk cId="726181714" sldId="29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123F5-C108-45C1-88DF-65EB5ED23758}" type="datetimeFigureOut">
              <a:rPr lang="en-ZA" smtClean="0"/>
              <a:t>2025/04/30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0CA0-3B52-435F-8E6D-D27BBB74A1DE}" type="slidenum">
              <a:rPr lang="en-ZA" smtClean="0"/>
              <a:t>‹#›</a:t>
            </a:fld>
            <a:endParaRPr lang="en-ZA"/>
          </a:p>
        </p:txBody>
      </p:sp>
    </p:spTree>
    <p:extLst>
      <p:ext uri="{BB962C8B-B14F-4D97-AF65-F5344CB8AC3E}">
        <p14:creationId xmlns:p14="http://schemas.microsoft.com/office/powerpoint/2010/main" val="163633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a nurse is aware of her or his own spirituality and understands the role it plays in being human, part of our “wholeness, she or he will be more compassionate towards the spirituality or the spiritual distress that a patient may suffer due to illness, pain or loss. It creates an understanding for the need and an alertness to identify distress in the patient. It forms the basis of compassion towards patients and the experiences they need to go through. As nurses we can share own experiences and through our own suffering and losses, we create a bond of compassion with patients.</a:t>
            </a:r>
          </a:p>
          <a:p>
            <a:r>
              <a:rPr lang="en-US" altLang="en-US" dirty="0"/>
              <a:t>I think that we became so reluctant to touch on the subject of spirituality, that we have lost our sensitivity to see a patients distress and assist even if it is only to reach out in compassion.</a:t>
            </a:r>
            <a:endParaRPr lang="en-ZA" altLang="en-US" dirty="0"/>
          </a:p>
          <a:p>
            <a:endParaRPr lang="en-ZA" dirty="0"/>
          </a:p>
        </p:txBody>
      </p:sp>
      <p:sp>
        <p:nvSpPr>
          <p:cNvPr id="4" name="Slide Number Placeholder 3"/>
          <p:cNvSpPr>
            <a:spLocks noGrp="1"/>
          </p:cNvSpPr>
          <p:nvPr>
            <p:ph type="sldNum" sz="quarter" idx="10"/>
          </p:nvPr>
        </p:nvSpPr>
        <p:spPr/>
        <p:txBody>
          <a:bodyPr/>
          <a:lstStyle/>
          <a:p>
            <a:fld id="{DE510CA0-3B52-435F-8E6D-D27BBB74A1DE}" type="slidenum">
              <a:rPr lang="en-ZA" smtClean="0"/>
              <a:t>10</a:t>
            </a:fld>
            <a:endParaRPr lang="en-ZA"/>
          </a:p>
        </p:txBody>
      </p:sp>
    </p:spTree>
    <p:extLst>
      <p:ext uri="{BB962C8B-B14F-4D97-AF65-F5344CB8AC3E}">
        <p14:creationId xmlns:p14="http://schemas.microsoft.com/office/powerpoint/2010/main" val="418752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nurses we see the patients experiences of illness, loss and death and we too need to make sense of life and the experiences it brings. And we too are more inclined asking questions about life. If we do not answer these question of life, why are we here, what do I believe, we are sure to be overwhelmed by life’s challenges. </a:t>
            </a:r>
          </a:p>
          <a:p>
            <a:r>
              <a:rPr lang="en-US" altLang="en-US" dirty="0"/>
              <a:t>If we do not understand our own need for deeper meaning, we will neglect our patients on a spiritual level and not be able to identify spiritual distress in patients.</a:t>
            </a:r>
          </a:p>
          <a:p>
            <a:r>
              <a:rPr lang="en-US" altLang="en-US" dirty="0"/>
              <a:t>I have been reading a book on the experiences of nurses during the Covid-19 pandemic and spiritual distress was the main theme. Nurses needed to cope with so many patients dying and the only way to survive and keep on working, was to reach back to your own sense of purpose, the reason for being in a world full of suffering.</a:t>
            </a:r>
            <a:endParaRPr lang="en-ZA" altLang="en-US" dirty="0"/>
          </a:p>
          <a:p>
            <a:endParaRPr lang="en-ZA" dirty="0"/>
          </a:p>
        </p:txBody>
      </p:sp>
      <p:sp>
        <p:nvSpPr>
          <p:cNvPr id="4" name="Slide Number Placeholder 3"/>
          <p:cNvSpPr>
            <a:spLocks noGrp="1"/>
          </p:cNvSpPr>
          <p:nvPr>
            <p:ph type="sldNum" sz="quarter" idx="10"/>
          </p:nvPr>
        </p:nvSpPr>
        <p:spPr/>
        <p:txBody>
          <a:bodyPr/>
          <a:lstStyle/>
          <a:p>
            <a:fld id="{DE510CA0-3B52-435F-8E6D-D27BBB74A1DE}" type="slidenum">
              <a:rPr lang="en-ZA" smtClean="0"/>
              <a:t>11</a:t>
            </a:fld>
            <a:endParaRPr lang="en-ZA"/>
          </a:p>
        </p:txBody>
      </p:sp>
    </p:spTree>
    <p:extLst>
      <p:ext uri="{BB962C8B-B14F-4D97-AF65-F5344CB8AC3E}">
        <p14:creationId xmlns:p14="http://schemas.microsoft.com/office/powerpoint/2010/main" val="334307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 how do we do it in a world with so many differences when it comes to spirituality?</a:t>
            </a:r>
          </a:p>
          <a:p>
            <a:r>
              <a:rPr lang="en-US" altLang="en-US" dirty="0"/>
              <a:t>Care for patients as you would like to be care for when you are in hospital. Allow expression of faith, talk to patients about their believes, ask questions and be open to assist in which ever way you can. Just remember the focus is not on you, but on the patient. Don’t be judgmental. Listen and have compassion.</a:t>
            </a:r>
            <a:endParaRPr lang="en-ZA" altLang="en-US" dirty="0"/>
          </a:p>
          <a:p>
            <a:endParaRPr lang="en-ZA" dirty="0"/>
          </a:p>
        </p:txBody>
      </p:sp>
      <p:sp>
        <p:nvSpPr>
          <p:cNvPr id="4" name="Slide Number Placeholder 3"/>
          <p:cNvSpPr>
            <a:spLocks noGrp="1"/>
          </p:cNvSpPr>
          <p:nvPr>
            <p:ph type="sldNum" sz="quarter" idx="10"/>
          </p:nvPr>
        </p:nvSpPr>
        <p:spPr/>
        <p:txBody>
          <a:bodyPr/>
          <a:lstStyle/>
          <a:p>
            <a:fld id="{DE510CA0-3B52-435F-8E6D-D27BBB74A1DE}" type="slidenum">
              <a:rPr lang="en-ZA" smtClean="0"/>
              <a:t>12</a:t>
            </a:fld>
            <a:endParaRPr lang="en-ZA"/>
          </a:p>
        </p:txBody>
      </p:sp>
    </p:spTree>
    <p:extLst>
      <p:ext uri="{BB962C8B-B14F-4D97-AF65-F5344CB8AC3E}">
        <p14:creationId xmlns:p14="http://schemas.microsoft.com/office/powerpoint/2010/main" val="264169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concept of spirituality is very applicable to nursing care. Therefore, most often there will not be a lot of theoretical questions to be asked but rather how we can apply the knowledge to our daily care of patients.</a:t>
            </a:r>
            <a:endParaRPr lang="en-ZA" dirty="0"/>
          </a:p>
        </p:txBody>
      </p:sp>
      <p:sp>
        <p:nvSpPr>
          <p:cNvPr id="4" name="Slide Number Placeholder 3"/>
          <p:cNvSpPr>
            <a:spLocks noGrp="1"/>
          </p:cNvSpPr>
          <p:nvPr>
            <p:ph type="sldNum" sz="quarter" idx="10"/>
          </p:nvPr>
        </p:nvSpPr>
        <p:spPr/>
        <p:txBody>
          <a:bodyPr/>
          <a:lstStyle/>
          <a:p>
            <a:fld id="{DE510CA0-3B52-435F-8E6D-D27BBB74A1DE}" type="slidenum">
              <a:rPr lang="en-ZA" smtClean="0"/>
              <a:t>16</a:t>
            </a:fld>
            <a:endParaRPr lang="en-ZA"/>
          </a:p>
        </p:txBody>
      </p:sp>
    </p:spTree>
    <p:extLst>
      <p:ext uri="{BB962C8B-B14F-4D97-AF65-F5344CB8AC3E}">
        <p14:creationId xmlns:p14="http://schemas.microsoft.com/office/powerpoint/2010/main" val="105710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a:t>
            </a:r>
            <a:r>
              <a:rPr lang="en-US" baseline="0" dirty="0"/>
              <a:t> Moodle page and complete the table.</a:t>
            </a:r>
            <a:endParaRPr lang="en-ZA" dirty="0"/>
          </a:p>
        </p:txBody>
      </p:sp>
      <p:sp>
        <p:nvSpPr>
          <p:cNvPr id="4" name="Slide Number Placeholder 3"/>
          <p:cNvSpPr>
            <a:spLocks noGrp="1"/>
          </p:cNvSpPr>
          <p:nvPr>
            <p:ph type="sldNum" sz="quarter" idx="10"/>
          </p:nvPr>
        </p:nvSpPr>
        <p:spPr/>
        <p:txBody>
          <a:bodyPr/>
          <a:lstStyle/>
          <a:p>
            <a:fld id="{DE510CA0-3B52-435F-8E6D-D27BBB74A1DE}" type="slidenum">
              <a:rPr lang="en-ZA" smtClean="0"/>
              <a:t>17</a:t>
            </a:fld>
            <a:endParaRPr lang="en-ZA"/>
          </a:p>
        </p:txBody>
      </p:sp>
    </p:spTree>
    <p:extLst>
      <p:ext uri="{BB962C8B-B14F-4D97-AF65-F5344CB8AC3E}">
        <p14:creationId xmlns:p14="http://schemas.microsoft.com/office/powerpoint/2010/main" val="2801124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F4B1580F-DD12-C02C-3553-18A183C748CF}"/>
              </a:ext>
            </a:extLst>
          </p:cNvPr>
          <p:cNvSpPr/>
          <p:nvPr userDrawn="1"/>
        </p:nvSpPr>
        <p:spPr>
          <a:xfrm rot="10800000">
            <a:off x="7828206" y="0"/>
            <a:ext cx="4363794" cy="3518451"/>
          </a:xfrm>
          <a:prstGeom prst="rtTriangle">
            <a:avLst/>
          </a:prstGeom>
          <a:solidFill>
            <a:srgbClr val="F5D9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and red background with blue text&#10;&#10;Description automatically generated">
            <a:extLst>
              <a:ext uri="{FF2B5EF4-FFF2-40B4-BE49-F238E27FC236}">
                <a16:creationId xmlns:a16="http://schemas.microsoft.com/office/drawing/2014/main" id="{0B155D12-5B63-3E19-B570-CC688DC397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sp>
        <p:nvSpPr>
          <p:cNvPr id="14" name="Right Triangle 13">
            <a:extLst>
              <a:ext uri="{FF2B5EF4-FFF2-40B4-BE49-F238E27FC236}">
                <a16:creationId xmlns:a16="http://schemas.microsoft.com/office/drawing/2014/main" id="{D0B5DD14-6517-33B3-AD65-8BB8FCEB54F0}"/>
              </a:ext>
            </a:extLst>
          </p:cNvPr>
          <p:cNvSpPr/>
          <p:nvPr userDrawn="1"/>
        </p:nvSpPr>
        <p:spPr>
          <a:xfrm rot="10800000">
            <a:off x="8395252" y="0"/>
            <a:ext cx="3796748" cy="3061252"/>
          </a:xfrm>
          <a:prstGeom prst="rtTriangle">
            <a:avLst/>
          </a:prstGeom>
          <a:solidFill>
            <a:srgbClr val="F5D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50792D2-C670-0D07-0DA3-80B82CF398FA}"/>
              </a:ext>
            </a:extLst>
          </p:cNvPr>
          <p:cNvPicPr>
            <a:picLocks noChangeAspect="1"/>
          </p:cNvPicPr>
          <p:nvPr userDrawn="1"/>
        </p:nvPicPr>
        <p:blipFill>
          <a:blip r:embed="rId3"/>
          <a:stretch>
            <a:fillRect/>
          </a:stretch>
        </p:blipFill>
        <p:spPr>
          <a:xfrm>
            <a:off x="139148" y="184702"/>
            <a:ext cx="2425367" cy="2409411"/>
          </a:xfrm>
          <a:prstGeom prst="rect">
            <a:avLst/>
          </a:prstGeom>
        </p:spPr>
      </p:pic>
    </p:spTree>
    <p:extLst>
      <p:ext uri="{BB962C8B-B14F-4D97-AF65-F5344CB8AC3E}">
        <p14:creationId xmlns:p14="http://schemas.microsoft.com/office/powerpoint/2010/main" val="260522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48337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7BA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198973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15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red sign with white text&#10;&#10;Description automatically generated">
            <a:extLst>
              <a:ext uri="{FF2B5EF4-FFF2-40B4-BE49-F238E27FC236}">
                <a16:creationId xmlns:a16="http://schemas.microsoft.com/office/drawing/2014/main" id="{884E1BBE-EE79-FD9D-353A-89BEE9C2BE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85378"/>
            <a:ext cx="2083904" cy="772622"/>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180636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F5D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2778076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3FC36-08F4-FABA-8AFD-CE18D25AC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A455B4-A79D-5B7B-300D-5EF3DAB6B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B5EC7F-F6D0-05D0-C749-0C3AB9F9D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D0FF47-FC4A-9C45-8EB7-F294A875D913}" type="datetimeFigureOut">
              <a:rPr lang="en-US" smtClean="0"/>
              <a:t>4/30/2025</a:t>
            </a:fld>
            <a:endParaRPr lang="en-US"/>
          </a:p>
        </p:txBody>
      </p:sp>
      <p:sp>
        <p:nvSpPr>
          <p:cNvPr id="5" name="Footer Placeholder 4">
            <a:extLst>
              <a:ext uri="{FF2B5EF4-FFF2-40B4-BE49-F238E27FC236}">
                <a16:creationId xmlns:a16="http://schemas.microsoft.com/office/drawing/2014/main" id="{19424616-2FC2-8842-399D-FA9FC3F45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872017-3E85-55F2-3267-70F9414A7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D456A7-ACB9-D143-9F25-34E87CB51D73}" type="slidenum">
              <a:rPr lang="en-US" smtClean="0"/>
              <a:t>‹#›</a:t>
            </a:fld>
            <a:endParaRPr lang="en-US"/>
          </a:p>
        </p:txBody>
      </p:sp>
    </p:spTree>
    <p:extLst>
      <p:ext uri="{BB962C8B-B14F-4D97-AF65-F5344CB8AC3E}">
        <p14:creationId xmlns:p14="http://schemas.microsoft.com/office/powerpoint/2010/main" val="1595879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3D8FCB-7901-B33D-87B6-882E254FC40D}"/>
              </a:ext>
            </a:extLst>
          </p:cNvPr>
          <p:cNvSpPr txBox="1"/>
          <p:nvPr/>
        </p:nvSpPr>
        <p:spPr>
          <a:xfrm>
            <a:off x="714704" y="4231668"/>
            <a:ext cx="5675586" cy="1200329"/>
          </a:xfrm>
          <a:prstGeom prst="rect">
            <a:avLst/>
          </a:prstGeom>
          <a:noFill/>
        </p:spPr>
        <p:txBody>
          <a:bodyPr wrap="square" rtlCol="0">
            <a:spAutoFit/>
          </a:bodyPr>
          <a:lstStyle/>
          <a:p>
            <a:r>
              <a:rPr lang="en-US" sz="3600" dirty="0">
                <a:solidFill>
                  <a:srgbClr val="153152"/>
                </a:solidFill>
                <a:latin typeface="Colaborate-Medium" panose="02000603070000020004" pitchFamily="2" charset="0"/>
              </a:rPr>
              <a:t>SLO 1.2 (D1)</a:t>
            </a:r>
          </a:p>
          <a:p>
            <a:r>
              <a:rPr lang="en-US" sz="3600" dirty="0">
                <a:solidFill>
                  <a:srgbClr val="153152"/>
                </a:solidFill>
                <a:latin typeface="Colaborate-Medium" panose="02000603070000020004" pitchFamily="2" charset="0"/>
              </a:rPr>
              <a:t>SLO 2.4 (HC)</a:t>
            </a:r>
          </a:p>
        </p:txBody>
      </p:sp>
      <p:sp>
        <p:nvSpPr>
          <p:cNvPr id="9" name="TextBox 8">
            <a:extLst>
              <a:ext uri="{FF2B5EF4-FFF2-40B4-BE49-F238E27FC236}">
                <a16:creationId xmlns:a16="http://schemas.microsoft.com/office/drawing/2014/main" id="{F47CFDBA-1E2A-BD0B-0432-BBB5C64A622F}"/>
              </a:ext>
            </a:extLst>
          </p:cNvPr>
          <p:cNvSpPr txBox="1"/>
          <p:nvPr/>
        </p:nvSpPr>
        <p:spPr>
          <a:xfrm>
            <a:off x="714704" y="5675072"/>
            <a:ext cx="5908330" cy="461665"/>
          </a:xfrm>
          <a:prstGeom prst="rect">
            <a:avLst/>
          </a:prstGeom>
          <a:noFill/>
        </p:spPr>
        <p:txBody>
          <a:bodyPr wrap="square" rtlCol="0">
            <a:spAutoFit/>
          </a:bodyPr>
          <a:lstStyle/>
          <a:p>
            <a:r>
              <a:rPr lang="en-US" sz="2400" dirty="0">
                <a:solidFill>
                  <a:srgbClr val="153152"/>
                </a:solidFill>
                <a:latin typeface="Colaborate-Thin" panose="02000506050000020004" pitchFamily="2" charset="0"/>
              </a:rPr>
              <a:t>Spirituality</a:t>
            </a:r>
          </a:p>
        </p:txBody>
      </p:sp>
      <p:pic>
        <p:nvPicPr>
          <p:cNvPr id="7" name="Picture 6" descr="A group of medical personnel in uniform&#10;&#10;Description automatically generated">
            <a:extLst>
              <a:ext uri="{FF2B5EF4-FFF2-40B4-BE49-F238E27FC236}">
                <a16:creationId xmlns:a16="http://schemas.microsoft.com/office/drawing/2014/main" id="{D442BB5A-639F-EAB1-E986-43CF9CC1D61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960189" y="371271"/>
            <a:ext cx="2430102" cy="2290780"/>
          </a:xfrm>
          <a:prstGeom prst="roundRect">
            <a:avLst>
              <a:gd name="adj" fmla="val 6573"/>
            </a:avLst>
          </a:prstGeom>
        </p:spPr>
      </p:pic>
      <p:pic>
        <p:nvPicPr>
          <p:cNvPr id="12" name="Picture 11" descr="A person standing next to a person looking at a computer&#10;&#10;Description automatically generated">
            <a:extLst>
              <a:ext uri="{FF2B5EF4-FFF2-40B4-BE49-F238E27FC236}">
                <a16:creationId xmlns:a16="http://schemas.microsoft.com/office/drawing/2014/main" id="{918F8F9D-4378-F852-340C-630F46D78A2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23034" y="371271"/>
            <a:ext cx="2430102" cy="2374900"/>
          </a:xfrm>
          <a:prstGeom prst="roundRect">
            <a:avLst>
              <a:gd name="adj" fmla="val 5160"/>
            </a:avLst>
          </a:prstGeom>
        </p:spPr>
      </p:pic>
      <p:pic>
        <p:nvPicPr>
          <p:cNvPr id="15" name="Picture 14" descr="A person sitting on the ground looking at a piece of paper&#10;&#10;Description automatically generated">
            <a:extLst>
              <a:ext uri="{FF2B5EF4-FFF2-40B4-BE49-F238E27FC236}">
                <a16:creationId xmlns:a16="http://schemas.microsoft.com/office/drawing/2014/main" id="{79E8E2FB-BF29-3DA9-E5A5-5E26EB1561A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285879" y="371271"/>
            <a:ext cx="2422106" cy="2374900"/>
          </a:xfrm>
          <a:prstGeom prst="roundRect">
            <a:avLst>
              <a:gd name="adj" fmla="val 5160"/>
            </a:avLst>
          </a:prstGeom>
        </p:spPr>
      </p:pic>
    </p:spTree>
    <p:extLst>
      <p:ext uri="{BB962C8B-B14F-4D97-AF65-F5344CB8AC3E}">
        <p14:creationId xmlns:p14="http://schemas.microsoft.com/office/powerpoint/2010/main" val="52339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356616"/>
            <a:ext cx="11146536" cy="3170099"/>
          </a:xfrm>
          <a:prstGeom prst="rect">
            <a:avLst/>
          </a:prstGeom>
        </p:spPr>
        <p:txBody>
          <a:bodyPr wrap="square">
            <a:spAutoFit/>
          </a:bodyPr>
          <a:lstStyle/>
          <a:p>
            <a:r>
              <a:rPr lang="en-US" altLang="en-US" sz="3200" b="1" dirty="0"/>
              <a:t>To the advantage of the patient</a:t>
            </a:r>
          </a:p>
          <a:p>
            <a:pPr marL="457200" indent="-457200">
              <a:buFont typeface="Arial" panose="020B0604020202020204" pitchFamily="34" charset="0"/>
              <a:buChar char="•"/>
            </a:pPr>
            <a:r>
              <a:rPr lang="en-US" altLang="en-US" sz="2800" dirty="0"/>
              <a:t>Confrontation with life realities e.g., death, disease, illness</a:t>
            </a:r>
          </a:p>
          <a:p>
            <a:pPr marL="457200" indent="-457200">
              <a:buFont typeface="Arial" panose="020B0604020202020204" pitchFamily="34" charset="0"/>
              <a:buChar char="•"/>
            </a:pPr>
            <a:r>
              <a:rPr lang="en-US" altLang="en-US" sz="2800" dirty="0"/>
              <a:t>Patients are more inclined to think about spiritual matters</a:t>
            </a:r>
          </a:p>
          <a:p>
            <a:pPr marL="457200" indent="-457200">
              <a:buFont typeface="Arial" panose="020B0604020202020204" pitchFamily="34" charset="0"/>
              <a:buChar char="•"/>
            </a:pPr>
            <a:r>
              <a:rPr lang="en-US" altLang="en-US" sz="2800" dirty="0"/>
              <a:t>Creates compassion</a:t>
            </a:r>
          </a:p>
          <a:p>
            <a:pPr marL="457200" indent="-457200">
              <a:buFont typeface="Arial" panose="020B0604020202020204" pitchFamily="34" charset="0"/>
              <a:buChar char="•"/>
            </a:pPr>
            <a:r>
              <a:rPr lang="en-US" altLang="en-US" sz="2800" dirty="0"/>
              <a:t>“Wounded healers”</a:t>
            </a:r>
          </a:p>
          <a:p>
            <a:pPr marL="457200" indent="-457200">
              <a:buFont typeface="Arial" panose="020B0604020202020204" pitchFamily="34" charset="0"/>
              <a:buChar char="•"/>
            </a:pPr>
            <a:r>
              <a:rPr lang="en-US" altLang="en-US" sz="2800" dirty="0"/>
              <a:t>Has an influence on the nurse-patient relationship</a:t>
            </a:r>
          </a:p>
          <a:p>
            <a:pPr marL="457200" indent="-457200">
              <a:buFont typeface="Arial" panose="020B0604020202020204" pitchFamily="34" charset="0"/>
              <a:buChar char="•"/>
            </a:pPr>
            <a:r>
              <a:rPr lang="en-US" altLang="en-US" sz="2800" dirty="0"/>
              <a:t>Are you only able to help if you have suffered the same experience?</a:t>
            </a:r>
            <a:endParaRPr lang="en-ZA" altLang="en-US" sz="2800" dirty="0"/>
          </a:p>
        </p:txBody>
      </p:sp>
    </p:spTree>
    <p:extLst>
      <p:ext uri="{BB962C8B-B14F-4D97-AF65-F5344CB8AC3E}">
        <p14:creationId xmlns:p14="http://schemas.microsoft.com/office/powerpoint/2010/main" val="328075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856" y="512064"/>
            <a:ext cx="9994392" cy="4031873"/>
          </a:xfrm>
          <a:prstGeom prst="rect">
            <a:avLst/>
          </a:prstGeom>
        </p:spPr>
        <p:txBody>
          <a:bodyPr wrap="square">
            <a:spAutoFit/>
          </a:bodyPr>
          <a:lstStyle/>
          <a:p>
            <a:r>
              <a:rPr lang="en-US" altLang="en-US" sz="3200" b="1" dirty="0"/>
              <a:t>To the nurse's advantage</a:t>
            </a:r>
          </a:p>
          <a:p>
            <a:pPr marL="457200" indent="-457200">
              <a:buFont typeface="Arial" panose="020B0604020202020204" pitchFamily="34" charset="0"/>
              <a:buChar char="•"/>
            </a:pPr>
            <a:r>
              <a:rPr lang="en-US" altLang="en-US" sz="2800" dirty="0"/>
              <a:t>We too suffer insecurities due to the exposure to patients suffering loss, disease and illness</a:t>
            </a:r>
          </a:p>
          <a:p>
            <a:pPr marL="457200" indent="-457200">
              <a:buFont typeface="Arial" panose="020B0604020202020204" pitchFamily="34" charset="0"/>
              <a:buChar char="•"/>
            </a:pPr>
            <a:r>
              <a:rPr lang="en-US" altLang="en-US" sz="2800" dirty="0"/>
              <a:t>Connection with your own deeper feelings</a:t>
            </a:r>
          </a:p>
          <a:p>
            <a:pPr marL="457200" indent="-457200">
              <a:buFont typeface="Arial" panose="020B0604020202020204" pitchFamily="34" charset="0"/>
              <a:buChar char="•"/>
            </a:pPr>
            <a:r>
              <a:rPr lang="en-US" altLang="en-US" sz="2800" dirty="0"/>
              <a:t>If you do not have an understanding on your own spirituality, you will not be sensitive to the needs of your patient</a:t>
            </a:r>
          </a:p>
          <a:p>
            <a:pPr marL="457200" indent="-457200">
              <a:buFont typeface="Arial" panose="020B0604020202020204" pitchFamily="34" charset="0"/>
              <a:buChar char="•"/>
            </a:pPr>
            <a:r>
              <a:rPr lang="en-US" altLang="en-US" sz="2800" dirty="0"/>
              <a:t>You interpret the experience of the patient through your own experiences</a:t>
            </a:r>
          </a:p>
          <a:p>
            <a:pPr marL="457200" indent="-457200">
              <a:buFont typeface="Arial" panose="020B0604020202020204" pitchFamily="34" charset="0"/>
              <a:buChar char="•"/>
            </a:pPr>
            <a:r>
              <a:rPr lang="en-US" altLang="en-US" sz="2800" dirty="0"/>
              <a:t>Coping through spiritual awareness</a:t>
            </a:r>
          </a:p>
        </p:txBody>
      </p:sp>
    </p:spTree>
    <p:extLst>
      <p:ext uri="{BB962C8B-B14F-4D97-AF65-F5344CB8AC3E}">
        <p14:creationId xmlns:p14="http://schemas.microsoft.com/office/powerpoint/2010/main" val="157395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100" y="1293118"/>
            <a:ext cx="9194800" cy="4154984"/>
          </a:xfrm>
          <a:prstGeom prst="rect">
            <a:avLst/>
          </a:prstGeom>
        </p:spPr>
        <p:txBody>
          <a:bodyPr wrap="square">
            <a:spAutoFit/>
          </a:bodyPr>
          <a:lstStyle/>
          <a:p>
            <a:pPr marL="342900" indent="-342900">
              <a:buFont typeface="Arial" panose="020B0604020202020204" pitchFamily="34" charset="0"/>
              <a:buChar char="•"/>
              <a:defRPr/>
            </a:pPr>
            <a:r>
              <a:rPr lang="en-US" sz="2400" dirty="0"/>
              <a:t>Expression of self</a:t>
            </a:r>
          </a:p>
          <a:p>
            <a:pPr marL="342900" indent="-342900">
              <a:buFont typeface="Arial" panose="020B0604020202020204" pitchFamily="34" charset="0"/>
              <a:buChar char="•"/>
              <a:defRPr/>
            </a:pPr>
            <a:r>
              <a:rPr lang="en-US" sz="2400" dirty="0"/>
              <a:t>Allow patients to express themselves</a:t>
            </a:r>
          </a:p>
          <a:p>
            <a:pPr marL="342900" indent="-342900">
              <a:buFont typeface="Arial" panose="020B0604020202020204" pitchFamily="34" charset="0"/>
              <a:buChar char="•"/>
              <a:defRPr/>
            </a:pPr>
            <a:r>
              <a:rPr lang="en-US" sz="2400" dirty="0"/>
              <a:t>Dialogue in love</a:t>
            </a:r>
          </a:p>
          <a:p>
            <a:pPr marL="342900" indent="-342900">
              <a:buFont typeface="Arial" panose="020B0604020202020204" pitchFamily="34" charset="0"/>
              <a:buChar char="•"/>
              <a:defRPr/>
            </a:pPr>
            <a:r>
              <a:rPr lang="en-US" sz="2400" dirty="0"/>
              <a:t>Ask questions</a:t>
            </a:r>
          </a:p>
          <a:p>
            <a:pPr marL="342900" indent="-342900">
              <a:buFont typeface="Arial" panose="020B0604020202020204" pitchFamily="34" charset="0"/>
              <a:buChar char="•"/>
              <a:defRPr/>
            </a:pPr>
            <a:r>
              <a:rPr lang="en-US" sz="2400" dirty="0"/>
              <a:t>Listen for expression of spiritual needs</a:t>
            </a:r>
          </a:p>
          <a:p>
            <a:pPr marL="342900" indent="-342900">
              <a:buFont typeface="Arial" panose="020B0604020202020204" pitchFamily="34" charset="0"/>
              <a:buChar char="•"/>
              <a:defRPr/>
            </a:pPr>
            <a:r>
              <a:rPr lang="en-US" sz="2400" dirty="0"/>
              <a:t>Focus on the purpose: Not for you but for the sake of the patient</a:t>
            </a:r>
          </a:p>
          <a:p>
            <a:pPr marL="342900" indent="-342900">
              <a:buFont typeface="Arial" panose="020B0604020202020204" pitchFamily="34" charset="0"/>
              <a:buChar char="•"/>
              <a:defRPr/>
            </a:pPr>
            <a:r>
              <a:rPr lang="en-US" sz="2400" dirty="0"/>
              <a:t>Link between spirituality and suffering or health problems</a:t>
            </a:r>
          </a:p>
          <a:p>
            <a:pPr marL="342900" indent="-342900">
              <a:buFont typeface="Arial" panose="020B0604020202020204" pitchFamily="34" charset="0"/>
              <a:buChar char="•"/>
              <a:defRPr/>
            </a:pPr>
            <a:r>
              <a:rPr lang="en-US" sz="2400" dirty="0"/>
              <a:t>Assessment of patient (signs of spiritual health or spiritual disruption)</a:t>
            </a:r>
          </a:p>
        </p:txBody>
      </p:sp>
      <p:sp>
        <p:nvSpPr>
          <p:cNvPr id="3" name="Rectangle 2"/>
          <p:cNvSpPr/>
          <p:nvPr/>
        </p:nvSpPr>
        <p:spPr>
          <a:xfrm>
            <a:off x="1143000" y="215900"/>
            <a:ext cx="7251065" cy="1077218"/>
          </a:xfrm>
          <a:prstGeom prst="rect">
            <a:avLst/>
          </a:prstGeom>
        </p:spPr>
        <p:txBody>
          <a:bodyPr wrap="square">
            <a:spAutoFit/>
          </a:bodyPr>
          <a:lstStyle/>
          <a:p>
            <a:r>
              <a:rPr lang="en-US" altLang="en-US" sz="3200" b="1" dirty="0"/>
              <a:t>Spiritual sensitive nursing care</a:t>
            </a:r>
            <a:endParaRPr lang="en-ZA" sz="3200" b="1" dirty="0"/>
          </a:p>
        </p:txBody>
      </p:sp>
    </p:spTree>
    <p:extLst>
      <p:ext uri="{BB962C8B-B14F-4D97-AF65-F5344CB8AC3E}">
        <p14:creationId xmlns:p14="http://schemas.microsoft.com/office/powerpoint/2010/main" val="151178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635001"/>
            <a:ext cx="7484532" cy="5016758"/>
          </a:xfrm>
          <a:prstGeom prst="rect">
            <a:avLst/>
          </a:prstGeom>
        </p:spPr>
        <p:txBody>
          <a:bodyPr wrap="square">
            <a:spAutoFit/>
          </a:bodyPr>
          <a:lstStyle/>
          <a:p>
            <a:r>
              <a:rPr lang="en-US" altLang="en-US" sz="3200" b="1" dirty="0"/>
              <a:t>Assessment for spiritual disruption</a:t>
            </a:r>
          </a:p>
          <a:p>
            <a:r>
              <a:rPr lang="en-US" altLang="en-US" sz="3200" b="1" dirty="0"/>
              <a:t>The following questions can be asked:</a:t>
            </a:r>
          </a:p>
          <a:p>
            <a:pPr marL="285750" indent="-285750">
              <a:buFont typeface="Arial" panose="020B0604020202020204" pitchFamily="34" charset="0"/>
              <a:buChar char="•"/>
            </a:pPr>
            <a:r>
              <a:rPr lang="en-US" altLang="en-US" sz="2400" dirty="0"/>
              <a:t>Is religion or spirituality important to you to cope with illness? If no, ask if there has ever been a need for spirituality</a:t>
            </a:r>
          </a:p>
          <a:p>
            <a:pPr marL="285750" indent="-285750">
              <a:buFont typeface="Arial" panose="020B0604020202020204" pitchFamily="34" charset="0"/>
              <a:buChar char="•"/>
            </a:pPr>
            <a:r>
              <a:rPr lang="en-US" altLang="en-US" sz="2400" dirty="0"/>
              <a:t>How much  strength and or comfort are you getting from your religion?</a:t>
            </a:r>
          </a:p>
          <a:p>
            <a:pPr marL="285750" indent="-285750">
              <a:buFont typeface="Arial" panose="020B0604020202020204" pitchFamily="34" charset="0"/>
              <a:buChar char="•"/>
            </a:pPr>
            <a:r>
              <a:rPr lang="en-US" altLang="en-US" sz="2400" dirty="0"/>
              <a:t>Ask if there is a need for spiritual guidance from a pastor or minister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399" y="1599405"/>
            <a:ext cx="4072468" cy="3156745"/>
          </a:xfrm>
          <a:prstGeom prst="rect">
            <a:avLst/>
          </a:prstGeom>
        </p:spPr>
      </p:pic>
    </p:spTree>
    <p:extLst>
      <p:ext uri="{BB962C8B-B14F-4D97-AF65-F5344CB8AC3E}">
        <p14:creationId xmlns:p14="http://schemas.microsoft.com/office/powerpoint/2010/main" val="61860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467" y="431801"/>
            <a:ext cx="7306733" cy="5755422"/>
          </a:xfrm>
          <a:prstGeom prst="rect">
            <a:avLst/>
          </a:prstGeom>
        </p:spPr>
        <p:txBody>
          <a:bodyPr wrap="square">
            <a:spAutoFit/>
          </a:bodyPr>
          <a:lstStyle/>
          <a:p>
            <a:r>
              <a:rPr lang="en-US" altLang="en-US" sz="3200" b="1" dirty="0"/>
              <a:t>Spiritual history</a:t>
            </a:r>
          </a:p>
          <a:p>
            <a:r>
              <a:rPr lang="en-US" altLang="en-US" sz="2800" b="1" dirty="0"/>
              <a:t>F=faith</a:t>
            </a:r>
            <a:r>
              <a:rPr lang="en-US" altLang="en-US" sz="2800" dirty="0"/>
              <a:t>. How important is faith or beliefs to you?</a:t>
            </a:r>
          </a:p>
          <a:p>
            <a:r>
              <a:rPr lang="en-US" altLang="en-US" sz="2800" b="1" dirty="0"/>
              <a:t>I=Implicatio</a:t>
            </a:r>
            <a:r>
              <a:rPr lang="en-US" altLang="en-US" sz="2800" dirty="0"/>
              <a:t>n. How does your belief or faith influence on how you cope with trauma?</a:t>
            </a:r>
          </a:p>
          <a:p>
            <a:r>
              <a:rPr lang="en-US" altLang="en-US" sz="2800" b="1" dirty="0"/>
              <a:t>C=Community</a:t>
            </a:r>
            <a:r>
              <a:rPr lang="en-US" altLang="en-US" sz="2800" dirty="0"/>
              <a:t>. Do you have a need to be supported by a faith community?</a:t>
            </a:r>
          </a:p>
          <a:p>
            <a:r>
              <a:rPr lang="en-US" altLang="en-US" sz="2800" b="1" dirty="0"/>
              <a:t>A=Address</a:t>
            </a:r>
            <a:r>
              <a:rPr lang="en-US" altLang="en-US" sz="2800" dirty="0"/>
              <a:t>. How can we as a healthcare team support you?</a:t>
            </a:r>
          </a:p>
          <a:p>
            <a:endParaRPr lang="en-US" altLang="en-US" sz="2000" b="1" dirty="0"/>
          </a:p>
          <a:p>
            <a:pPr marL="285750" indent="-285750">
              <a:buFont typeface="Arial" panose="020B0604020202020204" pitchFamily="34" charset="0"/>
              <a:buChar char="•"/>
            </a:pPr>
            <a:r>
              <a:rPr lang="en-US" altLang="en-US" dirty="0"/>
              <a:t>Consider the lifespan of patients (Kozier &amp; Erb p 1050-1057)</a:t>
            </a:r>
            <a:endParaRPr lang="en-ZA"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833" y="1676399"/>
            <a:ext cx="4254500" cy="2836333"/>
          </a:xfrm>
          <a:prstGeom prst="rect">
            <a:avLst/>
          </a:prstGeom>
        </p:spPr>
      </p:pic>
    </p:spTree>
    <p:extLst>
      <p:ext uri="{BB962C8B-B14F-4D97-AF65-F5344CB8AC3E}">
        <p14:creationId xmlns:p14="http://schemas.microsoft.com/office/powerpoint/2010/main" val="331647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96334"/>
            <a:ext cx="7569200" cy="2739211"/>
          </a:xfrm>
          <a:prstGeom prst="rect">
            <a:avLst/>
          </a:prstGeom>
        </p:spPr>
        <p:txBody>
          <a:bodyPr wrap="square">
            <a:spAutoFit/>
          </a:bodyPr>
          <a:lstStyle/>
          <a:p>
            <a:r>
              <a:rPr lang="en-US" altLang="en-US" sz="3200" b="1" dirty="0"/>
              <a:t>Cues to spiritual preference</a:t>
            </a:r>
          </a:p>
          <a:p>
            <a:pPr marL="457200" indent="-457200">
              <a:buFont typeface="Arial" panose="020B0604020202020204" pitchFamily="34" charset="0"/>
              <a:buChar char="•"/>
            </a:pPr>
            <a:r>
              <a:rPr lang="en-US" altLang="en-US" sz="2800" dirty="0"/>
              <a:t>Environment</a:t>
            </a:r>
          </a:p>
          <a:p>
            <a:pPr marL="457200" indent="-457200">
              <a:buFont typeface="Arial" panose="020B0604020202020204" pitchFamily="34" charset="0"/>
              <a:buChar char="•"/>
            </a:pPr>
            <a:r>
              <a:rPr lang="en-US" altLang="en-US" sz="2800" dirty="0"/>
              <a:t>Behaviour</a:t>
            </a:r>
          </a:p>
          <a:p>
            <a:pPr marL="457200" indent="-457200">
              <a:buFont typeface="Arial" panose="020B0604020202020204" pitchFamily="34" charset="0"/>
              <a:buChar char="•"/>
            </a:pPr>
            <a:r>
              <a:rPr lang="en-US" altLang="en-US" sz="2800" dirty="0"/>
              <a:t>Verbalisation</a:t>
            </a:r>
          </a:p>
          <a:p>
            <a:pPr marL="457200" indent="-457200">
              <a:buFont typeface="Arial" panose="020B0604020202020204" pitchFamily="34" charset="0"/>
              <a:buChar char="•"/>
            </a:pPr>
            <a:r>
              <a:rPr lang="en-US" altLang="en-US" sz="2800" dirty="0"/>
              <a:t>Affect and attitude</a:t>
            </a:r>
          </a:p>
          <a:p>
            <a:pPr marL="457200" indent="-457200">
              <a:buFont typeface="Arial" panose="020B0604020202020204" pitchFamily="34" charset="0"/>
              <a:buChar char="•"/>
            </a:pPr>
            <a:r>
              <a:rPr lang="en-US" altLang="en-US" sz="2800" dirty="0"/>
              <a:t>Interpersonal relationships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466" y="1983316"/>
            <a:ext cx="4309533" cy="3009900"/>
          </a:xfrm>
          <a:prstGeom prst="rect">
            <a:avLst/>
          </a:prstGeom>
        </p:spPr>
      </p:pic>
    </p:spTree>
    <p:extLst>
      <p:ext uri="{BB962C8B-B14F-4D97-AF65-F5344CB8AC3E}">
        <p14:creationId xmlns:p14="http://schemas.microsoft.com/office/powerpoint/2010/main" val="141369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30" y="445770"/>
            <a:ext cx="7543800" cy="3293209"/>
          </a:xfrm>
          <a:prstGeom prst="rect">
            <a:avLst/>
          </a:prstGeom>
        </p:spPr>
        <p:txBody>
          <a:bodyPr wrap="square">
            <a:spAutoFit/>
          </a:bodyPr>
          <a:lstStyle/>
          <a:p>
            <a:r>
              <a:rPr lang="en-US" altLang="en-US" sz="3200" b="1" dirty="0"/>
              <a:t>Possible questions that can be asked in assignments:</a:t>
            </a:r>
          </a:p>
          <a:p>
            <a:endParaRPr lang="en-US" altLang="en-US" sz="3200" b="1" dirty="0"/>
          </a:p>
          <a:p>
            <a:pPr marL="342900" indent="-342900">
              <a:buFont typeface="Arial" panose="020B0604020202020204" pitchFamily="34" charset="0"/>
              <a:buChar char="•"/>
            </a:pPr>
            <a:r>
              <a:rPr lang="en-US" altLang="en-US" sz="2800" dirty="0"/>
              <a:t>Explain how you will identify spiritual distress in a patient (Kozier p 1051-2)</a:t>
            </a:r>
          </a:p>
          <a:p>
            <a:pPr marL="342900" indent="-342900">
              <a:buFont typeface="Arial" panose="020B0604020202020204" pitchFamily="34" charset="0"/>
              <a:buChar char="•"/>
            </a:pPr>
            <a:r>
              <a:rPr lang="en-US" altLang="en-US" sz="2800" dirty="0"/>
              <a:t>Explain how you can address the spiritual needs of the patient</a:t>
            </a:r>
          </a:p>
        </p:txBody>
      </p:sp>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784" y="2307818"/>
            <a:ext cx="37258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181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9600" y="702733"/>
            <a:ext cx="7264400" cy="861774"/>
          </a:xfrm>
          <a:prstGeom prst="rect">
            <a:avLst/>
          </a:prstGeom>
        </p:spPr>
        <p:txBody>
          <a:bodyPr wrap="square">
            <a:spAutoFit/>
          </a:bodyPr>
          <a:lstStyle/>
          <a:p>
            <a:r>
              <a:rPr lang="en-US" altLang="en-US" sz="3200" b="1" dirty="0"/>
              <a:t>Self-directed Learning:</a:t>
            </a:r>
          </a:p>
          <a:p>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3906600794"/>
              </p:ext>
            </p:extLst>
          </p:nvPr>
        </p:nvGraphicFramePr>
        <p:xfrm>
          <a:off x="2158999" y="1456269"/>
          <a:ext cx="7730068" cy="4677266"/>
        </p:xfrm>
        <a:graphic>
          <a:graphicData uri="http://schemas.openxmlformats.org/drawingml/2006/table">
            <a:tbl>
              <a:tblPr firstRow="1" firstCol="1" bandRow="1">
                <a:tableStyleId>{5C22544A-7EE6-4342-B048-85BDC9FD1C3A}</a:tableStyleId>
              </a:tblPr>
              <a:tblGrid>
                <a:gridCol w="889797">
                  <a:extLst>
                    <a:ext uri="{9D8B030D-6E8A-4147-A177-3AD203B41FA5}">
                      <a16:colId xmlns:a16="http://schemas.microsoft.com/office/drawing/2014/main" val="4184559292"/>
                    </a:ext>
                  </a:extLst>
                </a:gridCol>
                <a:gridCol w="892085">
                  <a:extLst>
                    <a:ext uri="{9D8B030D-6E8A-4147-A177-3AD203B41FA5}">
                      <a16:colId xmlns:a16="http://schemas.microsoft.com/office/drawing/2014/main" val="206602772"/>
                    </a:ext>
                  </a:extLst>
                </a:gridCol>
                <a:gridCol w="1054594">
                  <a:extLst>
                    <a:ext uri="{9D8B030D-6E8A-4147-A177-3AD203B41FA5}">
                      <a16:colId xmlns:a16="http://schemas.microsoft.com/office/drawing/2014/main" val="1685590143"/>
                    </a:ext>
                  </a:extLst>
                </a:gridCol>
                <a:gridCol w="892085">
                  <a:extLst>
                    <a:ext uri="{9D8B030D-6E8A-4147-A177-3AD203B41FA5}">
                      <a16:colId xmlns:a16="http://schemas.microsoft.com/office/drawing/2014/main" val="1404109806"/>
                    </a:ext>
                  </a:extLst>
                </a:gridCol>
                <a:gridCol w="1379041">
                  <a:extLst>
                    <a:ext uri="{9D8B030D-6E8A-4147-A177-3AD203B41FA5}">
                      <a16:colId xmlns:a16="http://schemas.microsoft.com/office/drawing/2014/main" val="1685735032"/>
                    </a:ext>
                  </a:extLst>
                </a:gridCol>
                <a:gridCol w="1540977">
                  <a:extLst>
                    <a:ext uri="{9D8B030D-6E8A-4147-A177-3AD203B41FA5}">
                      <a16:colId xmlns:a16="http://schemas.microsoft.com/office/drawing/2014/main" val="1223330031"/>
                    </a:ext>
                  </a:extLst>
                </a:gridCol>
                <a:gridCol w="1081489">
                  <a:extLst>
                    <a:ext uri="{9D8B030D-6E8A-4147-A177-3AD203B41FA5}">
                      <a16:colId xmlns:a16="http://schemas.microsoft.com/office/drawing/2014/main" val="1831058793"/>
                    </a:ext>
                  </a:extLst>
                </a:gridCol>
              </a:tblGrid>
              <a:tr h="727699">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a:effectLst/>
                        </a:rPr>
                        <a:t>Sacred days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a:effectLst/>
                        </a:rPr>
                        <a:t>Sacred text/basic believes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a:effectLst/>
                        </a:rPr>
                        <a:t>Prayer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a:effectLst/>
                        </a:rPr>
                        <a:t>Believes affecting diet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a:effectLst/>
                        </a:rPr>
                        <a:t>Believes affecting health</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a:effectLst/>
                        </a:rPr>
                        <a:t>Practises related to death and birth</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369028"/>
                  </a:ext>
                </a:extLst>
              </a:tr>
              <a:tr h="336756">
                <a:tc>
                  <a:txBody>
                    <a:bodyPr/>
                    <a:lstStyle/>
                    <a:p>
                      <a:pPr eaLnBrk="0" fontAlgn="base" hangingPunct="0">
                        <a:spcAft>
                          <a:spcPts val="0"/>
                        </a:spcAft>
                      </a:pPr>
                      <a:r>
                        <a:rPr lang="en-ZA" sz="1200" kern="1200">
                          <a:effectLst/>
                        </a:rPr>
                        <a:t>Buddhism</a:t>
                      </a:r>
                      <a:endParaRPr lang="en-ZA" sz="1100">
                        <a:effectLst/>
                      </a:endParaRPr>
                    </a:p>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2570473"/>
                  </a:ext>
                </a:extLst>
              </a:tr>
              <a:tr h="336756">
                <a:tc>
                  <a:txBody>
                    <a:bodyPr/>
                    <a:lstStyle/>
                    <a:p>
                      <a:pPr eaLnBrk="0" fontAlgn="base" hangingPunct="0">
                        <a:spcAft>
                          <a:spcPts val="0"/>
                        </a:spcAft>
                      </a:pPr>
                      <a:r>
                        <a:rPr lang="en-ZA" sz="1200" kern="1200">
                          <a:effectLst/>
                        </a:rPr>
                        <a:t>Hinduism</a:t>
                      </a:r>
                      <a:endParaRPr lang="en-ZA" sz="1100">
                        <a:effectLst/>
                      </a:endParaRPr>
                    </a:p>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8936455"/>
                  </a:ext>
                </a:extLst>
              </a:tr>
              <a:tr h="336756">
                <a:tc>
                  <a:txBody>
                    <a:bodyPr/>
                    <a:lstStyle/>
                    <a:p>
                      <a:pPr eaLnBrk="0" fontAlgn="base" hangingPunct="0">
                        <a:spcAft>
                          <a:spcPts val="0"/>
                        </a:spcAft>
                      </a:pPr>
                      <a:r>
                        <a:rPr lang="en-ZA" sz="1200" kern="1200">
                          <a:effectLst/>
                        </a:rPr>
                        <a:t>Islam</a:t>
                      </a:r>
                      <a:endParaRPr lang="en-ZA" sz="1100">
                        <a:effectLst/>
                      </a:endParaRPr>
                    </a:p>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2072820"/>
                  </a:ext>
                </a:extLst>
              </a:tr>
              <a:tr h="336756">
                <a:tc>
                  <a:txBody>
                    <a:bodyPr/>
                    <a:lstStyle/>
                    <a:p>
                      <a:pPr eaLnBrk="0" fontAlgn="base" hangingPunct="0">
                        <a:spcAft>
                          <a:spcPts val="0"/>
                        </a:spcAft>
                      </a:pPr>
                      <a:r>
                        <a:rPr lang="en-ZA" sz="1200" kern="1200">
                          <a:effectLst/>
                        </a:rPr>
                        <a:t>Judaism</a:t>
                      </a:r>
                      <a:endParaRPr lang="en-ZA" sz="1100">
                        <a:effectLst/>
                      </a:endParaRPr>
                    </a:p>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89441"/>
                  </a:ext>
                </a:extLst>
              </a:tr>
              <a:tr h="506757">
                <a:tc>
                  <a:txBody>
                    <a:bodyPr/>
                    <a:lstStyle/>
                    <a:p>
                      <a:pPr eaLnBrk="0" fontAlgn="base" hangingPunct="0">
                        <a:spcAft>
                          <a:spcPts val="0"/>
                        </a:spcAft>
                      </a:pPr>
                      <a:r>
                        <a:rPr lang="en-ZA" sz="1200" kern="1200">
                          <a:effectLst/>
                        </a:rPr>
                        <a:t>Christianity</a:t>
                      </a:r>
                      <a:endParaRPr lang="en-ZA" sz="1100">
                        <a:effectLst/>
                      </a:endParaRPr>
                    </a:p>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014416"/>
                  </a:ext>
                </a:extLst>
              </a:tr>
              <a:tr h="506757">
                <a:tc>
                  <a:txBody>
                    <a:bodyPr/>
                    <a:lstStyle/>
                    <a:p>
                      <a:pPr eaLnBrk="0" fontAlgn="base" hangingPunct="0">
                        <a:spcAft>
                          <a:spcPts val="0"/>
                        </a:spcAft>
                      </a:pPr>
                      <a:r>
                        <a:rPr lang="en-ZA" sz="1200" kern="1200">
                          <a:effectLst/>
                        </a:rPr>
                        <a:t>Jehovah’s witness</a:t>
                      </a:r>
                      <a:endParaRPr lang="en-ZA" sz="1100">
                        <a:effectLst/>
                      </a:endParaRPr>
                    </a:p>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761312"/>
                  </a:ext>
                </a:extLst>
              </a:tr>
              <a:tr h="676758">
                <a:tc>
                  <a:txBody>
                    <a:bodyPr/>
                    <a:lstStyle/>
                    <a:p>
                      <a:pPr eaLnBrk="0" fontAlgn="base" hangingPunct="0">
                        <a:spcAft>
                          <a:spcPts val="0"/>
                        </a:spcAft>
                      </a:pPr>
                      <a:r>
                        <a:rPr lang="en-ZA" sz="1200" kern="1200">
                          <a:effectLst/>
                        </a:rPr>
                        <a:t>Seventh day Adventist</a:t>
                      </a:r>
                      <a:endParaRPr lang="en-ZA" sz="1100">
                        <a:effectLst/>
                      </a:endParaRPr>
                    </a:p>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316377"/>
                  </a:ext>
                </a:extLst>
              </a:tr>
              <a:tr h="680004">
                <a:tc>
                  <a:txBody>
                    <a:bodyPr/>
                    <a:lstStyle/>
                    <a:p>
                      <a:pPr eaLnBrk="0" fontAlgn="base" hangingPunct="0">
                        <a:spcAft>
                          <a:spcPts val="0"/>
                        </a:spcAft>
                      </a:pPr>
                      <a:r>
                        <a:rPr lang="en-ZA" sz="1200" kern="1200">
                          <a:effectLst/>
                        </a:rPr>
                        <a:t>African Traditional religions</a:t>
                      </a:r>
                      <a:endParaRPr lang="en-ZA"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0090190"/>
                  </a:ext>
                </a:extLst>
              </a:tr>
            </a:tbl>
          </a:graphicData>
        </a:graphic>
      </p:graphicFrame>
    </p:spTree>
    <p:extLst>
      <p:ext uri="{BB962C8B-B14F-4D97-AF65-F5344CB8AC3E}">
        <p14:creationId xmlns:p14="http://schemas.microsoft.com/office/powerpoint/2010/main" val="28387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733" y="897468"/>
            <a:ext cx="9922933" cy="3508653"/>
          </a:xfrm>
          <a:prstGeom prst="rect">
            <a:avLst/>
          </a:prstGeom>
        </p:spPr>
        <p:txBody>
          <a:bodyPr wrap="square">
            <a:spAutoFit/>
          </a:bodyPr>
          <a:lstStyle/>
          <a:p>
            <a:r>
              <a:rPr lang="en-US" altLang="en-US" sz="3200" b="1" dirty="0"/>
              <a:t>Specific outcomes:</a:t>
            </a:r>
          </a:p>
          <a:p>
            <a:pPr marL="457200" indent="-457200">
              <a:buFont typeface="Arial" panose="020B0604020202020204" pitchFamily="34" charset="0"/>
              <a:buChar char="•"/>
            </a:pPr>
            <a:r>
              <a:rPr lang="en-US" altLang="en-US" sz="3200" dirty="0"/>
              <a:t>Terms and definitions</a:t>
            </a:r>
          </a:p>
          <a:p>
            <a:pPr marL="457200" indent="-457200">
              <a:buFont typeface="Arial" panose="020B0604020202020204" pitchFamily="34" charset="0"/>
              <a:buChar char="•"/>
            </a:pPr>
            <a:r>
              <a:rPr lang="en-US" altLang="en-US" sz="2800" dirty="0"/>
              <a:t>Theories related to moral development</a:t>
            </a:r>
          </a:p>
          <a:p>
            <a:pPr marL="457200" indent="-457200">
              <a:buFont typeface="Arial" panose="020B0604020202020204" pitchFamily="34" charset="0"/>
              <a:buChar char="•"/>
            </a:pPr>
            <a:r>
              <a:rPr lang="en-US" altLang="en-US" sz="2800" dirty="0"/>
              <a:t>Theories related to spiritual development</a:t>
            </a:r>
          </a:p>
          <a:p>
            <a:pPr marL="457200" indent="-457200">
              <a:buFont typeface="Arial" panose="020B0604020202020204" pitchFamily="34" charset="0"/>
              <a:buChar char="•"/>
            </a:pPr>
            <a:r>
              <a:rPr lang="en-US" altLang="en-US" sz="2800" dirty="0"/>
              <a:t>Spiritual needs, disruption, health and lifespan development</a:t>
            </a:r>
          </a:p>
          <a:p>
            <a:pPr marL="457200" indent="-457200">
              <a:buFont typeface="Arial" panose="020B0604020202020204" pitchFamily="34" charset="0"/>
              <a:buChar char="•"/>
            </a:pPr>
            <a:r>
              <a:rPr lang="en-US" altLang="en-US" sz="2800" dirty="0"/>
              <a:t>Different religions</a:t>
            </a:r>
          </a:p>
          <a:p>
            <a:endParaRPr lang="en-US" altLang="en-US" dirty="0"/>
          </a:p>
        </p:txBody>
      </p:sp>
      <p:pic>
        <p:nvPicPr>
          <p:cNvPr id="3" name="Picture Placeholder 6"/>
          <p:cNvPicPr>
            <a:picLocks noChangeAspect="1"/>
          </p:cNvPicPr>
          <p:nvPr/>
        </p:nvPicPr>
        <p:blipFill>
          <a:blip r:embed="rId2">
            <a:extLst>
              <a:ext uri="{28A0092B-C50C-407E-A947-70E740481C1C}">
                <a14:useLocalDpi xmlns:a14="http://schemas.microsoft.com/office/drawing/2010/main" val="0"/>
              </a:ext>
            </a:extLst>
          </a:blip>
          <a:srcRect t="5711" b="5711"/>
          <a:stretch>
            <a:fillRect/>
          </a:stretch>
        </p:blipFill>
        <p:spPr bwMode="auto">
          <a:xfrm>
            <a:off x="6798733" y="3612371"/>
            <a:ext cx="3141133" cy="2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34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880533"/>
            <a:ext cx="9525000" cy="4462760"/>
          </a:xfrm>
          <a:prstGeom prst="rect">
            <a:avLst/>
          </a:prstGeom>
        </p:spPr>
        <p:txBody>
          <a:bodyPr wrap="square">
            <a:spAutoFit/>
          </a:bodyPr>
          <a:lstStyle/>
          <a:p>
            <a:r>
              <a:rPr lang="en-US" altLang="en-US" sz="3200" b="1" dirty="0"/>
              <a:t>Terms and definitions</a:t>
            </a:r>
          </a:p>
          <a:p>
            <a:pPr marL="457200" indent="-457200">
              <a:buFont typeface="Arial" panose="020B0604020202020204" pitchFamily="34" charset="0"/>
              <a:buChar char="•"/>
            </a:pPr>
            <a:r>
              <a:rPr lang="en-US" altLang="en-US" sz="2800" dirty="0"/>
              <a:t>Religion: Organized believes or religious practices</a:t>
            </a:r>
          </a:p>
          <a:p>
            <a:pPr marL="457200" indent="-457200">
              <a:buFont typeface="Arial" panose="020B0604020202020204" pitchFamily="34" charset="0"/>
              <a:buChar char="•"/>
            </a:pPr>
            <a:r>
              <a:rPr lang="en-US" altLang="en-US" sz="2800" dirty="0"/>
              <a:t>Spirituality: seeking of meaning and purpose, inner peace and acceptance, forgiveness, harmony, hope and beauty</a:t>
            </a:r>
          </a:p>
          <a:p>
            <a:pPr marL="457200" indent="-457200">
              <a:buFont typeface="Arial" panose="020B0604020202020204" pitchFamily="34" charset="0"/>
              <a:buChar char="•"/>
            </a:pPr>
            <a:r>
              <a:rPr lang="en-US" altLang="en-US" sz="2800" dirty="0"/>
              <a:t>But both terms intertwined</a:t>
            </a:r>
          </a:p>
          <a:p>
            <a:pPr marL="457200" indent="-457200">
              <a:buFont typeface="Arial" panose="020B0604020202020204" pitchFamily="34" charset="0"/>
              <a:buChar char="•"/>
            </a:pPr>
            <a:r>
              <a:rPr lang="en-US" altLang="en-US" sz="2800" dirty="0"/>
              <a:t>What is your world view?</a:t>
            </a:r>
          </a:p>
          <a:p>
            <a:pPr marL="457200" indent="-457200">
              <a:buFont typeface="Arial" panose="020B0604020202020204" pitchFamily="34" charset="0"/>
              <a:buChar char="•"/>
            </a:pPr>
            <a:r>
              <a:rPr lang="en-US" altLang="en-US" sz="2800" dirty="0"/>
              <a:t>What is required of a nurse when it comes to spirituality?</a:t>
            </a:r>
            <a:endParaRPr lang="en-ZA" altLang="en-US" sz="2800" dirty="0"/>
          </a:p>
        </p:txBody>
      </p:sp>
    </p:spTree>
    <p:extLst>
      <p:ext uri="{BB962C8B-B14F-4D97-AF65-F5344CB8AC3E}">
        <p14:creationId xmlns:p14="http://schemas.microsoft.com/office/powerpoint/2010/main" val="416623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333" y="660400"/>
            <a:ext cx="10786534" cy="3016210"/>
          </a:xfrm>
          <a:prstGeom prst="rect">
            <a:avLst/>
          </a:prstGeom>
        </p:spPr>
        <p:txBody>
          <a:bodyPr wrap="square">
            <a:spAutoFit/>
          </a:bodyPr>
          <a:lstStyle/>
          <a:p>
            <a:r>
              <a:rPr lang="en-US" altLang="en-US" sz="3200" b="1" dirty="0"/>
              <a:t>Class activity</a:t>
            </a:r>
          </a:p>
          <a:p>
            <a:endParaRPr lang="en-US" altLang="en-US" dirty="0"/>
          </a:p>
          <a:p>
            <a:r>
              <a:rPr lang="en-US" altLang="en-US" sz="2800" dirty="0"/>
              <a:t>Access the Padlet link on Moodle and reflect on your own spirituality. This exercise is totally confidential.</a:t>
            </a:r>
          </a:p>
          <a:p>
            <a:pPr marL="457200" indent="-457200">
              <a:buFont typeface="Arial" panose="020B0604020202020204" pitchFamily="34" charset="0"/>
              <a:buChar char="•"/>
            </a:pPr>
            <a:r>
              <a:rPr lang="en-US" altLang="en-US" sz="2800" dirty="0"/>
              <a:t>How do you think about your own spirituality and its importance in  nursing practice? </a:t>
            </a:r>
          </a:p>
          <a:p>
            <a:pPr marL="457200" indent="-457200">
              <a:buFont typeface="Arial" panose="020B0604020202020204" pitchFamily="34" charset="0"/>
              <a:buChar char="•"/>
            </a:pPr>
            <a:r>
              <a:rPr lang="en-US" altLang="en-US" sz="2800" dirty="0"/>
              <a:t>Share your view on spirituality and care</a:t>
            </a:r>
          </a:p>
        </p:txBody>
      </p:sp>
      <p:pic>
        <p:nvPicPr>
          <p:cNvPr id="3" name="Picture Placeholder 7"/>
          <p:cNvPicPr>
            <a:picLocks noChangeAspect="1"/>
          </p:cNvPicPr>
          <p:nvPr/>
        </p:nvPicPr>
        <p:blipFill>
          <a:blip r:embed="rId2">
            <a:extLst>
              <a:ext uri="{28A0092B-C50C-407E-A947-70E740481C1C}">
                <a14:useLocalDpi xmlns:a14="http://schemas.microsoft.com/office/drawing/2010/main" val="0"/>
              </a:ext>
            </a:extLst>
          </a:blip>
          <a:srcRect l="7883" r="7883"/>
          <a:stretch>
            <a:fillRect/>
          </a:stretch>
        </p:blipFill>
        <p:spPr bwMode="auto">
          <a:xfrm>
            <a:off x="4495800" y="4342872"/>
            <a:ext cx="2760663"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80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304800"/>
            <a:ext cx="9931400" cy="5139869"/>
          </a:xfrm>
          <a:prstGeom prst="rect">
            <a:avLst/>
          </a:prstGeom>
        </p:spPr>
        <p:txBody>
          <a:bodyPr wrap="square">
            <a:spAutoFit/>
          </a:bodyPr>
          <a:lstStyle/>
          <a:p>
            <a:r>
              <a:rPr lang="en-US" sz="3200" b="1" dirty="0"/>
              <a:t>Why is it important that you reflect on these things? </a:t>
            </a:r>
          </a:p>
          <a:p>
            <a:pPr marL="285750" indent="-285750">
              <a:buFont typeface="Arial" panose="020B0604020202020204" pitchFamily="34" charset="0"/>
              <a:buChar char="•"/>
            </a:pPr>
            <a:r>
              <a:rPr lang="en-US" altLang="en-US" sz="2400" dirty="0"/>
              <a:t>If you do not have an understanding on your own spirituality, you will not be sensitive to the needs of your patient</a:t>
            </a:r>
          </a:p>
          <a:p>
            <a:pPr marL="285750" indent="-285750">
              <a:buFont typeface="Arial" panose="020B0604020202020204" pitchFamily="34" charset="0"/>
              <a:buChar char="•"/>
            </a:pPr>
            <a:r>
              <a:rPr lang="en-US" altLang="en-US" sz="2400" dirty="0"/>
              <a:t>“Wounded healers”</a:t>
            </a:r>
          </a:p>
          <a:p>
            <a:pPr marL="285750" indent="-285750">
              <a:buFont typeface="Arial" panose="020B0604020202020204" pitchFamily="34" charset="0"/>
              <a:buChar char="•"/>
            </a:pPr>
            <a:r>
              <a:rPr lang="en-US" altLang="en-US" sz="2400" dirty="0"/>
              <a:t>Has an influence on the nurse-patient relationship</a:t>
            </a:r>
          </a:p>
          <a:p>
            <a:pPr marL="285750" indent="-285750">
              <a:buFont typeface="Arial" panose="020B0604020202020204" pitchFamily="34" charset="0"/>
              <a:buChar char="•"/>
            </a:pPr>
            <a:r>
              <a:rPr lang="en-US" altLang="en-US" sz="2400" dirty="0"/>
              <a:t>Connection with your own deeper feelings</a:t>
            </a:r>
          </a:p>
          <a:p>
            <a:pPr marL="285750" indent="-285750">
              <a:buFont typeface="Arial" panose="020B0604020202020204" pitchFamily="34" charset="0"/>
              <a:buChar char="•"/>
            </a:pPr>
            <a:r>
              <a:rPr lang="en-US" altLang="en-US" sz="2400" dirty="0"/>
              <a:t>You interpret the experience of the patient through your own experiences</a:t>
            </a:r>
          </a:p>
          <a:p>
            <a:pPr marL="285750" indent="-285750">
              <a:buFont typeface="Arial" panose="020B0604020202020204" pitchFamily="34" charset="0"/>
              <a:buChar char="•"/>
            </a:pPr>
            <a:r>
              <a:rPr lang="en-US" altLang="en-US" sz="2400" dirty="0"/>
              <a:t>Creates compassion</a:t>
            </a:r>
          </a:p>
          <a:p>
            <a:pPr marL="285750" indent="-285750">
              <a:buFont typeface="Arial" panose="020B0604020202020204" pitchFamily="34" charset="0"/>
              <a:buChar char="•"/>
            </a:pPr>
            <a:r>
              <a:rPr lang="en-US" altLang="en-US" sz="2400" dirty="0"/>
              <a:t>Are you only able to help if you have suffered the same experience?</a:t>
            </a:r>
            <a:endParaRPr lang="en-ZA" altLang="en-US" sz="2400" dirty="0"/>
          </a:p>
        </p:txBody>
      </p:sp>
    </p:spTree>
    <p:extLst>
      <p:ext uri="{BB962C8B-B14F-4D97-AF65-F5344CB8AC3E}">
        <p14:creationId xmlns:p14="http://schemas.microsoft.com/office/powerpoint/2010/main" val="309300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12" y="109728"/>
            <a:ext cx="10753344" cy="5693866"/>
          </a:xfrm>
          <a:prstGeom prst="rect">
            <a:avLst/>
          </a:prstGeom>
        </p:spPr>
        <p:txBody>
          <a:bodyPr wrap="square">
            <a:spAutoFit/>
          </a:bodyPr>
          <a:lstStyle/>
          <a:p>
            <a:r>
              <a:rPr lang="en-US" sz="2400" b="1" dirty="0"/>
              <a:t>Theories on spiritual development</a:t>
            </a:r>
          </a:p>
          <a:p>
            <a:r>
              <a:rPr lang="en-US" sz="2000" b="1" dirty="0"/>
              <a:t>Children:</a:t>
            </a:r>
          </a:p>
          <a:p>
            <a:pPr marL="342900" indent="-342900">
              <a:buFont typeface="Arial" panose="020B0604020202020204" pitchFamily="34" charset="0"/>
              <a:buChar char="•"/>
            </a:pPr>
            <a:r>
              <a:rPr lang="en-US" sz="2000" dirty="0"/>
              <a:t>Stories</a:t>
            </a:r>
          </a:p>
          <a:p>
            <a:pPr marL="342900" indent="-342900">
              <a:buFont typeface="Arial" panose="020B0604020202020204" pitchFamily="34" charset="0"/>
              <a:buChar char="•"/>
            </a:pPr>
            <a:r>
              <a:rPr lang="en-US" sz="2000" dirty="0"/>
              <a:t>Can ask questions about death and suffering</a:t>
            </a:r>
          </a:p>
          <a:p>
            <a:pPr marL="342900" indent="-342900">
              <a:buFont typeface="Arial" panose="020B0604020202020204" pitchFamily="34" charset="0"/>
              <a:buChar char="•"/>
            </a:pPr>
            <a:r>
              <a:rPr lang="en-US" sz="2000" dirty="0"/>
              <a:t>Still think very literal about life</a:t>
            </a:r>
          </a:p>
          <a:p>
            <a:pPr marL="342900" indent="-342900">
              <a:buFont typeface="Arial" panose="020B0604020202020204" pitchFamily="34" charset="0"/>
              <a:buChar char="•"/>
            </a:pPr>
            <a:r>
              <a:rPr lang="en-US" sz="2000" dirty="0"/>
              <a:t>Children reflect their spirituality in connection with authority figures</a:t>
            </a:r>
          </a:p>
          <a:p>
            <a:r>
              <a:rPr lang="en-US" sz="2000" b="1" dirty="0"/>
              <a:t>Adolescents:</a:t>
            </a:r>
          </a:p>
          <a:p>
            <a:pPr marL="342900" indent="-342900">
              <a:buFont typeface="Arial" panose="020B0604020202020204" pitchFamily="34" charset="0"/>
              <a:buChar char="•"/>
            </a:pPr>
            <a:r>
              <a:rPr lang="en-US" sz="2000" dirty="0"/>
              <a:t>Less likely to talk about religion, rather use coping very privately</a:t>
            </a:r>
          </a:p>
          <a:p>
            <a:pPr marL="342900" indent="-342900">
              <a:buFont typeface="Arial" panose="020B0604020202020204" pitchFamily="34" charset="0"/>
              <a:buChar char="•"/>
            </a:pPr>
            <a:r>
              <a:rPr lang="en-US" sz="2000" dirty="0"/>
              <a:t>Start developing critical thinking about religion</a:t>
            </a:r>
          </a:p>
          <a:p>
            <a:pPr marL="342900" indent="-342900">
              <a:buFont typeface="Arial" panose="020B0604020202020204" pitchFamily="34" charset="0"/>
              <a:buChar char="•"/>
            </a:pPr>
            <a:r>
              <a:rPr lang="en-US" sz="2000" dirty="0"/>
              <a:t>Very openly criticize the religious practice of parents</a:t>
            </a:r>
          </a:p>
          <a:p>
            <a:pPr marL="342900" indent="-342900">
              <a:buFont typeface="Arial" panose="020B0604020202020204" pitchFamily="34" charset="0"/>
              <a:buChar char="•"/>
            </a:pPr>
            <a:r>
              <a:rPr lang="en-US" sz="2000" dirty="0"/>
              <a:t>Risk-taking behavior with poor perception of future</a:t>
            </a:r>
          </a:p>
          <a:p>
            <a:r>
              <a:rPr lang="en-US" sz="2000" b="1" dirty="0"/>
              <a:t>Adults:</a:t>
            </a:r>
          </a:p>
          <a:p>
            <a:pPr marL="342900" indent="-342900">
              <a:buFont typeface="Arial" panose="020B0604020202020204" pitchFamily="34" charset="0"/>
              <a:buChar char="•"/>
            </a:pPr>
            <a:r>
              <a:rPr lang="en-US" sz="2000" dirty="0"/>
              <a:t>Realise the futility of materialism and self-centeredness</a:t>
            </a:r>
          </a:p>
          <a:p>
            <a:pPr marL="342900" indent="-342900">
              <a:buFont typeface="Arial" panose="020B0604020202020204" pitchFamily="34" charset="0"/>
              <a:buChar char="•"/>
            </a:pPr>
            <a:r>
              <a:rPr lang="en-US" sz="2000" dirty="0"/>
              <a:t>Focus more on others</a:t>
            </a:r>
          </a:p>
          <a:p>
            <a:pPr marL="342900" indent="-342900">
              <a:buFont typeface="Arial" panose="020B0604020202020204" pitchFamily="34" charset="0"/>
              <a:buChar char="•"/>
            </a:pPr>
            <a:r>
              <a:rPr lang="en-US" sz="2000" dirty="0"/>
              <a:t>More focused to use religion as a coping strategy</a:t>
            </a:r>
          </a:p>
          <a:p>
            <a:pPr marL="342900" indent="-342900">
              <a:buFont typeface="Arial" panose="020B0604020202020204" pitchFamily="34" charset="0"/>
              <a:buChar char="•"/>
            </a:pPr>
            <a:r>
              <a:rPr lang="en-US" sz="2000" dirty="0"/>
              <a:t>Focus on relationships and purposeful living</a:t>
            </a:r>
          </a:p>
          <a:p>
            <a:pPr marL="342900" indent="-342900">
              <a:buFont typeface="Arial" panose="020B0604020202020204" pitchFamily="34" charset="0"/>
              <a:buChar char="•"/>
            </a:pPr>
            <a:r>
              <a:rPr lang="en-US" sz="2000" dirty="0"/>
              <a:t>Meaning-making activities</a:t>
            </a:r>
          </a:p>
          <a:p>
            <a:pPr marL="342900" indent="-342900">
              <a:buFont typeface="Arial" panose="020B0604020202020204" pitchFamily="34" charset="0"/>
              <a:buChar char="•"/>
            </a:pPr>
            <a:r>
              <a:rPr lang="en-US" sz="2000" dirty="0"/>
              <a:t>Open to spiritual discussions</a:t>
            </a:r>
          </a:p>
        </p:txBody>
      </p:sp>
    </p:spTree>
    <p:extLst>
      <p:ext uri="{BB962C8B-B14F-4D97-AF65-F5344CB8AC3E}">
        <p14:creationId xmlns:p14="http://schemas.microsoft.com/office/powerpoint/2010/main" val="134924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2" y="365760"/>
            <a:ext cx="11201400" cy="4154984"/>
          </a:xfrm>
          <a:prstGeom prst="rect">
            <a:avLst/>
          </a:prstGeom>
        </p:spPr>
        <p:txBody>
          <a:bodyPr wrap="square">
            <a:spAutoFit/>
          </a:bodyPr>
          <a:lstStyle/>
          <a:p>
            <a:r>
              <a:rPr lang="en-US" sz="2400" b="1" dirty="0"/>
              <a:t>Theories on spiritual development (Kozier &amp; Erb p 449)</a:t>
            </a:r>
          </a:p>
          <a:p>
            <a:r>
              <a:rPr lang="en-US" sz="2400" b="1" dirty="0"/>
              <a:t>Fowler:</a:t>
            </a:r>
          </a:p>
          <a:p>
            <a:pPr marL="342900" indent="-342900">
              <a:buFont typeface="Arial" panose="020B0604020202020204" pitchFamily="34" charset="0"/>
              <a:buChar char="•"/>
            </a:pPr>
            <a:r>
              <a:rPr lang="en-US" sz="2400" dirty="0"/>
              <a:t>Faith is a force that gives meaning</a:t>
            </a:r>
          </a:p>
          <a:p>
            <a:pPr marL="342900" indent="-342900">
              <a:buFont typeface="Arial" panose="020B0604020202020204" pitchFamily="34" charset="0"/>
              <a:buChar char="•"/>
            </a:pPr>
            <a:r>
              <a:rPr lang="en-US" sz="2400" dirty="0"/>
              <a:t>Mode of being in relation to another to create hope, love, compassion</a:t>
            </a:r>
          </a:p>
          <a:p>
            <a:pPr marL="342900" indent="-342900">
              <a:buFont typeface="Arial" panose="020B0604020202020204" pitchFamily="34" charset="0"/>
              <a:buChar char="•"/>
            </a:pPr>
            <a:r>
              <a:rPr lang="en-US" sz="2400" dirty="0"/>
              <a:t>Influenced by environment in which the individual grows up</a:t>
            </a:r>
          </a:p>
          <a:p>
            <a:pPr marL="342900" indent="-342900">
              <a:buFont typeface="Arial" panose="020B0604020202020204" pitchFamily="34" charset="0"/>
              <a:buChar char="•"/>
            </a:pPr>
            <a:r>
              <a:rPr lang="en-US" sz="2400" dirty="0"/>
              <a:t>Stage: 0-3</a:t>
            </a:r>
          </a:p>
          <a:p>
            <a:pPr marL="342900" indent="-342900">
              <a:buFont typeface="Arial" panose="020B0604020202020204" pitchFamily="34" charset="0"/>
              <a:buChar char="•"/>
            </a:pPr>
            <a:r>
              <a:rPr lang="en-US" sz="2400" dirty="0"/>
              <a:t>Stage: 4-6 images and beliefs</a:t>
            </a:r>
          </a:p>
          <a:p>
            <a:pPr marL="342900" indent="-342900">
              <a:buFont typeface="Arial" panose="020B0604020202020204" pitchFamily="34" charset="0"/>
              <a:buChar char="•"/>
            </a:pPr>
            <a:r>
              <a:rPr lang="en-US" sz="2400" dirty="0"/>
              <a:t>Stage: 7-12 symbols stories and myths. Environment structured by others</a:t>
            </a:r>
          </a:p>
          <a:p>
            <a:pPr marL="342900" indent="-342900">
              <a:buFont typeface="Arial" panose="020B0604020202020204" pitchFamily="34" charset="0"/>
              <a:buChar char="•"/>
            </a:pPr>
            <a:r>
              <a:rPr lang="en-US" sz="2400" dirty="0"/>
              <a:t>Stage: 18 Individualizing-reflection where they build their own faith</a:t>
            </a:r>
          </a:p>
          <a:p>
            <a:pPr marL="342900" indent="-342900">
              <a:buFont typeface="Arial" panose="020B0604020202020204" pitchFamily="34" charset="0"/>
              <a:buChar char="•"/>
            </a:pPr>
            <a:r>
              <a:rPr lang="en-US" sz="2400" dirty="0"/>
              <a:t>Stage: 30+ Awareness that truth can have many viewpoints</a:t>
            </a:r>
          </a:p>
          <a:p>
            <a:pPr marL="342900" indent="-342900">
              <a:buFont typeface="Arial" panose="020B0604020202020204" pitchFamily="34" charset="0"/>
              <a:buChar char="•"/>
            </a:pPr>
            <a:r>
              <a:rPr lang="en-US" sz="2400" dirty="0"/>
              <a:t>Universalizing: Principle of love and justice</a:t>
            </a:r>
          </a:p>
        </p:txBody>
      </p:sp>
    </p:spTree>
    <p:extLst>
      <p:ext uri="{BB962C8B-B14F-4D97-AF65-F5344CB8AC3E}">
        <p14:creationId xmlns:p14="http://schemas.microsoft.com/office/powerpoint/2010/main" val="100594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936" y="539497"/>
            <a:ext cx="10195560" cy="5201424"/>
          </a:xfrm>
          <a:prstGeom prst="rect">
            <a:avLst/>
          </a:prstGeom>
        </p:spPr>
        <p:txBody>
          <a:bodyPr wrap="square">
            <a:spAutoFit/>
          </a:bodyPr>
          <a:lstStyle/>
          <a:p>
            <a:r>
              <a:rPr lang="en-US" sz="3200" b="1" dirty="0"/>
              <a:t>Theories on spiritual development (Kozier &amp; Erb p 449)</a:t>
            </a:r>
          </a:p>
          <a:p>
            <a:r>
              <a:rPr lang="en-US" sz="3600" b="1" dirty="0"/>
              <a:t>Westerhoff:</a:t>
            </a:r>
          </a:p>
          <a:p>
            <a:pPr marL="457200" indent="-457200">
              <a:buFont typeface="Arial" panose="020B0604020202020204" pitchFamily="34" charset="0"/>
              <a:buChar char="•"/>
            </a:pPr>
            <a:r>
              <a:rPr lang="en-US" sz="2400" dirty="0"/>
              <a:t>Faith evolves from experienced faith guided by family to own internalized faith</a:t>
            </a:r>
          </a:p>
          <a:p>
            <a:pPr marL="457200" indent="-457200">
              <a:buFont typeface="Arial" panose="020B0604020202020204" pitchFamily="34" charset="0"/>
              <a:buChar char="•"/>
            </a:pPr>
            <a:r>
              <a:rPr lang="en-US" sz="2400" dirty="0"/>
              <a:t>Children learn from tradition</a:t>
            </a:r>
          </a:p>
          <a:p>
            <a:pPr marL="457200" indent="-457200">
              <a:buFont typeface="Arial" panose="020B0604020202020204" pitchFamily="34" charset="0"/>
              <a:buChar char="•"/>
            </a:pPr>
            <a:r>
              <a:rPr lang="en-US" sz="2400" dirty="0"/>
              <a:t>Sense of belonging</a:t>
            </a:r>
          </a:p>
          <a:p>
            <a:pPr marL="457200" indent="-457200">
              <a:buFont typeface="Arial" panose="020B0604020202020204" pitchFamily="34" charset="0"/>
              <a:buChar char="•"/>
            </a:pPr>
            <a:r>
              <a:rPr lang="en-US" sz="2400" dirty="0"/>
              <a:t>In adolescents they start searching </a:t>
            </a:r>
          </a:p>
          <a:p>
            <a:pPr marL="457200" indent="-457200">
              <a:buFont typeface="Arial" panose="020B0604020202020204" pitchFamily="34" charset="0"/>
              <a:buChar char="•"/>
            </a:pPr>
            <a:r>
              <a:rPr lang="en-US" sz="2400" dirty="0"/>
              <a:t>In adulthood you own your faith</a:t>
            </a:r>
          </a:p>
          <a:p>
            <a:pPr marL="457200" indent="-457200">
              <a:buFont typeface="Arial" panose="020B0604020202020204" pitchFamily="34" charset="0"/>
              <a:buChar char="•"/>
            </a:pPr>
            <a:r>
              <a:rPr lang="en-US" sz="2400" dirty="0"/>
              <a:t>In old age faith becomes very personal-provides strength and courage during illness and suffering</a:t>
            </a:r>
          </a:p>
          <a:p>
            <a:pPr marL="457200" indent="-457200">
              <a:buFont typeface="Arial" panose="020B0604020202020204" pitchFamily="34" charset="0"/>
              <a:buChar char="•"/>
            </a:pPr>
            <a:r>
              <a:rPr lang="en-US" sz="2400" dirty="0"/>
              <a:t>Willing to defend your faith</a:t>
            </a:r>
          </a:p>
          <a:p>
            <a:endParaRPr lang="en-US" sz="3200" b="1" dirty="0"/>
          </a:p>
          <a:p>
            <a:endParaRPr lang="en-US" sz="1600" b="1" dirty="0"/>
          </a:p>
        </p:txBody>
      </p:sp>
    </p:spTree>
    <p:extLst>
      <p:ext uri="{BB962C8B-B14F-4D97-AF65-F5344CB8AC3E}">
        <p14:creationId xmlns:p14="http://schemas.microsoft.com/office/powerpoint/2010/main" val="253230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096" y="438913"/>
            <a:ext cx="10222992" cy="523220"/>
          </a:xfrm>
          <a:prstGeom prst="rect">
            <a:avLst/>
          </a:prstGeom>
        </p:spPr>
        <p:txBody>
          <a:bodyPr wrap="square">
            <a:spAutoFit/>
          </a:bodyPr>
          <a:lstStyle/>
          <a:p>
            <a:r>
              <a:rPr lang="en-US" sz="2800" b="1" dirty="0"/>
              <a:t>Theories on moral development (Kozier &amp; Erb P 446-448</a:t>
            </a:r>
            <a:r>
              <a:rPr lang="en-US" dirty="0"/>
              <a:t>)</a:t>
            </a:r>
            <a:endParaRPr lang="en-ZA" dirty="0"/>
          </a:p>
        </p:txBody>
      </p:sp>
      <p:sp>
        <p:nvSpPr>
          <p:cNvPr id="3" name="Rectangle 2"/>
          <p:cNvSpPr/>
          <p:nvPr/>
        </p:nvSpPr>
        <p:spPr>
          <a:xfrm>
            <a:off x="960120" y="1508761"/>
            <a:ext cx="10296144" cy="3785652"/>
          </a:xfrm>
          <a:prstGeom prst="rect">
            <a:avLst/>
          </a:prstGeom>
        </p:spPr>
        <p:txBody>
          <a:bodyPr wrap="square">
            <a:spAutoFit/>
          </a:bodyPr>
          <a:lstStyle/>
          <a:p>
            <a:r>
              <a:rPr lang="en-US" sz="2400" b="1" dirty="0"/>
              <a:t>Kohlberg</a:t>
            </a:r>
          </a:p>
          <a:p>
            <a:r>
              <a:rPr lang="en-US" sz="2400" dirty="0"/>
              <a:t>Level 1: Premoral or pre-conventional-right or wrong, good or bad</a:t>
            </a:r>
          </a:p>
          <a:p>
            <a:r>
              <a:rPr lang="en-US" sz="2400" dirty="0"/>
              <a:t>Level 2: Conventional where they live up to family or community expectations</a:t>
            </a:r>
          </a:p>
          <a:p>
            <a:r>
              <a:rPr lang="en-US" sz="2400" dirty="0"/>
              <a:t>Level 3: Postconventional level where every individual will define personal values and principles without regard to external authority or expectations of others</a:t>
            </a:r>
          </a:p>
          <a:p>
            <a:r>
              <a:rPr lang="en-US" sz="2400" b="1" dirty="0"/>
              <a:t>Gilligan</a:t>
            </a:r>
            <a:br>
              <a:rPr lang="en-US" sz="2400" dirty="0"/>
            </a:br>
            <a:r>
              <a:rPr lang="en-US" sz="2400" dirty="0"/>
              <a:t>Stage 1: Caring for oneself</a:t>
            </a:r>
          </a:p>
          <a:p>
            <a:r>
              <a:rPr lang="en-US" sz="2400" dirty="0"/>
              <a:t>Stage 2: Caring for others</a:t>
            </a:r>
          </a:p>
          <a:p>
            <a:r>
              <a:rPr lang="en-US" sz="2400" dirty="0"/>
              <a:t>Stage 2: Caring for self and others</a:t>
            </a:r>
          </a:p>
        </p:txBody>
      </p:sp>
    </p:spTree>
    <p:extLst>
      <p:ext uri="{BB962C8B-B14F-4D97-AF65-F5344CB8AC3E}">
        <p14:creationId xmlns:p14="http://schemas.microsoft.com/office/powerpoint/2010/main" val="774362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1458</Words>
  <Application>Microsoft Office PowerPoint</Application>
  <PresentationFormat>Widescreen</PresentationFormat>
  <Paragraphs>203</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Colaborate-Medium</vt:lpstr>
      <vt:lpstr>Colaborate-Thin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Finnemore</dc:creator>
  <cp:lastModifiedBy>Naomi Hattingh</cp:lastModifiedBy>
  <cp:revision>20</cp:revision>
  <dcterms:created xsi:type="dcterms:W3CDTF">2024-11-18T11:26:20Z</dcterms:created>
  <dcterms:modified xsi:type="dcterms:W3CDTF">2025-04-30T01:15:39Z</dcterms:modified>
</cp:coreProperties>
</file>