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0" r:id="rId3"/>
    <p:sldId id="271" r:id="rId4"/>
    <p:sldId id="272" r:id="rId5"/>
    <p:sldId id="301" r:id="rId6"/>
    <p:sldId id="267" r:id="rId7"/>
    <p:sldId id="268" r:id="rId8"/>
    <p:sldId id="274" r:id="rId9"/>
    <p:sldId id="290" r:id="rId10"/>
    <p:sldId id="291" r:id="rId11"/>
    <p:sldId id="292" r:id="rId12"/>
    <p:sldId id="293" r:id="rId13"/>
    <p:sldId id="294" r:id="rId14"/>
    <p:sldId id="295" r:id="rId15"/>
    <p:sldId id="296" r:id="rId16"/>
    <p:sldId id="273" r:id="rId17"/>
    <p:sldId id="297" r:id="rId18"/>
    <p:sldId id="298" r:id="rId19"/>
    <p:sldId id="300"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4CE"/>
    <a:srgbClr val="F5D93F"/>
    <a:srgbClr val="153152"/>
    <a:srgbClr val="7BA2B9"/>
    <a:srgbClr val="F5D9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AFDE3-94B6-4179-A35F-C27E8A6C905F}" v="21" dt="2025-04-30T01:06:19.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66562" autoAdjust="0"/>
  </p:normalViewPr>
  <p:slideViewPr>
    <p:cSldViewPr snapToGrid="0">
      <p:cViewPr varScale="1">
        <p:scale>
          <a:sx n="33" d="100"/>
          <a:sy n="33" d="100"/>
        </p:scale>
        <p:origin x="145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Hattingh" userId="48a7f1c5-16cd-4811-a3ae-27be9548732b" providerId="ADAL" clId="{D5661F45-1941-4BFA-9850-CE525ECD9897}"/>
    <pc:docChg chg="custSel addSld delSld modSld">
      <pc:chgData name="Naomi Hattingh" userId="48a7f1c5-16cd-4811-a3ae-27be9548732b" providerId="ADAL" clId="{D5661F45-1941-4BFA-9850-CE525ECD9897}" dt="2025-03-06T09:16:04.140" v="197" actId="20577"/>
      <pc:docMkLst>
        <pc:docMk/>
      </pc:docMkLst>
      <pc:sldChg chg="modNotesTx">
        <pc:chgData name="Naomi Hattingh" userId="48a7f1c5-16cd-4811-a3ae-27be9548732b" providerId="ADAL" clId="{D5661F45-1941-4BFA-9850-CE525ECD9897}" dt="2025-03-06T09:16:04.140" v="197" actId="20577"/>
        <pc:sldMkLst>
          <pc:docMk/>
          <pc:sldMk cId="915353336" sldId="273"/>
        </pc:sldMkLst>
      </pc:sldChg>
      <pc:sldChg chg="addSp del modNotesTx">
        <pc:chgData name="Naomi Hattingh" userId="48a7f1c5-16cd-4811-a3ae-27be9548732b" providerId="ADAL" clId="{D5661F45-1941-4BFA-9850-CE525ECD9897}" dt="2025-03-06T09:14:50.003" v="10" actId="2696"/>
        <pc:sldMkLst>
          <pc:docMk/>
          <pc:sldMk cId="1889238829" sldId="273"/>
        </pc:sldMkLst>
      </pc:sldChg>
      <pc:sldChg chg="modSp mod">
        <pc:chgData name="Naomi Hattingh" userId="48a7f1c5-16cd-4811-a3ae-27be9548732b" providerId="ADAL" clId="{D5661F45-1941-4BFA-9850-CE525ECD9897}" dt="2025-03-06T08:03:51.901" v="0" actId="33524"/>
        <pc:sldMkLst>
          <pc:docMk/>
          <pc:sldMk cId="2536760559" sldId="293"/>
        </pc:sldMkLst>
        <pc:spChg chg="mod">
          <ac:chgData name="Naomi Hattingh" userId="48a7f1c5-16cd-4811-a3ae-27be9548732b" providerId="ADAL" clId="{D5661F45-1941-4BFA-9850-CE525ECD9897}" dt="2025-03-06T08:03:51.901" v="0" actId="33524"/>
          <ac:spMkLst>
            <pc:docMk/>
            <pc:sldMk cId="2536760559" sldId="293"/>
            <ac:spMk id="2" creationId="{00000000-0000-0000-0000-000000000000}"/>
          </ac:spMkLst>
        </pc:spChg>
      </pc:sldChg>
      <pc:sldChg chg="modNotesTx">
        <pc:chgData name="Naomi Hattingh" userId="48a7f1c5-16cd-4811-a3ae-27be9548732b" providerId="ADAL" clId="{D5661F45-1941-4BFA-9850-CE525ECD9897}" dt="2025-03-06T08:04:30.242" v="1" actId="20577"/>
        <pc:sldMkLst>
          <pc:docMk/>
          <pc:sldMk cId="237617838" sldId="300"/>
        </pc:sldMkLst>
      </pc:sldChg>
      <pc:sldChg chg="addSp new modNotesTx">
        <pc:chgData name="Naomi Hattingh" userId="48a7f1c5-16cd-4811-a3ae-27be9548732b" providerId="ADAL" clId="{D5661F45-1941-4BFA-9850-CE525ECD9897}" dt="2025-03-06T09:13:43.992" v="9"/>
        <pc:sldMkLst>
          <pc:docMk/>
          <pc:sldMk cId="573496557" sldId="301"/>
        </pc:sldMkLst>
        <pc:graphicFrameChg chg="add">
          <ac:chgData name="Naomi Hattingh" userId="48a7f1c5-16cd-4811-a3ae-27be9548732b" providerId="ADAL" clId="{D5661F45-1941-4BFA-9850-CE525ECD9897}" dt="2025-03-06T08:57:37.338" v="7"/>
          <ac:graphicFrameMkLst>
            <pc:docMk/>
            <pc:sldMk cId="573496557" sldId="301"/>
            <ac:graphicFrameMk id="2" creationId="{9730CCB1-CAC4-F61B-84C1-56A1A029D969}"/>
          </ac:graphicFrameMkLst>
        </pc:graphicFrameChg>
        <pc:graphicFrameChg chg="add">
          <ac:chgData name="Naomi Hattingh" userId="48a7f1c5-16cd-4811-a3ae-27be9548732b" providerId="ADAL" clId="{D5661F45-1941-4BFA-9850-CE525ECD9897}" dt="2025-03-06T09:09:06.185" v="8"/>
          <ac:graphicFrameMkLst>
            <pc:docMk/>
            <pc:sldMk cId="573496557" sldId="301"/>
            <ac:graphicFrameMk id="3" creationId="{DA50A657-B0EC-11A4-E541-03E25DC0DC21}"/>
          </ac:graphicFrameMkLst>
        </pc:graphicFrameChg>
      </pc:sldChg>
    </pc:docChg>
  </pc:docChgLst>
  <pc:docChgLst>
    <pc:chgData name="Naomi Hattingh" userId="48a7f1c5-16cd-4811-a3ae-27be9548732b" providerId="ADAL" clId="{A5DAFDE3-94B6-4179-A35F-C27E8A6C905F}"/>
    <pc:docChg chg="custSel modSld">
      <pc:chgData name="Naomi Hattingh" userId="48a7f1c5-16cd-4811-a3ae-27be9548732b" providerId="ADAL" clId="{A5DAFDE3-94B6-4179-A35F-C27E8A6C905F}" dt="2025-04-30T01:05:21.872" v="98" actId="20577"/>
      <pc:docMkLst>
        <pc:docMk/>
      </pc:docMkLst>
      <pc:sldChg chg="modSp mod">
        <pc:chgData name="Naomi Hattingh" userId="48a7f1c5-16cd-4811-a3ae-27be9548732b" providerId="ADAL" clId="{A5DAFDE3-94B6-4179-A35F-C27E8A6C905F}" dt="2025-04-30T01:02:07.748" v="91" actId="20577"/>
        <pc:sldMkLst>
          <pc:docMk/>
          <pc:sldMk cId="1007861516" sldId="267"/>
        </pc:sldMkLst>
        <pc:graphicFrameChg chg="mod modGraphic">
          <ac:chgData name="Naomi Hattingh" userId="48a7f1c5-16cd-4811-a3ae-27be9548732b" providerId="ADAL" clId="{A5DAFDE3-94B6-4179-A35F-C27E8A6C905F}" dt="2025-04-30T01:02:07.748" v="91" actId="20577"/>
          <ac:graphicFrameMkLst>
            <pc:docMk/>
            <pc:sldMk cId="1007861516" sldId="267"/>
            <ac:graphicFrameMk id="3" creationId="{00000000-0000-0000-0000-000000000000}"/>
          </ac:graphicFrameMkLst>
        </pc:graphicFrameChg>
      </pc:sldChg>
      <pc:sldChg chg="modSp mod">
        <pc:chgData name="Naomi Hattingh" userId="48a7f1c5-16cd-4811-a3ae-27be9548732b" providerId="ADAL" clId="{A5DAFDE3-94B6-4179-A35F-C27E8A6C905F}" dt="2025-04-30T00:59:09.293" v="67" actId="313"/>
        <pc:sldMkLst>
          <pc:docMk/>
          <pc:sldMk cId="271555073" sldId="268"/>
        </pc:sldMkLst>
        <pc:graphicFrameChg chg="modGraphic">
          <ac:chgData name="Naomi Hattingh" userId="48a7f1c5-16cd-4811-a3ae-27be9548732b" providerId="ADAL" clId="{A5DAFDE3-94B6-4179-A35F-C27E8A6C905F}" dt="2025-04-30T00:59:09.293" v="67" actId="313"/>
          <ac:graphicFrameMkLst>
            <pc:docMk/>
            <pc:sldMk cId="271555073" sldId="268"/>
            <ac:graphicFrameMk id="3" creationId="{00000000-0000-0000-0000-000000000000}"/>
          </ac:graphicFrameMkLst>
        </pc:graphicFrameChg>
      </pc:sldChg>
      <pc:sldChg chg="modNotesTx">
        <pc:chgData name="Naomi Hattingh" userId="48a7f1c5-16cd-4811-a3ae-27be9548732b" providerId="ADAL" clId="{A5DAFDE3-94B6-4179-A35F-C27E8A6C905F}" dt="2025-04-28T07:10:30.037" v="5" actId="33524"/>
        <pc:sldMkLst>
          <pc:docMk/>
          <pc:sldMk cId="915353336" sldId="273"/>
        </pc:sldMkLst>
      </pc:sldChg>
      <pc:sldChg chg="modSp mod">
        <pc:chgData name="Naomi Hattingh" userId="48a7f1c5-16cd-4811-a3ae-27be9548732b" providerId="ADAL" clId="{A5DAFDE3-94B6-4179-A35F-C27E8A6C905F}" dt="2025-04-30T01:02:54.244" v="94" actId="20577"/>
        <pc:sldMkLst>
          <pc:docMk/>
          <pc:sldMk cId="1342082171" sldId="290"/>
        </pc:sldMkLst>
        <pc:spChg chg="mod">
          <ac:chgData name="Naomi Hattingh" userId="48a7f1c5-16cd-4811-a3ae-27be9548732b" providerId="ADAL" clId="{A5DAFDE3-94B6-4179-A35F-C27E8A6C905F}" dt="2025-04-30T01:02:54.244" v="94" actId="20577"/>
          <ac:spMkLst>
            <pc:docMk/>
            <pc:sldMk cId="1342082171" sldId="290"/>
            <ac:spMk id="2" creationId="{00000000-0000-0000-0000-000000000000}"/>
          </ac:spMkLst>
        </pc:spChg>
      </pc:sldChg>
      <pc:sldChg chg="modSp mod">
        <pc:chgData name="Naomi Hattingh" userId="48a7f1c5-16cd-4811-a3ae-27be9548732b" providerId="ADAL" clId="{A5DAFDE3-94B6-4179-A35F-C27E8A6C905F}" dt="2025-04-28T07:05:20.214" v="0" actId="313"/>
        <pc:sldMkLst>
          <pc:docMk/>
          <pc:sldMk cId="3940424476" sldId="292"/>
        </pc:sldMkLst>
        <pc:spChg chg="mod">
          <ac:chgData name="Naomi Hattingh" userId="48a7f1c5-16cd-4811-a3ae-27be9548732b" providerId="ADAL" clId="{A5DAFDE3-94B6-4179-A35F-C27E8A6C905F}" dt="2025-04-28T07:05:20.214" v="0" actId="313"/>
          <ac:spMkLst>
            <pc:docMk/>
            <pc:sldMk cId="3940424476" sldId="292"/>
            <ac:spMk id="2" creationId="{00000000-0000-0000-0000-000000000000}"/>
          </ac:spMkLst>
        </pc:spChg>
      </pc:sldChg>
      <pc:sldChg chg="modSp mod">
        <pc:chgData name="Naomi Hattingh" userId="48a7f1c5-16cd-4811-a3ae-27be9548732b" providerId="ADAL" clId="{A5DAFDE3-94B6-4179-A35F-C27E8A6C905F}" dt="2025-04-30T01:05:21.872" v="98" actId="20577"/>
        <pc:sldMkLst>
          <pc:docMk/>
          <pc:sldMk cId="2536760559" sldId="293"/>
        </pc:sldMkLst>
        <pc:spChg chg="mod">
          <ac:chgData name="Naomi Hattingh" userId="48a7f1c5-16cd-4811-a3ae-27be9548732b" providerId="ADAL" clId="{A5DAFDE3-94B6-4179-A35F-C27E8A6C905F}" dt="2025-04-30T01:05:21.872" v="98" actId="20577"/>
          <ac:spMkLst>
            <pc:docMk/>
            <pc:sldMk cId="2536760559" sldId="293"/>
            <ac:spMk id="2" creationId="{00000000-0000-0000-0000-000000000000}"/>
          </ac:spMkLst>
        </pc:spChg>
        <pc:picChg chg="mod">
          <ac:chgData name="Naomi Hattingh" userId="48a7f1c5-16cd-4811-a3ae-27be9548732b" providerId="ADAL" clId="{A5DAFDE3-94B6-4179-A35F-C27E8A6C905F}" dt="2025-04-28T07:09:53.590" v="4" actId="14100"/>
          <ac:picMkLst>
            <pc:docMk/>
            <pc:sldMk cId="2536760559" sldId="293"/>
            <ac:picMk id="4" creationId="{00000000-0000-0000-0000-000000000000}"/>
          </ac:picMkLst>
        </pc:picChg>
      </pc:sldChg>
      <pc:sldChg chg="modNotesTx">
        <pc:chgData name="Naomi Hattingh" userId="48a7f1c5-16cd-4811-a3ae-27be9548732b" providerId="ADAL" clId="{A5DAFDE3-94B6-4179-A35F-C27E8A6C905F}" dt="2025-04-28T07:06:39.138" v="1" actId="33524"/>
        <pc:sldMkLst>
          <pc:docMk/>
          <pc:sldMk cId="2129496296"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9AFE1-02A0-4F4A-9933-43E3BF81FA9B}" type="datetimeFigureOut">
              <a:rPr lang="en-ZA" smtClean="0"/>
              <a:t>2025/04/30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E8731-FC82-4F16-81CC-B71F520B14A4}" type="slidenum">
              <a:rPr lang="en-ZA" smtClean="0"/>
              <a:t>‹#›</a:t>
            </a:fld>
            <a:endParaRPr lang="en-ZA"/>
          </a:p>
        </p:txBody>
      </p:sp>
    </p:spTree>
    <p:extLst>
      <p:ext uri="{BB962C8B-B14F-4D97-AF65-F5344CB8AC3E}">
        <p14:creationId xmlns:p14="http://schemas.microsoft.com/office/powerpoint/2010/main" val="89234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in a multicultural society presents challenges such as overcoming language barriers, respecting diverse cultural beliefs about health and illness, and addressing varying expectations of care. Nurses must navigate cultural differences in communication styles, dietary preferences, and traditional healing practices while ensuring equitable care. However, exposure to a multicultural environment enriches nursing practice by fostering cultural competence, enhancing problem-solving skills, and broadening perspectives. This diversity strengthens healthcare teams and allows nurses to develop more personalized, empathetic care approaches, ultimately leading to improved patient outcomes and a deeper understanding of global health perspectives</a:t>
            </a:r>
            <a:endParaRPr lang="en-ZA" dirty="0"/>
          </a:p>
        </p:txBody>
      </p:sp>
      <p:sp>
        <p:nvSpPr>
          <p:cNvPr id="4" name="Slide Number Placeholder 3"/>
          <p:cNvSpPr>
            <a:spLocks noGrp="1"/>
          </p:cNvSpPr>
          <p:nvPr>
            <p:ph type="sldNum" sz="quarter" idx="10"/>
          </p:nvPr>
        </p:nvSpPr>
        <p:spPr/>
        <p:txBody>
          <a:bodyPr/>
          <a:lstStyle/>
          <a:p>
            <a:fld id="{BD3E8731-FC82-4F16-81CC-B71F520B14A4}" type="slidenum">
              <a:rPr lang="en-ZA" smtClean="0"/>
              <a:t>2</a:t>
            </a:fld>
            <a:endParaRPr lang="en-ZA"/>
          </a:p>
        </p:txBody>
      </p:sp>
    </p:spTree>
    <p:extLst>
      <p:ext uri="{BB962C8B-B14F-4D97-AF65-F5344CB8AC3E}">
        <p14:creationId xmlns:p14="http://schemas.microsoft.com/office/powerpoint/2010/main" val="229062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 great importance to understand the different terms and concepts used in the discussion on culture</a:t>
            </a:r>
            <a:r>
              <a:rPr lang="en-US" baseline="0" dirty="0"/>
              <a:t> and cultural norms. Not only will you be able to answer questions in tests and exams but will also be able to participate sensibly in discussions of topics.</a:t>
            </a:r>
          </a:p>
          <a:p>
            <a:r>
              <a:rPr lang="en-US" baseline="0" dirty="0"/>
              <a:t>Let's answer a few questions to test how much you know about these topics. I have posted the link in the chat. I will give you 20 minutes to answer these questions</a:t>
            </a:r>
            <a:endParaRPr lang="en-ZA" dirty="0"/>
          </a:p>
          <a:p>
            <a:endParaRPr lang="en-ZA" dirty="0"/>
          </a:p>
        </p:txBody>
      </p:sp>
      <p:sp>
        <p:nvSpPr>
          <p:cNvPr id="4" name="Slide Number Placeholder 3"/>
          <p:cNvSpPr>
            <a:spLocks noGrp="1"/>
          </p:cNvSpPr>
          <p:nvPr>
            <p:ph type="sldNum" sz="quarter" idx="5"/>
          </p:nvPr>
        </p:nvSpPr>
        <p:spPr/>
        <p:txBody>
          <a:bodyPr/>
          <a:lstStyle/>
          <a:p>
            <a:fld id="{BD3E8731-FC82-4F16-81CC-B71F520B14A4}" type="slidenum">
              <a:rPr lang="en-ZA" smtClean="0"/>
              <a:t>5</a:t>
            </a:fld>
            <a:endParaRPr lang="en-ZA"/>
          </a:p>
        </p:txBody>
      </p:sp>
    </p:spTree>
    <p:extLst>
      <p:ext uri="{BB962C8B-B14F-4D97-AF65-F5344CB8AC3E}">
        <p14:creationId xmlns:p14="http://schemas.microsoft.com/office/powerpoint/2010/main" val="86165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Arial" panose="020B0604020202020204" pitchFamily="34" charset="0"/>
              </a:rPr>
              <a:t>A group of people develop a culture to ensure their survival within a specific physical and human environment. </a:t>
            </a:r>
          </a:p>
          <a:p>
            <a:r>
              <a:rPr lang="en-US" sz="1200" dirty="0">
                <a:cs typeface="Arial" panose="020B0604020202020204" pitchFamily="34" charset="0"/>
              </a:rPr>
              <a:t>A culture and the people who are part of it, are in interaction so that the culture is never static</a:t>
            </a:r>
            <a:endParaRPr lang="en-ZA" sz="1200" dirty="0">
              <a:cs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BD3E8731-FC82-4F16-81CC-B71F520B14A4}" type="slidenum">
              <a:rPr lang="en-ZA" smtClean="0"/>
              <a:t>13</a:t>
            </a:fld>
            <a:endParaRPr lang="en-ZA"/>
          </a:p>
        </p:txBody>
      </p:sp>
    </p:spTree>
    <p:extLst>
      <p:ext uri="{BB962C8B-B14F-4D97-AF65-F5344CB8AC3E}">
        <p14:creationId xmlns:p14="http://schemas.microsoft.com/office/powerpoint/2010/main" val="224451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in multicultural contexts requires sensitivity to diverse health beliefs and practices, as well as understanding family dynamics that influence decision-making. Space and time orientation can vary significantly across cultures, affecting patient comfort and expectations. Naming systems, dietary restrictions, and personal hygiene practices must also be considered to deliver respectful and effective care. Challenges arise in conducting culturally appropriate assessments, addressing dignity, and managing medical interventions like sexuality, family planning, or palliative care. Communication barriers, including varying preferences for disclosing information and using charms or amulets, further complicate care. Proper handling of issues such as the disposal of body parts after surgery or rituals surrounding death is essential to respecting cultural values and providing holistic care.</a:t>
            </a:r>
            <a:endParaRPr lang="en-ZA" dirty="0"/>
          </a:p>
        </p:txBody>
      </p:sp>
      <p:sp>
        <p:nvSpPr>
          <p:cNvPr id="4" name="Slide Number Placeholder 3"/>
          <p:cNvSpPr>
            <a:spLocks noGrp="1"/>
          </p:cNvSpPr>
          <p:nvPr>
            <p:ph type="sldNum" sz="quarter" idx="10"/>
          </p:nvPr>
        </p:nvSpPr>
        <p:spPr/>
        <p:txBody>
          <a:bodyPr/>
          <a:lstStyle/>
          <a:p>
            <a:fld id="{BD3E8731-FC82-4F16-81CC-B71F520B14A4}" type="slidenum">
              <a:rPr lang="en-ZA" smtClean="0"/>
              <a:t>14</a:t>
            </a:fld>
            <a:endParaRPr lang="en-ZA"/>
          </a:p>
        </p:txBody>
      </p:sp>
    </p:spTree>
    <p:extLst>
      <p:ext uri="{BB962C8B-B14F-4D97-AF65-F5344CB8AC3E}">
        <p14:creationId xmlns:p14="http://schemas.microsoft.com/office/powerpoint/2010/main" val="73504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Self-awareness is crucial for nurses to provide culturally sensitive care. Nurses must reflect on their own beliefs, biases, and cultural assumptions to avoid imposing them on patients. By understanding how their personal values influence interactions, they can approach patients with openness and respect. Developing self-awareness helps nurses recognize and appreciate cultural differences in health beliefs, communication styles, and practices, allowing them to adapt care plans accordingly. This introspection fosters empathy, improves patient trust, and ensures equitable care that honors everyone's cultural background.</a:t>
            </a:r>
            <a:endParaRPr lang="en-ZA" dirty="0"/>
          </a:p>
        </p:txBody>
      </p:sp>
      <p:sp>
        <p:nvSpPr>
          <p:cNvPr id="4" name="Slide Number Placeholder 3"/>
          <p:cNvSpPr>
            <a:spLocks noGrp="1"/>
          </p:cNvSpPr>
          <p:nvPr>
            <p:ph type="sldNum" sz="quarter" idx="10"/>
          </p:nvPr>
        </p:nvSpPr>
        <p:spPr/>
        <p:txBody>
          <a:bodyPr/>
          <a:lstStyle/>
          <a:p>
            <a:fld id="{BD3E8731-FC82-4F16-81CC-B71F520B14A4}" type="slidenum">
              <a:rPr lang="en-ZA" smtClean="0"/>
              <a:t>15</a:t>
            </a:fld>
            <a:endParaRPr lang="en-ZA"/>
          </a:p>
        </p:txBody>
      </p:sp>
    </p:spTree>
    <p:extLst>
      <p:ext uri="{BB962C8B-B14F-4D97-AF65-F5344CB8AC3E}">
        <p14:creationId xmlns:p14="http://schemas.microsoft.com/office/powerpoint/2010/main" val="411908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test our understanding of cultural issues in nursing. Does it matter that we understand cultural differences and how does our perception of culture influence our nursing care.</a:t>
            </a:r>
            <a:endParaRPr lang="en-ZA" dirty="0"/>
          </a:p>
        </p:txBody>
      </p:sp>
      <p:sp>
        <p:nvSpPr>
          <p:cNvPr id="4" name="Slide Number Placeholder 3"/>
          <p:cNvSpPr>
            <a:spLocks noGrp="1"/>
          </p:cNvSpPr>
          <p:nvPr>
            <p:ph type="sldNum" sz="quarter" idx="10"/>
          </p:nvPr>
        </p:nvSpPr>
        <p:spPr/>
        <p:txBody>
          <a:bodyPr/>
          <a:lstStyle/>
          <a:p>
            <a:fld id="{BD3E8731-FC82-4F16-81CC-B71F520B14A4}" type="slidenum">
              <a:rPr lang="en-ZA" smtClean="0"/>
              <a:t>16</a:t>
            </a:fld>
            <a:endParaRPr lang="en-ZA"/>
          </a:p>
        </p:txBody>
      </p:sp>
    </p:spTree>
    <p:extLst>
      <p:ext uri="{BB962C8B-B14F-4D97-AF65-F5344CB8AC3E}">
        <p14:creationId xmlns:p14="http://schemas.microsoft.com/office/powerpoint/2010/main" val="75582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a:t>
            </a:r>
            <a:r>
              <a:rPr lang="en-US" baseline="0" dirty="0"/>
              <a:t> solution: I strive to see the world through God’s eyes. He made us all, loves us all, wants to save us all. We are only one human race.</a:t>
            </a:r>
          </a:p>
          <a:p>
            <a:r>
              <a:rPr lang="en-US" dirty="0"/>
              <a:t>"After this I looked, and behold, a great multitude that no one could number, from every nation, from all tribes and peoples and languages, standing before the throne and before the Lamb, clothed in white robes, with palm branches in their hands, and crying out with a loud voice, 'Salvation belongs to our God who sits on the throne, and to the Lamb!'"</a:t>
            </a:r>
            <a:endParaRPr lang="en-ZA" dirty="0"/>
          </a:p>
        </p:txBody>
      </p:sp>
      <p:sp>
        <p:nvSpPr>
          <p:cNvPr id="4" name="Slide Number Placeholder 3"/>
          <p:cNvSpPr>
            <a:spLocks noGrp="1"/>
          </p:cNvSpPr>
          <p:nvPr>
            <p:ph type="sldNum" sz="quarter" idx="10"/>
          </p:nvPr>
        </p:nvSpPr>
        <p:spPr/>
        <p:txBody>
          <a:bodyPr/>
          <a:lstStyle/>
          <a:p>
            <a:fld id="{BD3E8731-FC82-4F16-81CC-B71F520B14A4}" type="slidenum">
              <a:rPr lang="en-ZA" smtClean="0"/>
              <a:t>19</a:t>
            </a:fld>
            <a:endParaRPr lang="en-ZA"/>
          </a:p>
        </p:txBody>
      </p:sp>
    </p:spTree>
    <p:extLst>
      <p:ext uri="{BB962C8B-B14F-4D97-AF65-F5344CB8AC3E}">
        <p14:creationId xmlns:p14="http://schemas.microsoft.com/office/powerpoint/2010/main" val="3949770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F4B1580F-DD12-C02C-3553-18A183C748CF}"/>
              </a:ext>
            </a:extLst>
          </p:cNvPr>
          <p:cNvSpPr/>
          <p:nvPr userDrawn="1"/>
        </p:nvSpPr>
        <p:spPr>
          <a:xfrm rot="10800000">
            <a:off x="7828206" y="0"/>
            <a:ext cx="4363794" cy="3518451"/>
          </a:xfrm>
          <a:prstGeom prst="rtTriangle">
            <a:avLst/>
          </a:prstGeom>
          <a:solidFill>
            <a:srgbClr val="F5D93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and red background with blue text&#10;&#10;Description automatically generated">
            <a:extLst>
              <a:ext uri="{FF2B5EF4-FFF2-40B4-BE49-F238E27FC236}">
                <a16:creationId xmlns:a16="http://schemas.microsoft.com/office/drawing/2014/main" id="{0B155D12-5B63-3E19-B570-CC688DC397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sp>
        <p:nvSpPr>
          <p:cNvPr id="14" name="Right Triangle 13">
            <a:extLst>
              <a:ext uri="{FF2B5EF4-FFF2-40B4-BE49-F238E27FC236}">
                <a16:creationId xmlns:a16="http://schemas.microsoft.com/office/drawing/2014/main" id="{D0B5DD14-6517-33B3-AD65-8BB8FCEB54F0}"/>
              </a:ext>
            </a:extLst>
          </p:cNvPr>
          <p:cNvSpPr/>
          <p:nvPr userDrawn="1"/>
        </p:nvSpPr>
        <p:spPr>
          <a:xfrm rot="10800000">
            <a:off x="8395252" y="0"/>
            <a:ext cx="3796748" cy="3061252"/>
          </a:xfrm>
          <a:prstGeom prst="rtTriangle">
            <a:avLst/>
          </a:prstGeom>
          <a:solidFill>
            <a:srgbClr val="F5D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50792D2-C670-0D07-0DA3-80B82CF398FA}"/>
              </a:ext>
            </a:extLst>
          </p:cNvPr>
          <p:cNvPicPr>
            <a:picLocks noChangeAspect="1"/>
          </p:cNvPicPr>
          <p:nvPr userDrawn="1"/>
        </p:nvPicPr>
        <p:blipFill>
          <a:blip r:embed="rId3"/>
          <a:stretch>
            <a:fillRect/>
          </a:stretch>
        </p:blipFill>
        <p:spPr>
          <a:xfrm>
            <a:off x="139148" y="184702"/>
            <a:ext cx="2425367" cy="2409411"/>
          </a:xfrm>
          <a:prstGeom prst="rect">
            <a:avLst/>
          </a:prstGeom>
        </p:spPr>
      </p:pic>
    </p:spTree>
    <p:extLst>
      <p:ext uri="{BB962C8B-B14F-4D97-AF65-F5344CB8AC3E}">
        <p14:creationId xmlns:p14="http://schemas.microsoft.com/office/powerpoint/2010/main" val="260522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black and red background with blue text&#10;&#10;Description automatically generated">
            <a:extLst>
              <a:ext uri="{FF2B5EF4-FFF2-40B4-BE49-F238E27FC236}">
                <a16:creationId xmlns:a16="http://schemas.microsoft.com/office/drawing/2014/main" id="{91B3649C-F4B7-C618-7823-E36524F231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48337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CAD2-1C78-7176-3662-5D9160AE9B9E}"/>
              </a:ext>
            </a:extLst>
          </p:cNvPr>
          <p:cNvSpPr/>
          <p:nvPr userDrawn="1"/>
        </p:nvSpPr>
        <p:spPr>
          <a:xfrm>
            <a:off x="7851913" y="0"/>
            <a:ext cx="4340087" cy="6858000"/>
          </a:xfrm>
          <a:prstGeom prst="rect">
            <a:avLst/>
          </a:prstGeom>
          <a:solidFill>
            <a:srgbClr val="7BA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red background with blue text&#10;&#10;Description automatically generated">
            <a:extLst>
              <a:ext uri="{FF2B5EF4-FFF2-40B4-BE49-F238E27FC236}">
                <a16:creationId xmlns:a16="http://schemas.microsoft.com/office/drawing/2014/main" id="{91B3649C-F4B7-C618-7823-E36524F231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198973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CAD2-1C78-7176-3662-5D9160AE9B9E}"/>
              </a:ext>
            </a:extLst>
          </p:cNvPr>
          <p:cNvSpPr/>
          <p:nvPr userDrawn="1"/>
        </p:nvSpPr>
        <p:spPr>
          <a:xfrm>
            <a:off x="7851913" y="0"/>
            <a:ext cx="4340087" cy="6858000"/>
          </a:xfrm>
          <a:prstGeom prst="rect">
            <a:avLst/>
          </a:prstGeom>
          <a:solidFill>
            <a:srgbClr val="15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red sign with white text&#10;&#10;Description automatically generated">
            <a:extLst>
              <a:ext uri="{FF2B5EF4-FFF2-40B4-BE49-F238E27FC236}">
                <a16:creationId xmlns:a16="http://schemas.microsoft.com/office/drawing/2014/main" id="{884E1BBE-EE79-FD9D-353A-89BEE9C2BE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85378"/>
            <a:ext cx="2083904" cy="772622"/>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180636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CAD2-1C78-7176-3662-5D9160AE9B9E}"/>
              </a:ext>
            </a:extLst>
          </p:cNvPr>
          <p:cNvSpPr/>
          <p:nvPr userDrawn="1"/>
        </p:nvSpPr>
        <p:spPr>
          <a:xfrm>
            <a:off x="7851913" y="0"/>
            <a:ext cx="4340087" cy="6858000"/>
          </a:xfrm>
          <a:prstGeom prst="rect">
            <a:avLst/>
          </a:prstGeom>
          <a:solidFill>
            <a:srgbClr val="F5D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red background with blue text&#10;&#10;Description automatically generated">
            <a:extLst>
              <a:ext uri="{FF2B5EF4-FFF2-40B4-BE49-F238E27FC236}">
                <a16:creationId xmlns:a16="http://schemas.microsoft.com/office/drawing/2014/main" id="{91B3649C-F4B7-C618-7823-E36524F231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277807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8C0AFA-F9BC-4D1D-8764-094D611305EF}"/>
              </a:ext>
            </a:extLst>
          </p:cNvPr>
          <p:cNvGraphicFramePr>
            <a:graphicFrameLocks noChangeAspect="1"/>
          </p:cNvGraphicFramePr>
          <p:nvPr>
            <p:custDataLst>
              <p:tags r:id="rId1"/>
            </p:custDataLst>
          </p:nvPr>
        </p:nvGraphicFramePr>
        <p:xfrm>
          <a:off x="2122" y="2123"/>
          <a:ext cx="2116" cy="2116"/>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a:extLst>
                          <a:ext uri="{FF2B5EF4-FFF2-40B4-BE49-F238E27FC236}">
                            <a16:creationId xmlns:a16="http://schemas.microsoft.com/office/drawing/2014/main" id="{818C0AFA-F9BC-4D1D-8764-094D611305EF}"/>
                          </a:ext>
                        </a:extLst>
                      </p:cNvPr>
                      <p:cNvPicPr/>
                      <p:nvPr/>
                    </p:nvPicPr>
                    <p:blipFill>
                      <a:blip r:embed="rId5"/>
                      <a:stretch>
                        <a:fillRect/>
                      </a:stretch>
                    </p:blipFill>
                    <p:spPr>
                      <a:xfrm>
                        <a:off x="2122" y="2123"/>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D86C90-4689-46F2-BC65-69D3F62C1ACE}"/>
              </a:ext>
            </a:extLst>
          </p:cNvPr>
          <p:cNvSpPr/>
          <p:nvPr>
            <p:custDataLst>
              <p:tags r:id="rId2"/>
            </p:custDataLst>
          </p:nvPr>
        </p:nvSpPr>
        <p:spPr>
          <a:xfrm>
            <a:off x="0" y="0"/>
            <a:ext cx="211667" cy="21166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667"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p:cNvSpPr>
            <a:spLocks noGrp="1"/>
          </p:cNvSpPr>
          <p:nvPr>
            <p:ph type="title"/>
          </p:nvPr>
        </p:nvSpPr>
        <p:spPr bwMode="gray"/>
        <p:txBody>
          <a:bodyPr/>
          <a:lstStyle/>
          <a:p>
            <a:r>
              <a:rPr lang="en-US"/>
              <a:t>Click to edit Master title style</a:t>
            </a:r>
            <a:endParaRPr lang="en-US" dirty="0"/>
          </a:p>
        </p:txBody>
      </p:sp>
      <p:sp>
        <p:nvSpPr>
          <p:cNvPr id="5" name="doc id" hidden="1"/>
          <p:cNvSpPr>
            <a:spLocks noChangeArrowheads="1"/>
          </p:cNvSpPr>
          <p:nvPr/>
        </p:nvSpPr>
        <p:spPr bwMode="gray">
          <a:xfrm flipH="1">
            <a:off x="10658003" y="51838"/>
            <a:ext cx="1231563"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r" defTabSz="159172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65466725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3FC36-08F4-FABA-8AFD-CE18D25AC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A455B4-A79D-5B7B-300D-5EF3DAB6B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B5EC7F-F6D0-05D0-C749-0C3AB9F9D6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D0FF47-FC4A-9C45-8EB7-F294A875D913}" type="datetimeFigureOut">
              <a:rPr lang="en-US" smtClean="0"/>
              <a:t>4/30/2025</a:t>
            </a:fld>
            <a:endParaRPr lang="en-US"/>
          </a:p>
        </p:txBody>
      </p:sp>
      <p:sp>
        <p:nvSpPr>
          <p:cNvPr id="5" name="Footer Placeholder 4">
            <a:extLst>
              <a:ext uri="{FF2B5EF4-FFF2-40B4-BE49-F238E27FC236}">
                <a16:creationId xmlns:a16="http://schemas.microsoft.com/office/drawing/2014/main" id="{19424616-2FC2-8842-399D-FA9FC3F45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872017-3E85-55F2-3267-70F9414A7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D456A7-ACB9-D143-9F25-34E87CB51D73}" type="slidenum">
              <a:rPr lang="en-US" smtClean="0"/>
              <a:t>‹#›</a:t>
            </a:fld>
            <a:endParaRPr lang="en-US"/>
          </a:p>
        </p:txBody>
      </p:sp>
    </p:spTree>
    <p:extLst>
      <p:ext uri="{BB962C8B-B14F-4D97-AF65-F5344CB8AC3E}">
        <p14:creationId xmlns:p14="http://schemas.microsoft.com/office/powerpoint/2010/main" val="1595879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11/relationships/webextension" Target="../webextensions/webextension5.xml"/><Relationship Id="rId5" Type="http://schemas.microsoft.com/office/2011/relationships/webextension" Target="../webextensions/webextension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11/relationships/webextension" Target="../webextensions/webextension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3D8FCB-7901-B33D-87B6-882E254FC40D}"/>
              </a:ext>
            </a:extLst>
          </p:cNvPr>
          <p:cNvSpPr txBox="1"/>
          <p:nvPr/>
        </p:nvSpPr>
        <p:spPr>
          <a:xfrm>
            <a:off x="714703" y="4257068"/>
            <a:ext cx="7548763" cy="646331"/>
          </a:xfrm>
          <a:prstGeom prst="rect">
            <a:avLst/>
          </a:prstGeom>
          <a:noFill/>
        </p:spPr>
        <p:txBody>
          <a:bodyPr wrap="square" rtlCol="0">
            <a:spAutoFit/>
          </a:bodyPr>
          <a:lstStyle/>
          <a:p>
            <a:r>
              <a:rPr lang="en-US" sz="3600" dirty="0">
                <a:solidFill>
                  <a:srgbClr val="153152"/>
                </a:solidFill>
                <a:latin typeface="Colaborate-Medium" panose="02000603070000020004" pitchFamily="2" charset="0"/>
              </a:rPr>
              <a:t>SLO 2.3 Culturally sensitive nursing</a:t>
            </a:r>
          </a:p>
        </p:txBody>
      </p:sp>
      <p:pic>
        <p:nvPicPr>
          <p:cNvPr id="7" name="Picture 6" descr="A group of medical personnel in uniform&#10;&#10;Description automatically generated">
            <a:extLst>
              <a:ext uri="{FF2B5EF4-FFF2-40B4-BE49-F238E27FC236}">
                <a16:creationId xmlns:a16="http://schemas.microsoft.com/office/drawing/2014/main" id="{D442BB5A-639F-EAB1-E986-43CF9CC1D61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960189" y="371271"/>
            <a:ext cx="2430102" cy="2290780"/>
          </a:xfrm>
          <a:prstGeom prst="roundRect">
            <a:avLst>
              <a:gd name="adj" fmla="val 6573"/>
            </a:avLst>
          </a:prstGeom>
        </p:spPr>
      </p:pic>
      <p:pic>
        <p:nvPicPr>
          <p:cNvPr id="12" name="Picture 11" descr="A person standing next to a person looking at a computer&#10;&#10;Description automatically generated">
            <a:extLst>
              <a:ext uri="{FF2B5EF4-FFF2-40B4-BE49-F238E27FC236}">
                <a16:creationId xmlns:a16="http://schemas.microsoft.com/office/drawing/2014/main" id="{918F8F9D-4378-F852-340C-630F46D78A2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23034" y="371271"/>
            <a:ext cx="2430102" cy="2374900"/>
          </a:xfrm>
          <a:prstGeom prst="roundRect">
            <a:avLst>
              <a:gd name="adj" fmla="val 5160"/>
            </a:avLst>
          </a:prstGeom>
        </p:spPr>
      </p:pic>
      <p:pic>
        <p:nvPicPr>
          <p:cNvPr id="15" name="Picture 14" descr="A person sitting on the ground looking at a piece of paper&#10;&#10;Description automatically generated">
            <a:extLst>
              <a:ext uri="{FF2B5EF4-FFF2-40B4-BE49-F238E27FC236}">
                <a16:creationId xmlns:a16="http://schemas.microsoft.com/office/drawing/2014/main" id="{79E8E2FB-BF29-3DA9-E5A5-5E26EB1561A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285879" y="371271"/>
            <a:ext cx="2422106" cy="2374900"/>
          </a:xfrm>
          <a:prstGeom prst="roundRect">
            <a:avLst>
              <a:gd name="adj" fmla="val 5160"/>
            </a:avLst>
          </a:prstGeom>
        </p:spPr>
      </p:pic>
    </p:spTree>
    <p:extLst>
      <p:ext uri="{BB962C8B-B14F-4D97-AF65-F5344CB8AC3E}">
        <p14:creationId xmlns:p14="http://schemas.microsoft.com/office/powerpoint/2010/main" val="52339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667" y="1032933"/>
            <a:ext cx="8873066" cy="4524315"/>
          </a:xfrm>
          <a:prstGeom prst="rect">
            <a:avLst/>
          </a:prstGeom>
        </p:spPr>
        <p:txBody>
          <a:bodyPr wrap="square">
            <a:spAutoFit/>
          </a:bodyPr>
          <a:lstStyle/>
          <a:p>
            <a:r>
              <a:rPr lang="en-US" sz="3200" b="1" dirty="0"/>
              <a:t>Group norms</a:t>
            </a:r>
            <a:r>
              <a:rPr lang="en-US" sz="3200" dirty="0"/>
              <a:t> are ground rules that can encourage a </a:t>
            </a:r>
            <a:r>
              <a:rPr lang="en-US" sz="3200" b="1" dirty="0"/>
              <a:t>group</a:t>
            </a:r>
            <a:r>
              <a:rPr lang="en-US" sz="3200" dirty="0"/>
              <a:t> to work efficiently and discourage behaviors that hinder its effectiveness. Although unwritten, they govern how </a:t>
            </a:r>
            <a:r>
              <a:rPr lang="en-US" sz="3200" b="1" dirty="0"/>
              <a:t>group</a:t>
            </a:r>
            <a:r>
              <a:rPr lang="en-US" sz="3200" dirty="0"/>
              <a:t> members interact with each other, work as a </a:t>
            </a:r>
            <a:r>
              <a:rPr lang="en-US" sz="3200" b="1" dirty="0"/>
              <a:t>team</a:t>
            </a:r>
            <a:r>
              <a:rPr lang="en-US" sz="3200" dirty="0"/>
              <a:t>, make decisions, and even how they dress</a:t>
            </a:r>
            <a:endParaRPr lang="en-ZA" sz="3200" dirty="0"/>
          </a:p>
        </p:txBody>
      </p:sp>
    </p:spTree>
    <p:extLst>
      <p:ext uri="{BB962C8B-B14F-4D97-AF65-F5344CB8AC3E}">
        <p14:creationId xmlns:p14="http://schemas.microsoft.com/office/powerpoint/2010/main" val="2447903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133" y="914400"/>
            <a:ext cx="9067800" cy="2739211"/>
          </a:xfrm>
          <a:prstGeom prst="rect">
            <a:avLst/>
          </a:prstGeom>
        </p:spPr>
        <p:txBody>
          <a:bodyPr wrap="square">
            <a:spAutoFit/>
          </a:bodyPr>
          <a:lstStyle/>
          <a:p>
            <a:r>
              <a:rPr lang="en-US" sz="3200" b="1" dirty="0"/>
              <a:t>Group activity</a:t>
            </a:r>
          </a:p>
          <a:p>
            <a:r>
              <a:rPr lang="en-US" sz="2800" dirty="0"/>
              <a:t>Access the Forum discussion board under the topic: Culturally sensitive nursing and answer the following question:</a:t>
            </a:r>
          </a:p>
          <a:p>
            <a:r>
              <a:rPr lang="en-US" sz="2800" dirty="0"/>
              <a:t>What are the group norms that strive to enhance nursing as a profession?</a:t>
            </a:r>
            <a:endParaRPr lang="en-ZA" dirty="0"/>
          </a:p>
        </p:txBody>
      </p:sp>
    </p:spTree>
    <p:extLst>
      <p:ext uri="{BB962C8B-B14F-4D97-AF65-F5344CB8AC3E}">
        <p14:creationId xmlns:p14="http://schemas.microsoft.com/office/powerpoint/2010/main" val="394042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4" y="516468"/>
            <a:ext cx="7433734" cy="4647426"/>
          </a:xfrm>
          <a:prstGeom prst="rect">
            <a:avLst/>
          </a:prstGeom>
        </p:spPr>
        <p:txBody>
          <a:bodyPr wrap="square">
            <a:spAutoFit/>
          </a:bodyPr>
          <a:lstStyle/>
          <a:p>
            <a:r>
              <a:rPr lang="en-US" sz="3200" b="1" dirty="0">
                <a:cs typeface="Arial" panose="020B0604020202020204" pitchFamily="34" charset="0"/>
              </a:rPr>
              <a:t>What is culture?</a:t>
            </a:r>
          </a:p>
          <a:p>
            <a:r>
              <a:rPr lang="en-US" sz="2400" b="1" dirty="0">
                <a:cs typeface="Arial" panose="020B0604020202020204" pitchFamily="34" charset="0"/>
              </a:rPr>
              <a:t>Culture is the total of the lifestyle of a group of people. It includes:</a:t>
            </a:r>
          </a:p>
          <a:p>
            <a:pPr marL="342900" indent="-342900">
              <a:buFont typeface="Arial" panose="020B0604020202020204" pitchFamily="34" charset="0"/>
              <a:buChar char="•"/>
            </a:pPr>
            <a:r>
              <a:rPr lang="en-US" sz="2400" dirty="0">
                <a:cs typeface="Arial" panose="020B0604020202020204" pitchFamily="34" charset="0"/>
              </a:rPr>
              <a:t>Values </a:t>
            </a:r>
          </a:p>
          <a:p>
            <a:pPr marL="342900" indent="-342900">
              <a:buFont typeface="Arial" panose="020B0604020202020204" pitchFamily="34" charset="0"/>
              <a:buChar char="•"/>
            </a:pPr>
            <a:r>
              <a:rPr lang="en-US" sz="2400" dirty="0">
                <a:cs typeface="Arial" panose="020B0604020202020204" pitchFamily="34" charset="0"/>
              </a:rPr>
              <a:t>Religion </a:t>
            </a:r>
          </a:p>
          <a:p>
            <a:pPr marL="342900" indent="-342900">
              <a:buFont typeface="Arial" panose="020B0604020202020204" pitchFamily="34" charset="0"/>
              <a:buChar char="•"/>
            </a:pPr>
            <a:r>
              <a:rPr lang="en-US" sz="2400" dirty="0">
                <a:cs typeface="Arial" panose="020B0604020202020204" pitchFamily="34" charset="0"/>
              </a:rPr>
              <a:t>Aesthetic standards </a:t>
            </a:r>
          </a:p>
          <a:p>
            <a:pPr marL="342900" indent="-342900">
              <a:buFont typeface="Arial" panose="020B0604020202020204" pitchFamily="34" charset="0"/>
              <a:buChar char="•"/>
            </a:pPr>
            <a:r>
              <a:rPr lang="en-US" sz="2400" dirty="0">
                <a:cs typeface="Arial" panose="020B0604020202020204" pitchFamily="34" charset="0"/>
              </a:rPr>
              <a:t>Language expressions </a:t>
            </a:r>
          </a:p>
          <a:p>
            <a:pPr marL="342900" indent="-342900">
              <a:buFont typeface="Arial" panose="020B0604020202020204" pitchFamily="34" charset="0"/>
              <a:buChar char="•"/>
            </a:pPr>
            <a:r>
              <a:rPr lang="en-US" sz="2400" dirty="0">
                <a:cs typeface="Arial" panose="020B0604020202020204" pitchFamily="34" charset="0"/>
              </a:rPr>
              <a:t>Thought patterns </a:t>
            </a:r>
          </a:p>
          <a:p>
            <a:pPr marL="342900" indent="-342900">
              <a:buFont typeface="Arial" panose="020B0604020202020204" pitchFamily="34" charset="0"/>
              <a:buChar char="•"/>
            </a:pPr>
            <a:r>
              <a:rPr lang="en-US" sz="2400" dirty="0">
                <a:cs typeface="Arial" panose="020B0604020202020204" pitchFamily="34" charset="0"/>
              </a:rPr>
              <a:t>Behavioral norms </a:t>
            </a:r>
          </a:p>
          <a:p>
            <a:pPr marL="342900" indent="-342900">
              <a:buFont typeface="Arial" panose="020B0604020202020204" pitchFamily="34" charset="0"/>
              <a:buChar char="•"/>
            </a:pPr>
            <a:r>
              <a:rPr lang="en-US" sz="2400" dirty="0">
                <a:cs typeface="Arial" panose="020B0604020202020204" pitchFamily="34" charset="0"/>
              </a:rPr>
              <a:t>Communication styles  </a:t>
            </a:r>
          </a:p>
          <a:p>
            <a:pPr marL="342900" indent="-342900">
              <a:buFont typeface="Arial" panose="020B0604020202020204" pitchFamily="34" charset="0"/>
              <a:buChar char="•"/>
            </a:pPr>
            <a:r>
              <a:rPr lang="en-US" sz="2400" dirty="0">
                <a:cs typeface="Arial" panose="020B0604020202020204" pitchFamily="34" charset="0"/>
              </a:rPr>
              <a:t>Interaction so that the culture is never static it is ever evolving</a:t>
            </a:r>
            <a:endParaRPr lang="en-ZA" sz="2400" dirty="0">
              <a:cs typeface="Arial" panose="020B0604020202020204" pitchFamily="34" charset="0"/>
            </a:endParaRPr>
          </a:p>
        </p:txBody>
      </p:sp>
      <p:pic>
        <p:nvPicPr>
          <p:cNvPr id="4" name="Picture 3"/>
          <p:cNvPicPr>
            <a:picLocks noChangeAspect="1"/>
          </p:cNvPicPr>
          <p:nvPr/>
        </p:nvPicPr>
        <p:blipFill rotWithShape="1">
          <a:blip r:embed="rId2"/>
          <a:srcRect t="9463" b="2150"/>
          <a:stretch/>
        </p:blipFill>
        <p:spPr>
          <a:xfrm>
            <a:off x="7857068" y="0"/>
            <a:ext cx="4334932" cy="6716684"/>
          </a:xfrm>
          <a:prstGeom prst="rect">
            <a:avLst/>
          </a:prstGeom>
        </p:spPr>
      </p:pic>
    </p:spTree>
    <p:extLst>
      <p:ext uri="{BB962C8B-B14F-4D97-AF65-F5344CB8AC3E}">
        <p14:creationId xmlns:p14="http://schemas.microsoft.com/office/powerpoint/2010/main" val="253676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365" y="1549400"/>
            <a:ext cx="7509933" cy="1815882"/>
          </a:xfrm>
          <a:prstGeom prst="rect">
            <a:avLst/>
          </a:prstGeom>
        </p:spPr>
        <p:txBody>
          <a:bodyPr wrap="square">
            <a:spAutoFit/>
          </a:bodyPr>
          <a:lstStyle/>
          <a:p>
            <a:r>
              <a:rPr lang="en-US" sz="3200" b="1" dirty="0">
                <a:cs typeface="Arial" panose="020B0604020202020204" pitchFamily="34" charset="0"/>
              </a:rPr>
              <a:t>Why does a group develop a culture?</a:t>
            </a:r>
          </a:p>
          <a:p>
            <a:pPr marL="342900" indent="-342900">
              <a:buFont typeface="Arial" panose="020B0604020202020204" pitchFamily="34" charset="0"/>
              <a:buChar char="•"/>
            </a:pPr>
            <a:r>
              <a:rPr lang="en-US" sz="2400" dirty="0">
                <a:cs typeface="Arial" panose="020B0604020202020204" pitchFamily="34" charset="0"/>
              </a:rPr>
              <a:t>Survival</a:t>
            </a:r>
          </a:p>
          <a:p>
            <a:pPr marL="342900" indent="-342900">
              <a:buFont typeface="Arial" panose="020B0604020202020204" pitchFamily="34" charset="0"/>
              <a:buChar char="•"/>
            </a:pPr>
            <a:r>
              <a:rPr lang="en-US" sz="2400" dirty="0">
                <a:cs typeface="Arial" panose="020B0604020202020204" pitchFamily="34" charset="0"/>
              </a:rPr>
              <a:t>Never static</a:t>
            </a:r>
          </a:p>
        </p:txBody>
      </p:sp>
      <p:pic>
        <p:nvPicPr>
          <p:cNvPr id="3" name="Graphic 33">
            <a:extLst>
              <a:ext uri="{FF2B5EF4-FFF2-40B4-BE49-F238E27FC236}">
                <a16:creationId xmlns:a16="http://schemas.microsoft.com/office/drawing/2014/main" id="{3A44DD8B-F407-F74B-9C16-96F0661C25E7}"/>
              </a:ext>
            </a:extLst>
          </p:cNvPr>
          <p:cNvPicPr>
            <a:picLocks noChangeAspect="1"/>
          </p:cNvPicPr>
          <p:nvPr/>
        </p:nvPicPr>
        <p:blipFill>
          <a:blip r:embed="rId3">
            <a:extLst>
              <a:ext uri="{96DAC541-7B7A-43D3-8B79-37D633B846F1}">
                <asvg:svgBlip xmlns:asvg="http://schemas.microsoft.com/office/drawing/2016/SVG/main" r:embed="rId4"/>
              </a:ext>
            </a:extLst>
          </a:blip>
          <a:srcRect b="17762"/>
          <a:stretch>
            <a:fillRect/>
          </a:stretch>
        </p:blipFill>
        <p:spPr>
          <a:xfrm>
            <a:off x="7857067" y="-61991"/>
            <a:ext cx="4241799" cy="6919991"/>
          </a:xfrm>
          <a:custGeom>
            <a:avLst/>
            <a:gdLst>
              <a:gd name="connsiteX0" fmla="*/ 0 w 4367625"/>
              <a:gd name="connsiteY0" fmla="*/ 0 h 6570424"/>
              <a:gd name="connsiteX1" fmla="*/ 4367625 w 4367625"/>
              <a:gd name="connsiteY1" fmla="*/ 0 h 6570424"/>
              <a:gd name="connsiteX2" fmla="*/ 4367625 w 4367625"/>
              <a:gd name="connsiteY2" fmla="*/ 6570424 h 6570424"/>
              <a:gd name="connsiteX3" fmla="*/ 0 w 4367625"/>
              <a:gd name="connsiteY3" fmla="*/ 6570424 h 6570424"/>
            </a:gdLst>
            <a:ahLst/>
            <a:cxnLst>
              <a:cxn ang="0">
                <a:pos x="connsiteX0" y="connsiteY0"/>
              </a:cxn>
              <a:cxn ang="0">
                <a:pos x="connsiteX1" y="connsiteY1"/>
              </a:cxn>
              <a:cxn ang="0">
                <a:pos x="connsiteX2" y="connsiteY2"/>
              </a:cxn>
              <a:cxn ang="0">
                <a:pos x="connsiteX3" y="connsiteY3"/>
              </a:cxn>
            </a:cxnLst>
            <a:rect l="l" t="t" r="r" b="b"/>
            <a:pathLst>
              <a:path w="4367625" h="6570424">
                <a:moveTo>
                  <a:pt x="0" y="0"/>
                </a:moveTo>
                <a:lnTo>
                  <a:pt x="4367625" y="0"/>
                </a:lnTo>
                <a:lnTo>
                  <a:pt x="4367625" y="6570424"/>
                </a:lnTo>
                <a:lnTo>
                  <a:pt x="0" y="6570424"/>
                </a:lnTo>
                <a:close/>
              </a:path>
            </a:pathLst>
          </a:custGeom>
        </p:spPr>
      </p:pic>
    </p:spTree>
    <p:extLst>
      <p:ext uri="{BB962C8B-B14F-4D97-AF65-F5344CB8AC3E}">
        <p14:creationId xmlns:p14="http://schemas.microsoft.com/office/powerpoint/2010/main" val="134317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394" y="474345"/>
            <a:ext cx="7248698" cy="5355312"/>
          </a:xfrm>
          <a:prstGeom prst="rect">
            <a:avLst/>
          </a:prstGeom>
        </p:spPr>
        <p:txBody>
          <a:bodyPr wrap="square">
            <a:spAutoFit/>
          </a:bodyPr>
          <a:lstStyle/>
          <a:p>
            <a:pPr>
              <a:lnSpc>
                <a:spcPct val="150000"/>
              </a:lnSpc>
            </a:pPr>
            <a:r>
              <a:rPr lang="en-US" sz="3200" b="1" dirty="0"/>
              <a:t>Cultural issues in Health</a:t>
            </a:r>
          </a:p>
          <a:p>
            <a:pPr marL="342900" indent="-342900">
              <a:lnSpc>
                <a:spcPct val="150000"/>
              </a:lnSpc>
              <a:buFont typeface="Arial" panose="020B0604020202020204" pitchFamily="34" charset="0"/>
              <a:buChar char="•"/>
            </a:pPr>
            <a:r>
              <a:rPr lang="en-US" sz="1400" dirty="0"/>
              <a:t>Health beliefs and practices</a:t>
            </a:r>
          </a:p>
          <a:p>
            <a:pPr marL="342900" indent="-342900">
              <a:lnSpc>
                <a:spcPct val="150000"/>
              </a:lnSpc>
              <a:buFont typeface="Arial" panose="020B0604020202020204" pitchFamily="34" charset="0"/>
              <a:buChar char="•"/>
            </a:pPr>
            <a:r>
              <a:rPr lang="en-US" sz="1400" dirty="0"/>
              <a:t>Family patterns</a:t>
            </a:r>
          </a:p>
          <a:p>
            <a:pPr marL="342900" indent="-342900">
              <a:lnSpc>
                <a:spcPct val="150000"/>
              </a:lnSpc>
              <a:buFont typeface="Arial" panose="020B0604020202020204" pitchFamily="34" charset="0"/>
              <a:buChar char="•"/>
            </a:pPr>
            <a:r>
              <a:rPr lang="en-US" sz="1400" dirty="0"/>
              <a:t>Space and time orientation</a:t>
            </a:r>
          </a:p>
          <a:p>
            <a:pPr marL="342900" indent="-342900">
              <a:lnSpc>
                <a:spcPct val="150000"/>
              </a:lnSpc>
              <a:buFont typeface="Arial" panose="020B0604020202020204" pitchFamily="34" charset="0"/>
              <a:buChar char="•"/>
            </a:pPr>
            <a:r>
              <a:rPr lang="en-US" sz="1400" dirty="0"/>
              <a:t>Naming systems</a:t>
            </a:r>
          </a:p>
          <a:p>
            <a:pPr marL="342900" indent="-342900">
              <a:lnSpc>
                <a:spcPct val="150000"/>
              </a:lnSpc>
              <a:buFont typeface="Arial" panose="020B0604020202020204" pitchFamily="34" charset="0"/>
              <a:buChar char="•"/>
            </a:pPr>
            <a:r>
              <a:rPr lang="en-US" sz="1400" dirty="0"/>
              <a:t>Assessment interview</a:t>
            </a:r>
          </a:p>
          <a:p>
            <a:pPr marL="342900" indent="-342900">
              <a:lnSpc>
                <a:spcPct val="150000"/>
              </a:lnSpc>
              <a:buFont typeface="Arial" panose="020B0604020202020204" pitchFamily="34" charset="0"/>
              <a:buChar char="•"/>
            </a:pPr>
            <a:r>
              <a:rPr lang="en-US" sz="1400" dirty="0"/>
              <a:t>Dietary considerations</a:t>
            </a:r>
          </a:p>
          <a:p>
            <a:pPr marL="342900" indent="-342900">
              <a:lnSpc>
                <a:spcPct val="150000"/>
              </a:lnSpc>
              <a:buFont typeface="Arial" panose="020B0604020202020204" pitchFamily="34" charset="0"/>
              <a:buChar char="•"/>
            </a:pPr>
            <a:r>
              <a:rPr lang="en-US" sz="1400" dirty="0"/>
              <a:t>Dignity</a:t>
            </a:r>
          </a:p>
          <a:p>
            <a:pPr marL="342900" indent="-342900">
              <a:lnSpc>
                <a:spcPct val="150000"/>
              </a:lnSpc>
              <a:buFont typeface="Arial" panose="020B0604020202020204" pitchFamily="34" charset="0"/>
              <a:buChar char="•"/>
            </a:pPr>
            <a:r>
              <a:rPr lang="en-US" sz="1400" dirty="0"/>
              <a:t>Personal hygiene/ elimination</a:t>
            </a:r>
          </a:p>
          <a:p>
            <a:pPr marL="342900" indent="-342900">
              <a:lnSpc>
                <a:spcPct val="150000"/>
              </a:lnSpc>
              <a:buFont typeface="Arial" panose="020B0604020202020204" pitchFamily="34" charset="0"/>
              <a:buChar char="•"/>
            </a:pPr>
            <a:r>
              <a:rPr lang="en-US" sz="1400" dirty="0"/>
              <a:t>Medical intervention</a:t>
            </a:r>
          </a:p>
          <a:p>
            <a:pPr marL="342900" indent="-342900">
              <a:lnSpc>
                <a:spcPct val="150000"/>
              </a:lnSpc>
              <a:buFont typeface="Arial" panose="020B0604020202020204" pitchFamily="34" charset="0"/>
              <a:buChar char="•"/>
            </a:pPr>
            <a:r>
              <a:rPr lang="en-US" sz="1400" dirty="0"/>
              <a:t>Sexuality / Family planning</a:t>
            </a:r>
          </a:p>
          <a:p>
            <a:pPr marL="342900" indent="-342900">
              <a:lnSpc>
                <a:spcPct val="150000"/>
              </a:lnSpc>
              <a:buFont typeface="Arial" panose="020B0604020202020204" pitchFamily="34" charset="0"/>
              <a:buChar char="•"/>
            </a:pPr>
            <a:r>
              <a:rPr lang="en-US" sz="1400" dirty="0"/>
              <a:t>Palliative care / Death and dying</a:t>
            </a:r>
          </a:p>
          <a:p>
            <a:pPr marL="342900" indent="-342900">
              <a:lnSpc>
                <a:spcPct val="150000"/>
              </a:lnSpc>
              <a:buFont typeface="Arial" panose="020B0604020202020204" pitchFamily="34" charset="0"/>
              <a:buChar char="•"/>
            </a:pPr>
            <a:r>
              <a:rPr lang="en-US" sz="1400" dirty="0"/>
              <a:t>Communication lines</a:t>
            </a:r>
          </a:p>
          <a:p>
            <a:pPr marL="342900" indent="-342900">
              <a:lnSpc>
                <a:spcPct val="150000"/>
              </a:lnSpc>
              <a:buFont typeface="Arial" panose="020B0604020202020204" pitchFamily="34" charset="0"/>
              <a:buChar char="•"/>
            </a:pPr>
            <a:r>
              <a:rPr lang="en-US" sz="1400" dirty="0"/>
              <a:t>Disposal of body parts</a:t>
            </a:r>
          </a:p>
          <a:p>
            <a:pPr marL="342900" indent="-342900">
              <a:lnSpc>
                <a:spcPct val="150000"/>
              </a:lnSpc>
              <a:buFont typeface="Arial" panose="020B0604020202020204" pitchFamily="34" charset="0"/>
              <a:buChar char="•"/>
            </a:pPr>
            <a:r>
              <a:rPr lang="en-US" sz="1400" dirty="0"/>
              <a:t>Charms and amulets</a:t>
            </a:r>
            <a:endParaRPr lang="en-ZA" sz="1400" dirty="0"/>
          </a:p>
        </p:txBody>
      </p:sp>
      <p:grpSp>
        <p:nvGrpSpPr>
          <p:cNvPr id="3" name="Group 2">
            <a:extLst>
              <a:ext uri="{FF2B5EF4-FFF2-40B4-BE49-F238E27FC236}">
                <a16:creationId xmlns:a16="http://schemas.microsoft.com/office/drawing/2014/main" id="{4DA15704-4E20-5B4F-926A-053FA07826CA}"/>
              </a:ext>
            </a:extLst>
          </p:cNvPr>
          <p:cNvGrpSpPr/>
          <p:nvPr/>
        </p:nvGrpSpPr>
        <p:grpSpPr>
          <a:xfrm>
            <a:off x="7504128" y="1161625"/>
            <a:ext cx="5195775" cy="5195773"/>
            <a:chOff x="-141277" y="842682"/>
            <a:chExt cx="6353925" cy="6353925"/>
          </a:xfrm>
        </p:grpSpPr>
        <p:sp>
          <p:nvSpPr>
            <p:cNvPr id="4" name="Freeform 3">
              <a:extLst>
                <a:ext uri="{FF2B5EF4-FFF2-40B4-BE49-F238E27FC236}">
                  <a16:creationId xmlns:a16="http://schemas.microsoft.com/office/drawing/2014/main" id="{FFDE0C60-9FA1-274F-8CDD-E3D6C914A2F7}"/>
                </a:ext>
              </a:extLst>
            </p:cNvPr>
            <p:cNvSpPr/>
            <p:nvPr/>
          </p:nvSpPr>
          <p:spPr>
            <a:xfrm>
              <a:off x="629690" y="2632431"/>
              <a:ext cx="4919411" cy="3604857"/>
            </a:xfrm>
            <a:custGeom>
              <a:avLst/>
              <a:gdLst>
                <a:gd name="connsiteX0" fmla="*/ 6022552 w 6436651"/>
                <a:gd name="connsiteY0" fmla="*/ 679782 h 4716664"/>
                <a:gd name="connsiteX1" fmla="*/ 5240750 w 6436651"/>
                <a:gd name="connsiteY1" fmla="*/ 63927 h 4716664"/>
                <a:gd name="connsiteX2" fmla="*/ 4003510 w 6436651"/>
                <a:gd name="connsiteY2" fmla="*/ 196686 h 4716664"/>
                <a:gd name="connsiteX3" fmla="*/ 3029944 w 6436651"/>
                <a:gd name="connsiteY3" fmla="*/ 866013 h 4716664"/>
                <a:gd name="connsiteX4" fmla="*/ 2871371 w 6436651"/>
                <a:gd name="connsiteY4" fmla="*/ 948987 h 4716664"/>
                <a:gd name="connsiteX5" fmla="*/ 2871371 w 6436651"/>
                <a:gd name="connsiteY5" fmla="*/ 948987 h 4716664"/>
                <a:gd name="connsiteX6" fmla="*/ 1709730 w 6436651"/>
                <a:gd name="connsiteY6" fmla="*/ 843886 h 4716664"/>
                <a:gd name="connsiteX7" fmla="*/ 638439 w 6436651"/>
                <a:gd name="connsiteY7" fmla="*/ 1019054 h 4716664"/>
                <a:gd name="connsiteX8" fmla="*/ 458 w 6436651"/>
                <a:gd name="connsiteY8" fmla="*/ 2236012 h 4716664"/>
                <a:gd name="connsiteX9" fmla="*/ 496461 w 6436651"/>
                <a:gd name="connsiteY9" fmla="*/ 3757208 h 4716664"/>
                <a:gd name="connsiteX10" fmla="*/ 1748451 w 6436651"/>
                <a:gd name="connsiteY10" fmla="*/ 4590639 h 4716664"/>
                <a:gd name="connsiteX11" fmla="*/ 3277023 w 6436651"/>
                <a:gd name="connsiteY11" fmla="*/ 4710491 h 4716664"/>
                <a:gd name="connsiteX12" fmla="*/ 4599081 w 6436651"/>
                <a:gd name="connsiteY12" fmla="*/ 4564825 h 4716664"/>
                <a:gd name="connsiteX13" fmla="*/ 5768098 w 6436651"/>
                <a:gd name="connsiteY13" fmla="*/ 3956346 h 4716664"/>
                <a:gd name="connsiteX14" fmla="*/ 6382108 w 6436651"/>
                <a:gd name="connsiteY14" fmla="*/ 1622001 h 4716664"/>
                <a:gd name="connsiteX15" fmla="*/ 6022552 w 6436651"/>
                <a:gd name="connsiteY15" fmla="*/ 679782 h 471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36651" h="4716664">
                  <a:moveTo>
                    <a:pt x="6022552" y="679782"/>
                  </a:moveTo>
                  <a:cubicBezTo>
                    <a:pt x="5834477" y="399513"/>
                    <a:pt x="5561584" y="167184"/>
                    <a:pt x="5240750" y="63927"/>
                  </a:cubicBezTo>
                  <a:cubicBezTo>
                    <a:pt x="4836941" y="-66988"/>
                    <a:pt x="4387035" y="15987"/>
                    <a:pt x="4003510" y="196686"/>
                  </a:cubicBezTo>
                  <a:cubicBezTo>
                    <a:pt x="3645798" y="364479"/>
                    <a:pt x="3334184" y="613402"/>
                    <a:pt x="3029944" y="866013"/>
                  </a:cubicBezTo>
                  <a:cubicBezTo>
                    <a:pt x="2983847" y="904734"/>
                    <a:pt x="2930375" y="932392"/>
                    <a:pt x="2871371" y="948987"/>
                  </a:cubicBezTo>
                  <a:lnTo>
                    <a:pt x="2871371" y="948987"/>
                  </a:lnTo>
                  <a:cubicBezTo>
                    <a:pt x="2497064" y="1070683"/>
                    <a:pt x="2093256" y="941612"/>
                    <a:pt x="1709730" y="843886"/>
                  </a:cubicBezTo>
                  <a:cubicBezTo>
                    <a:pt x="1328048" y="746161"/>
                    <a:pt x="957429" y="788570"/>
                    <a:pt x="638439" y="1019054"/>
                  </a:cubicBezTo>
                  <a:cubicBezTo>
                    <a:pt x="289947" y="1271665"/>
                    <a:pt x="7834" y="1806389"/>
                    <a:pt x="458" y="2236012"/>
                  </a:cubicBezTo>
                  <a:cubicBezTo>
                    <a:pt x="-10605" y="2811300"/>
                    <a:pt x="179314" y="3274113"/>
                    <a:pt x="496461" y="3757208"/>
                  </a:cubicBezTo>
                  <a:cubicBezTo>
                    <a:pt x="778573" y="4184987"/>
                    <a:pt x="1252449" y="4457880"/>
                    <a:pt x="1748451" y="4590639"/>
                  </a:cubicBezTo>
                  <a:cubicBezTo>
                    <a:pt x="2244454" y="4723398"/>
                    <a:pt x="2764426" y="4725242"/>
                    <a:pt x="3277023" y="4710491"/>
                  </a:cubicBezTo>
                  <a:cubicBezTo>
                    <a:pt x="3721397" y="4697584"/>
                    <a:pt x="4167614" y="4671770"/>
                    <a:pt x="4599081" y="4564825"/>
                  </a:cubicBezTo>
                  <a:cubicBezTo>
                    <a:pt x="5030548" y="4457880"/>
                    <a:pt x="5449107" y="4264273"/>
                    <a:pt x="5768098" y="3956346"/>
                  </a:cubicBezTo>
                  <a:cubicBezTo>
                    <a:pt x="6371044" y="3373682"/>
                    <a:pt x="6536993" y="2446213"/>
                    <a:pt x="6382108" y="1622001"/>
                  </a:cubicBezTo>
                  <a:cubicBezTo>
                    <a:pt x="6321260" y="1288260"/>
                    <a:pt x="6210628" y="961894"/>
                    <a:pt x="6022552" y="679782"/>
                  </a:cubicBezTo>
                  <a:close/>
                </a:path>
              </a:pathLst>
            </a:custGeom>
            <a:solidFill>
              <a:srgbClr val="84E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5" name="Graphic 178">
              <a:extLst>
                <a:ext uri="{FF2B5EF4-FFF2-40B4-BE49-F238E27FC236}">
                  <a16:creationId xmlns:a16="http://schemas.microsoft.com/office/drawing/2014/main" id="{FCF5D265-AD03-C049-8B5E-B9905064D2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277" y="842682"/>
              <a:ext cx="6353925" cy="6353925"/>
            </a:xfrm>
            <a:prstGeom prst="rect">
              <a:avLst/>
            </a:prstGeom>
          </p:spPr>
        </p:pic>
      </p:grpSp>
    </p:spTree>
    <p:extLst>
      <p:ext uri="{BB962C8B-B14F-4D97-AF65-F5344CB8AC3E}">
        <p14:creationId xmlns:p14="http://schemas.microsoft.com/office/powerpoint/2010/main" val="1971765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442" y="500932"/>
            <a:ext cx="8889558" cy="3508653"/>
          </a:xfrm>
          <a:prstGeom prst="rect">
            <a:avLst/>
          </a:prstGeom>
        </p:spPr>
        <p:txBody>
          <a:bodyPr wrap="square">
            <a:spAutoFit/>
          </a:bodyPr>
          <a:lstStyle/>
          <a:p>
            <a:pPr>
              <a:lnSpc>
                <a:spcPct val="150000"/>
              </a:lnSpc>
            </a:pPr>
            <a:r>
              <a:rPr lang="en-US" sz="3200" b="1" dirty="0"/>
              <a:t>How does a nurse develop cultural skills?</a:t>
            </a:r>
          </a:p>
          <a:p>
            <a:pPr marL="457200" indent="-457200">
              <a:lnSpc>
                <a:spcPct val="150000"/>
              </a:lnSpc>
              <a:buFont typeface="Arial" panose="020B0604020202020204" pitchFamily="34" charset="0"/>
              <a:buChar char="•"/>
            </a:pPr>
            <a:r>
              <a:rPr lang="en-US" sz="2800" dirty="0"/>
              <a:t>Developing self-awareness</a:t>
            </a:r>
          </a:p>
          <a:p>
            <a:pPr marL="457200" indent="-457200">
              <a:lnSpc>
                <a:spcPct val="150000"/>
              </a:lnSpc>
              <a:buFont typeface="Arial" panose="020B0604020202020204" pitchFamily="34" charset="0"/>
              <a:buChar char="•"/>
            </a:pPr>
            <a:r>
              <a:rPr lang="en-US" sz="2800" dirty="0"/>
              <a:t>Conveying cultural sensitivity</a:t>
            </a:r>
          </a:p>
          <a:p>
            <a:pPr marL="457200" indent="-457200">
              <a:lnSpc>
                <a:spcPct val="150000"/>
              </a:lnSpc>
              <a:buFont typeface="Arial" panose="020B0604020202020204" pitchFamily="34" charset="0"/>
              <a:buChar char="•"/>
            </a:pPr>
            <a:r>
              <a:rPr lang="en-US" sz="2800" dirty="0"/>
              <a:t>Culture shock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343" y="4009585"/>
            <a:ext cx="4898665" cy="2755499"/>
          </a:xfrm>
          <a:prstGeom prst="rect">
            <a:avLst/>
          </a:prstGeom>
        </p:spPr>
      </p:pic>
    </p:spTree>
    <p:extLst>
      <p:ext uri="{BB962C8B-B14F-4D97-AF65-F5344CB8AC3E}">
        <p14:creationId xmlns:p14="http://schemas.microsoft.com/office/powerpoint/2010/main" val="2129496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68868"/>
            <a:ext cx="6604000" cy="5386090"/>
          </a:xfrm>
          <a:prstGeom prst="rect">
            <a:avLst/>
          </a:prstGeom>
        </p:spPr>
        <p:txBody>
          <a:bodyPr wrap="square">
            <a:spAutoFit/>
          </a:bodyPr>
          <a:lstStyle/>
          <a:p>
            <a:r>
              <a:rPr lang="en-US" sz="3200" b="1" dirty="0"/>
              <a:t>Cultural concepts</a:t>
            </a:r>
          </a:p>
          <a:p>
            <a:pPr marL="285750" indent="-285750">
              <a:buFont typeface="Arial" panose="020B0604020202020204" pitchFamily="34" charset="0"/>
              <a:buChar char="•"/>
            </a:pPr>
            <a:r>
              <a:rPr lang="en-US" sz="2400" dirty="0"/>
              <a:t>Culture</a:t>
            </a:r>
          </a:p>
          <a:p>
            <a:pPr marL="285750" indent="-285750">
              <a:buFont typeface="Arial" panose="020B0604020202020204" pitchFamily="34" charset="0"/>
              <a:buChar char="•"/>
            </a:pPr>
            <a:r>
              <a:rPr lang="en-US" sz="2400" dirty="0"/>
              <a:t>Subculture</a:t>
            </a:r>
          </a:p>
          <a:p>
            <a:pPr marL="285750" indent="-285750">
              <a:buFont typeface="Arial" panose="020B0604020202020204" pitchFamily="34" charset="0"/>
              <a:buChar char="•"/>
            </a:pPr>
            <a:r>
              <a:rPr lang="en-US" sz="2400" dirty="0"/>
              <a:t>Multicultural</a:t>
            </a:r>
          </a:p>
          <a:p>
            <a:pPr marL="285750" indent="-285750">
              <a:buFont typeface="Arial" panose="020B0604020202020204" pitchFamily="34" charset="0"/>
              <a:buChar char="•"/>
            </a:pPr>
            <a:r>
              <a:rPr lang="en-US" sz="2400" dirty="0"/>
              <a:t>Heritage</a:t>
            </a:r>
          </a:p>
          <a:p>
            <a:pPr marL="285750" indent="-285750">
              <a:buFont typeface="Arial" panose="020B0604020202020204" pitchFamily="34" charset="0"/>
              <a:buChar char="•"/>
            </a:pPr>
            <a:r>
              <a:rPr lang="en-US" sz="2400" dirty="0"/>
              <a:t>Diversity</a:t>
            </a:r>
          </a:p>
          <a:p>
            <a:pPr marL="285750" indent="-285750">
              <a:buFont typeface="Arial" panose="020B0604020202020204" pitchFamily="34" charset="0"/>
              <a:buChar char="•"/>
            </a:pPr>
            <a:r>
              <a:rPr lang="en-US" sz="2400" dirty="0"/>
              <a:t>Race</a:t>
            </a:r>
          </a:p>
          <a:p>
            <a:pPr marL="285750" indent="-285750">
              <a:buFont typeface="Arial" panose="020B0604020202020204" pitchFamily="34" charset="0"/>
              <a:buChar char="•"/>
            </a:pPr>
            <a:r>
              <a:rPr lang="en-US" sz="2400" dirty="0"/>
              <a:t>Ethnicity</a:t>
            </a:r>
          </a:p>
          <a:p>
            <a:pPr marL="285750" indent="-285750">
              <a:buFont typeface="Arial" panose="020B0604020202020204" pitchFamily="34" charset="0"/>
              <a:buChar char="•"/>
            </a:pPr>
            <a:r>
              <a:rPr lang="en-US" sz="2400" dirty="0"/>
              <a:t>Nationality</a:t>
            </a:r>
          </a:p>
          <a:p>
            <a:pPr marL="285750" indent="-285750">
              <a:buFont typeface="Arial" panose="020B0604020202020204" pitchFamily="34" charset="0"/>
              <a:buChar char="•"/>
            </a:pPr>
            <a:r>
              <a:rPr lang="en-US" sz="2400" dirty="0"/>
              <a:t>Ethnocentrism</a:t>
            </a:r>
          </a:p>
          <a:p>
            <a:pPr marL="285750" indent="-285750">
              <a:buFont typeface="Arial" panose="020B0604020202020204" pitchFamily="34" charset="0"/>
              <a:buChar char="•"/>
            </a:pPr>
            <a:r>
              <a:rPr lang="en-US" sz="2400" dirty="0"/>
              <a:t>Prejudice</a:t>
            </a:r>
          </a:p>
          <a:p>
            <a:pPr marL="285750" indent="-285750">
              <a:buFont typeface="Arial" panose="020B0604020202020204" pitchFamily="34" charset="0"/>
              <a:buChar char="•"/>
            </a:pPr>
            <a:r>
              <a:rPr lang="en-US" sz="2400" dirty="0"/>
              <a:t>Racism</a:t>
            </a:r>
          </a:p>
          <a:p>
            <a:pPr marL="285750" indent="-285750">
              <a:buFont typeface="Arial" panose="020B0604020202020204" pitchFamily="34" charset="0"/>
              <a:buChar char="•"/>
            </a:pPr>
            <a:r>
              <a:rPr lang="en-US" sz="2400" dirty="0"/>
              <a:t>Discrimination</a:t>
            </a:r>
          </a:p>
          <a:p>
            <a:pPr marL="285750" indent="-285750">
              <a:buFont typeface="Arial" panose="020B0604020202020204" pitchFamily="34" charset="0"/>
              <a:buChar char="•"/>
            </a:pPr>
            <a:r>
              <a:rPr lang="en-US" sz="2400" dirty="0"/>
              <a:t>Stereotyping</a:t>
            </a:r>
            <a:endParaRPr lang="en-ZA" sz="2400"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a:extLst>
                  <a:ext uri="{FF2B5EF4-FFF2-40B4-BE49-F238E27FC236}">
                    <a16:creationId xmlns:a16="http://schemas.microsoft.com/office/drawing/2014/main" id="{2A427763-9BC2-19B0-7670-39511FF506AE}"/>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2">
                <a:extLst>
                  <a:ext uri="{FF2B5EF4-FFF2-40B4-BE49-F238E27FC236}">
                    <a16:creationId xmlns:a16="http://schemas.microsoft.com/office/drawing/2014/main" id="{2A427763-9BC2-19B0-7670-39511FF506AE}"/>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a:extLst>
                  <a:ext uri="{FF2B5EF4-FFF2-40B4-BE49-F238E27FC236}">
                    <a16:creationId xmlns:a16="http://schemas.microsoft.com/office/drawing/2014/main" id="{74D19BA1-DE30-0BEC-1A9E-B90B64308BA3}"/>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p:pic>
            <p:nvPicPr>
              <p:cNvPr id="4" name="Add-in 3">
                <a:extLst>
                  <a:ext uri="{FF2B5EF4-FFF2-40B4-BE49-F238E27FC236}">
                    <a16:creationId xmlns:a16="http://schemas.microsoft.com/office/drawing/2014/main" id="{74D19BA1-DE30-0BEC-1A9E-B90B64308BA3}"/>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a:extLst>
                  <a:ext uri="{FF2B5EF4-FFF2-40B4-BE49-F238E27FC236}">
                    <a16:creationId xmlns:a16="http://schemas.microsoft.com/office/drawing/2014/main" id="{E63DCD3B-4611-4E84-9444-3304B3906811}"/>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p:pic>
            <p:nvPicPr>
              <p:cNvPr id="5" name="Add-in 4">
                <a:extLst>
                  <a:ext uri="{FF2B5EF4-FFF2-40B4-BE49-F238E27FC236}">
                    <a16:creationId xmlns:a16="http://schemas.microsoft.com/office/drawing/2014/main" id="{E63DCD3B-4611-4E84-9444-3304B3906811}"/>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91535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573" y="1137038"/>
            <a:ext cx="9589272" cy="4524315"/>
          </a:xfrm>
          <a:prstGeom prst="rect">
            <a:avLst/>
          </a:prstGeom>
        </p:spPr>
        <p:txBody>
          <a:bodyPr wrap="square">
            <a:spAutoFit/>
          </a:bodyPr>
          <a:lstStyle/>
          <a:p>
            <a:r>
              <a:rPr lang="en-US" sz="2400" b="1" dirty="0">
                <a:solidFill>
                  <a:srgbClr val="202124"/>
                </a:solidFill>
              </a:rPr>
              <a:t>Diversity</a:t>
            </a:r>
            <a:r>
              <a:rPr lang="en-US" sz="2400" dirty="0">
                <a:solidFill>
                  <a:srgbClr val="202124"/>
                </a:solidFill>
              </a:rPr>
              <a:t> </a:t>
            </a:r>
            <a:r>
              <a:rPr lang="en-US" sz="2400" b="1" dirty="0">
                <a:solidFill>
                  <a:srgbClr val="202124"/>
                </a:solidFill>
              </a:rPr>
              <a:t>gives nurses additional opportunities to learn about more effective approaches for various patients from different cultures</a:t>
            </a:r>
            <a:r>
              <a:rPr lang="en-US" sz="2400" dirty="0">
                <a:solidFill>
                  <a:srgbClr val="202124"/>
                </a:solidFill>
              </a:rPr>
              <a:t>. </a:t>
            </a:r>
          </a:p>
          <a:p>
            <a:endParaRPr lang="en-US" sz="2400" dirty="0">
              <a:solidFill>
                <a:srgbClr val="202124"/>
              </a:solidFill>
            </a:endParaRPr>
          </a:p>
          <a:p>
            <a:r>
              <a:rPr lang="en-US" sz="2400" dirty="0">
                <a:solidFill>
                  <a:srgbClr val="202124"/>
                </a:solidFill>
              </a:rPr>
              <a:t>This promotes the development of more culturally competent practices and helps nurses share information with one another that allows them to adjust approaches to care.</a:t>
            </a:r>
          </a:p>
          <a:p>
            <a:pPr marL="342900" indent="-342900">
              <a:buFont typeface="Arial" panose="020B0604020202020204" pitchFamily="34" charset="0"/>
              <a:buChar char="•"/>
            </a:pPr>
            <a:r>
              <a:rPr lang="en-US" sz="2400" dirty="0">
                <a:solidFill>
                  <a:srgbClr val="202124"/>
                </a:solidFill>
              </a:rPr>
              <a:t>Cultural awareness</a:t>
            </a:r>
          </a:p>
          <a:p>
            <a:pPr marL="342900" indent="-342900">
              <a:buFont typeface="Arial" panose="020B0604020202020204" pitchFamily="34" charset="0"/>
              <a:buChar char="•"/>
            </a:pPr>
            <a:r>
              <a:rPr lang="en-US" sz="2400" dirty="0">
                <a:solidFill>
                  <a:srgbClr val="202124"/>
                </a:solidFill>
              </a:rPr>
              <a:t>Cultural knowledge</a:t>
            </a:r>
          </a:p>
          <a:p>
            <a:pPr marL="342900" indent="-342900">
              <a:buFont typeface="Arial" panose="020B0604020202020204" pitchFamily="34" charset="0"/>
              <a:buChar char="•"/>
            </a:pPr>
            <a:r>
              <a:rPr lang="en-US" sz="2400" dirty="0">
                <a:solidFill>
                  <a:srgbClr val="202124"/>
                </a:solidFill>
              </a:rPr>
              <a:t>Cultural skill</a:t>
            </a:r>
          </a:p>
          <a:p>
            <a:pPr marL="342900" indent="-342900">
              <a:buFont typeface="Arial" panose="020B0604020202020204" pitchFamily="34" charset="0"/>
              <a:buChar char="•"/>
            </a:pPr>
            <a:r>
              <a:rPr lang="en-US" sz="2400" dirty="0">
                <a:solidFill>
                  <a:srgbClr val="202124"/>
                </a:solidFill>
              </a:rPr>
              <a:t>Respect for different Cultures</a:t>
            </a:r>
            <a:endParaRPr lang="en-ZA" sz="2400" dirty="0"/>
          </a:p>
        </p:txBody>
      </p:sp>
      <p:sp>
        <p:nvSpPr>
          <p:cNvPr id="3" name="Rectangle 2"/>
          <p:cNvSpPr/>
          <p:nvPr/>
        </p:nvSpPr>
        <p:spPr>
          <a:xfrm>
            <a:off x="1168842" y="310100"/>
            <a:ext cx="9851666" cy="584775"/>
          </a:xfrm>
          <a:prstGeom prst="rect">
            <a:avLst/>
          </a:prstGeom>
        </p:spPr>
        <p:txBody>
          <a:bodyPr wrap="square">
            <a:spAutoFit/>
          </a:bodyPr>
          <a:lstStyle/>
          <a:p>
            <a:r>
              <a:rPr lang="en-US" sz="3200" b="1" dirty="0"/>
              <a:t>Cultural diversity in the workforce</a:t>
            </a:r>
            <a:endParaRPr lang="en-ZA" sz="3200" dirty="0"/>
          </a:p>
        </p:txBody>
      </p:sp>
    </p:spTree>
    <p:extLst>
      <p:ext uri="{BB962C8B-B14F-4D97-AF65-F5344CB8AC3E}">
        <p14:creationId xmlns:p14="http://schemas.microsoft.com/office/powerpoint/2010/main" val="4245183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4987" y="333955"/>
            <a:ext cx="9636981" cy="1077218"/>
          </a:xfrm>
          <a:prstGeom prst="rect">
            <a:avLst/>
          </a:prstGeom>
        </p:spPr>
        <p:txBody>
          <a:bodyPr wrap="square">
            <a:spAutoFit/>
          </a:bodyPr>
          <a:lstStyle/>
          <a:p>
            <a:r>
              <a:rPr lang="en-US" sz="3200" b="1" dirty="0"/>
              <a:t>Identify barriers in transcultural communication</a:t>
            </a:r>
            <a:endParaRPr lang="en-ZA" sz="3200" dirty="0"/>
          </a:p>
        </p:txBody>
      </p:sp>
      <p:sp>
        <p:nvSpPr>
          <p:cNvPr id="3" name="Rectangle 2"/>
          <p:cNvSpPr/>
          <p:nvPr/>
        </p:nvSpPr>
        <p:spPr>
          <a:xfrm>
            <a:off x="978009" y="1852654"/>
            <a:ext cx="10161767" cy="2677656"/>
          </a:xfrm>
          <a:prstGeom prst="rect">
            <a:avLst/>
          </a:prstGeom>
        </p:spPr>
        <p:txBody>
          <a:bodyPr wrap="square">
            <a:spAutoFit/>
          </a:bodyPr>
          <a:lstStyle/>
          <a:p>
            <a:pPr marL="514350" indent="-514350">
              <a:buFont typeface="Arial" panose="020B0604020202020204" pitchFamily="34" charset="0"/>
              <a:buChar char="•"/>
            </a:pPr>
            <a:r>
              <a:rPr lang="en-US" sz="2800" dirty="0"/>
              <a:t>Ethnocentrism - We all have a natural tendency to look at other cultures through our own lenses </a:t>
            </a:r>
          </a:p>
          <a:p>
            <a:pPr marL="514350" indent="-514350">
              <a:buFont typeface="Arial" panose="020B0604020202020204" pitchFamily="34" charset="0"/>
              <a:buChar char="•"/>
            </a:pPr>
            <a:r>
              <a:rPr lang="en-US" sz="2800" dirty="0"/>
              <a:t>Stereotyping and discrimination</a:t>
            </a:r>
          </a:p>
          <a:p>
            <a:pPr marL="514350" indent="-514350">
              <a:buFont typeface="Arial" panose="020B0604020202020204" pitchFamily="34" charset="0"/>
              <a:buChar char="•"/>
            </a:pPr>
            <a:r>
              <a:rPr lang="en-US" sz="2800" dirty="0"/>
              <a:t>Language or communication barriers</a:t>
            </a:r>
          </a:p>
          <a:p>
            <a:pPr marL="514350" indent="-514350">
              <a:buFont typeface="Arial" panose="020B0604020202020204" pitchFamily="34" charset="0"/>
              <a:buChar char="•"/>
            </a:pPr>
            <a:r>
              <a:rPr lang="en-US" sz="2800" dirty="0"/>
              <a:t>Conflict due to different values</a:t>
            </a:r>
          </a:p>
        </p:txBody>
      </p:sp>
    </p:spTree>
    <p:extLst>
      <p:ext uri="{BB962C8B-B14F-4D97-AF65-F5344CB8AC3E}">
        <p14:creationId xmlns:p14="http://schemas.microsoft.com/office/powerpoint/2010/main" val="328714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4521" y="744279"/>
            <a:ext cx="9643730" cy="2554545"/>
          </a:xfrm>
          <a:prstGeom prst="rect">
            <a:avLst/>
          </a:prstGeom>
        </p:spPr>
        <p:txBody>
          <a:bodyPr wrap="square">
            <a:spAutoFit/>
          </a:bodyPr>
          <a:lstStyle/>
          <a:p>
            <a:r>
              <a:rPr lang="en-US" sz="3200" b="1" dirty="0"/>
              <a:t>Who feels overwhelmed? </a:t>
            </a:r>
          </a:p>
          <a:p>
            <a:r>
              <a:rPr lang="en-US" sz="3200" b="1" dirty="0"/>
              <a:t>Who of you are thinking that it is impossible?</a:t>
            </a:r>
          </a:p>
          <a:p>
            <a:r>
              <a:rPr lang="en-US" sz="3200" b="1" dirty="0"/>
              <a:t>Who can offer a solution in one sentence?</a:t>
            </a:r>
            <a:endParaRPr lang="en-ZA" sz="3200" b="1" dirty="0"/>
          </a:p>
        </p:txBody>
      </p:sp>
    </p:spTree>
    <p:extLst>
      <p:ext uri="{BB962C8B-B14F-4D97-AF65-F5344CB8AC3E}">
        <p14:creationId xmlns:p14="http://schemas.microsoft.com/office/powerpoint/2010/main" val="23761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8">
            <a:extLst>
              <a:ext uri="{FF2B5EF4-FFF2-40B4-BE49-F238E27FC236}">
                <a16:creationId xmlns:a16="http://schemas.microsoft.com/office/drawing/2014/main" id="{9E1D56E7-D92A-AA4B-85D2-5244DFB534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0543" y="772381"/>
            <a:ext cx="9149110" cy="5123502"/>
          </a:xfrm>
          <a:prstGeom prst="rect">
            <a:avLst/>
          </a:prstGeom>
        </p:spPr>
      </p:pic>
    </p:spTree>
    <p:extLst>
      <p:ext uri="{BB962C8B-B14F-4D97-AF65-F5344CB8AC3E}">
        <p14:creationId xmlns:p14="http://schemas.microsoft.com/office/powerpoint/2010/main" val="1558608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4988" y="1366897"/>
            <a:ext cx="9644932" cy="2308324"/>
          </a:xfrm>
          <a:prstGeom prst="rect">
            <a:avLst/>
          </a:prstGeom>
        </p:spPr>
        <p:txBody>
          <a:bodyPr wrap="square">
            <a:spAutoFit/>
          </a:bodyPr>
          <a:lstStyle/>
          <a:p>
            <a:pPr>
              <a:lnSpc>
                <a:spcPct val="200000"/>
              </a:lnSpc>
            </a:pPr>
            <a:r>
              <a:rPr lang="en-ZA" dirty="0"/>
              <a:t>Read the following article and add information to the summaries that you are going to study from:</a:t>
            </a:r>
          </a:p>
          <a:p>
            <a:endParaRPr lang="en-US" dirty="0"/>
          </a:p>
          <a:p>
            <a:r>
              <a:rPr lang="en-ZA" dirty="0"/>
              <a:t>Seven Steps Nurses Can Take to Provide Culturally Sensitive Care. Add the information to </a:t>
            </a:r>
            <a:r>
              <a:rPr lang="en-ZA"/>
              <a:t>your summaries</a:t>
            </a:r>
            <a:endParaRPr lang="en-ZA" dirty="0"/>
          </a:p>
          <a:p>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725" y="268356"/>
            <a:ext cx="5486400" cy="914400"/>
          </a:xfrm>
          <a:prstGeom prst="rect">
            <a:avLst/>
          </a:prstGeom>
        </p:spPr>
      </p:pic>
      <p:pic>
        <p:nvPicPr>
          <p:cNvPr id="5" name="Picture 4"/>
          <p:cNvPicPr>
            <a:picLocks noChangeAspect="1"/>
          </p:cNvPicPr>
          <p:nvPr/>
        </p:nvPicPr>
        <p:blipFill>
          <a:blip r:embed="rId3"/>
          <a:stretch>
            <a:fillRect/>
          </a:stretch>
        </p:blipFill>
        <p:spPr>
          <a:xfrm>
            <a:off x="10063409" y="0"/>
            <a:ext cx="1823637" cy="1622066"/>
          </a:xfrm>
          <a:prstGeom prst="rect">
            <a:avLst/>
          </a:prstGeom>
        </p:spPr>
      </p:pic>
    </p:spTree>
    <p:extLst>
      <p:ext uri="{BB962C8B-B14F-4D97-AF65-F5344CB8AC3E}">
        <p14:creationId xmlns:p14="http://schemas.microsoft.com/office/powerpoint/2010/main" val="148999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7806267" y="1227668"/>
            <a:ext cx="4385733" cy="4021666"/>
          </a:xfrm>
          <a:prstGeom prst="rect">
            <a:avLst/>
          </a:prstGeom>
        </p:spPr>
      </p:pic>
      <p:sp>
        <p:nvSpPr>
          <p:cNvPr id="3" name="Rectangle 2"/>
          <p:cNvSpPr/>
          <p:nvPr/>
        </p:nvSpPr>
        <p:spPr>
          <a:xfrm>
            <a:off x="550333" y="330200"/>
            <a:ext cx="7255935" cy="5816977"/>
          </a:xfrm>
          <a:prstGeom prst="rect">
            <a:avLst/>
          </a:prstGeom>
        </p:spPr>
        <p:txBody>
          <a:bodyPr wrap="square">
            <a:spAutoFit/>
          </a:bodyPr>
          <a:lstStyle/>
          <a:p>
            <a:pPr>
              <a:lnSpc>
                <a:spcPct val="150000"/>
              </a:lnSpc>
            </a:pPr>
            <a:r>
              <a:rPr lang="en-US" sz="3200" b="1" dirty="0"/>
              <a:t>Specific outcomes</a:t>
            </a:r>
          </a:p>
          <a:p>
            <a:pPr>
              <a:lnSpc>
                <a:spcPct val="150000"/>
              </a:lnSpc>
            </a:pPr>
            <a:r>
              <a:rPr lang="en-US" sz="2400" dirty="0"/>
              <a:t>Define terminology related to culturally responsive care</a:t>
            </a:r>
          </a:p>
          <a:p>
            <a:pPr marL="342900" indent="-342900">
              <a:lnSpc>
                <a:spcPct val="150000"/>
              </a:lnSpc>
              <a:buFont typeface="Arial" panose="020B0604020202020204" pitchFamily="34" charset="0"/>
              <a:buChar char="•"/>
            </a:pPr>
            <a:r>
              <a:rPr lang="en-US" sz="2400" dirty="0"/>
              <a:t>Identify and describe cultural issues in health</a:t>
            </a:r>
          </a:p>
          <a:p>
            <a:pPr marL="342900" indent="-342900">
              <a:lnSpc>
                <a:spcPct val="150000"/>
              </a:lnSpc>
              <a:buFont typeface="Arial" panose="020B0604020202020204" pitchFamily="34" charset="0"/>
              <a:buChar char="•"/>
            </a:pPr>
            <a:r>
              <a:rPr lang="en-US" sz="2400" dirty="0"/>
              <a:t>Identify cultural skills needed by the nurse</a:t>
            </a:r>
          </a:p>
          <a:p>
            <a:pPr marL="342900" indent="-342900">
              <a:lnSpc>
                <a:spcPct val="150000"/>
              </a:lnSpc>
              <a:buFont typeface="Arial" panose="020B0604020202020204" pitchFamily="34" charset="0"/>
              <a:buChar char="•"/>
            </a:pPr>
            <a:r>
              <a:rPr lang="en-US" sz="2400" dirty="0"/>
              <a:t>Cultural diversity in the workforce</a:t>
            </a:r>
          </a:p>
          <a:p>
            <a:pPr marL="342900" indent="-342900">
              <a:lnSpc>
                <a:spcPct val="150000"/>
              </a:lnSpc>
              <a:buFont typeface="Arial" panose="020B0604020202020204" pitchFamily="34" charset="0"/>
              <a:buChar char="•"/>
            </a:pPr>
            <a:r>
              <a:rPr lang="en-US" sz="2400" dirty="0"/>
              <a:t>Identify barriers in transcultural communication</a:t>
            </a:r>
            <a:endParaRPr lang="en-ZA" sz="2400" dirty="0"/>
          </a:p>
        </p:txBody>
      </p:sp>
    </p:spTree>
    <p:extLst>
      <p:ext uri="{BB962C8B-B14F-4D97-AF65-F5344CB8AC3E}">
        <p14:creationId xmlns:p14="http://schemas.microsoft.com/office/powerpoint/2010/main" val="262212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267" y="579502"/>
            <a:ext cx="10049933" cy="5293757"/>
          </a:xfrm>
          <a:prstGeom prst="rect">
            <a:avLst/>
          </a:prstGeom>
        </p:spPr>
        <p:txBody>
          <a:bodyPr wrap="square">
            <a:spAutoFit/>
          </a:bodyPr>
          <a:lstStyle/>
          <a:p>
            <a:pPr algn="just">
              <a:lnSpc>
                <a:spcPct val="150000"/>
              </a:lnSpc>
              <a:spcAft>
                <a:spcPts val="800"/>
              </a:spcAft>
            </a:pPr>
            <a:r>
              <a:rPr lang="en-US" sz="3200" b="1" dirty="0">
                <a:ea typeface="Calibri" panose="020F0502020204030204" pitchFamily="34" charset="0"/>
                <a:cs typeface="Times New Roman" panose="02020603050405020304" pitchFamily="18" charset="0"/>
              </a:rPr>
              <a:t>Introduction</a:t>
            </a:r>
          </a:p>
          <a:p>
            <a:pPr algn="just">
              <a:lnSpc>
                <a:spcPct val="150000"/>
              </a:lnSpc>
              <a:spcAft>
                <a:spcPts val="800"/>
              </a:spcAft>
            </a:pPr>
            <a:r>
              <a:rPr lang="en-US" sz="2000" dirty="0">
                <a:ea typeface="Calibri" panose="020F0502020204030204" pitchFamily="34" charset="0"/>
                <a:cs typeface="Times New Roman" panose="02020603050405020304" pitchFamily="18" charset="0"/>
              </a:rPr>
              <a:t>Culture can be defined as the characteristics of a particular group, race or community. This includes language, norms and values, perceptions, social conventions, food and clothing.</a:t>
            </a:r>
          </a:p>
          <a:p>
            <a:pPr marL="342900" indent="-342900" algn="just">
              <a:lnSpc>
                <a:spcPct val="150000"/>
              </a:lnSpc>
              <a:spcAft>
                <a:spcPts val="8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Providing culturally sensitive care is an important component of patient centered-care </a:t>
            </a:r>
          </a:p>
          <a:p>
            <a:pPr marL="342900" indent="-342900" algn="just">
              <a:lnSpc>
                <a:spcPct val="150000"/>
              </a:lnSpc>
              <a:spcAft>
                <a:spcPts val="8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Nurses must strive to enhance their ability to provide patient-centered care by reflecting on how their and the patient's culture's, values, and beliefs impact the nurse-patient relationship</a:t>
            </a:r>
            <a:endParaRPr lang="en-ZA"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89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a:extLst>
                  <a:ext uri="{FF2B5EF4-FFF2-40B4-BE49-F238E27FC236}">
                    <a16:creationId xmlns:a16="http://schemas.microsoft.com/office/drawing/2014/main" id="{9730CCB1-CAC4-F61B-84C1-56A1A029D969}"/>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1">
                <a:extLst>
                  <a:ext uri="{FF2B5EF4-FFF2-40B4-BE49-F238E27FC236}">
                    <a16:creationId xmlns:a16="http://schemas.microsoft.com/office/drawing/2014/main" id="{9730CCB1-CAC4-F61B-84C1-56A1A029D969}"/>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a:extLst>
                  <a:ext uri="{FF2B5EF4-FFF2-40B4-BE49-F238E27FC236}">
                    <a16:creationId xmlns:a16="http://schemas.microsoft.com/office/drawing/2014/main" id="{DA50A657-B0EC-11A4-E541-03E25DC0DC21}"/>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p:pic>
            <p:nvPicPr>
              <p:cNvPr id="3" name="Add-in 2">
                <a:extLst>
                  <a:ext uri="{FF2B5EF4-FFF2-40B4-BE49-F238E27FC236}">
                    <a16:creationId xmlns:a16="http://schemas.microsoft.com/office/drawing/2014/main" id="{DA50A657-B0EC-11A4-E541-03E25DC0DC21}"/>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57349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3" name="Content Placeholder 4"/>
          <p:cNvGraphicFramePr>
            <a:graphicFrameLocks/>
          </p:cNvGraphicFramePr>
          <p:nvPr>
            <p:extLst>
              <p:ext uri="{D42A27DB-BD31-4B8C-83A1-F6EECF244321}">
                <p14:modId xmlns:p14="http://schemas.microsoft.com/office/powerpoint/2010/main" val="692448628"/>
              </p:ext>
            </p:extLst>
          </p:nvPr>
        </p:nvGraphicFramePr>
        <p:xfrm>
          <a:off x="0" y="2"/>
          <a:ext cx="12192000" cy="7131571"/>
        </p:xfrm>
        <a:graphic>
          <a:graphicData uri="http://schemas.openxmlformats.org/drawingml/2006/table">
            <a:tbl>
              <a:tblPr firstRow="1" bandRow="1">
                <a:tableStyleId>{5C22544A-7EE6-4342-B048-85BDC9FD1C3A}</a:tableStyleId>
              </a:tblPr>
              <a:tblGrid>
                <a:gridCol w="2451022">
                  <a:extLst>
                    <a:ext uri="{9D8B030D-6E8A-4147-A177-3AD203B41FA5}">
                      <a16:colId xmlns:a16="http://schemas.microsoft.com/office/drawing/2014/main" val="483473485"/>
                    </a:ext>
                  </a:extLst>
                </a:gridCol>
                <a:gridCol w="9740978">
                  <a:extLst>
                    <a:ext uri="{9D8B030D-6E8A-4147-A177-3AD203B41FA5}">
                      <a16:colId xmlns:a16="http://schemas.microsoft.com/office/drawing/2014/main" val="2937629680"/>
                    </a:ext>
                  </a:extLst>
                </a:gridCol>
              </a:tblGrid>
              <a:tr h="785924">
                <a:tc>
                  <a:txBody>
                    <a:bodyPr/>
                    <a:lstStyle/>
                    <a:p>
                      <a:r>
                        <a:rPr lang="en-US" dirty="0"/>
                        <a:t>Cultural concepts</a:t>
                      </a:r>
                      <a:endParaRPr lang="en-ZA" dirty="0"/>
                    </a:p>
                  </a:txBody>
                  <a:tcPr/>
                </a:tc>
                <a:tc>
                  <a:txBody>
                    <a:bodyPr/>
                    <a:lstStyle/>
                    <a:p>
                      <a:r>
                        <a:rPr lang="en-US" dirty="0"/>
                        <a:t>Definition</a:t>
                      </a:r>
                      <a:endParaRPr lang="en-ZA" dirty="0"/>
                    </a:p>
                  </a:txBody>
                  <a:tcPr/>
                </a:tc>
                <a:extLst>
                  <a:ext uri="{0D108BD9-81ED-4DB2-BD59-A6C34878D82A}">
                    <a16:rowId xmlns:a16="http://schemas.microsoft.com/office/drawing/2014/main" val="2313736769"/>
                  </a:ext>
                </a:extLst>
              </a:tr>
              <a:tr h="1059499">
                <a:tc>
                  <a:txBody>
                    <a:bodyPr/>
                    <a:lstStyle/>
                    <a:p>
                      <a:r>
                        <a:rPr lang="en-US" dirty="0"/>
                        <a:t>Subculture</a:t>
                      </a:r>
                      <a:endParaRPr lang="en-ZA" dirty="0"/>
                    </a:p>
                  </a:txBody>
                  <a:tcPr>
                    <a:solidFill>
                      <a:srgbClr val="F1F4CE"/>
                    </a:solidFill>
                  </a:tcPr>
                </a:tc>
                <a:tc>
                  <a:txBody>
                    <a:bodyPr/>
                    <a:lstStyle/>
                    <a:p>
                      <a:r>
                        <a:rPr lang="en-US" dirty="0"/>
                        <a:t>A group within a certain culture e.g. feminists, nurses</a:t>
                      </a:r>
                      <a:endParaRPr lang="en-ZA" dirty="0"/>
                    </a:p>
                  </a:txBody>
                  <a:tcPr>
                    <a:solidFill>
                      <a:srgbClr val="F1F4CE"/>
                    </a:solidFill>
                  </a:tcPr>
                </a:tc>
                <a:extLst>
                  <a:ext uri="{0D108BD9-81ED-4DB2-BD59-A6C34878D82A}">
                    <a16:rowId xmlns:a16="http://schemas.microsoft.com/office/drawing/2014/main" val="3091175571"/>
                  </a:ext>
                </a:extLst>
              </a:tr>
              <a:tr h="1356528">
                <a:tc>
                  <a:txBody>
                    <a:bodyPr/>
                    <a:lstStyle/>
                    <a:p>
                      <a:r>
                        <a:rPr lang="en-US" dirty="0"/>
                        <a:t>Multicultural</a:t>
                      </a:r>
                      <a:endParaRPr lang="en-ZA" dirty="0"/>
                    </a:p>
                  </a:txBody>
                  <a:tcPr/>
                </a:tc>
                <a:tc>
                  <a:txBody>
                    <a:bodyPr/>
                    <a:lstStyle/>
                    <a:p>
                      <a:r>
                        <a:rPr lang="en-US" dirty="0"/>
                        <a:t> Relating to or characterized by the presence, recognition, or coexistence of diverse cultural groups within a society, organization, or setting. e.g. family with a father that is English and the mother Zulu</a:t>
                      </a:r>
                      <a:endParaRPr lang="en-ZA" dirty="0"/>
                    </a:p>
                  </a:txBody>
                  <a:tcPr/>
                </a:tc>
                <a:extLst>
                  <a:ext uri="{0D108BD9-81ED-4DB2-BD59-A6C34878D82A}">
                    <a16:rowId xmlns:a16="http://schemas.microsoft.com/office/drawing/2014/main" val="31314177"/>
                  </a:ext>
                </a:extLst>
              </a:tr>
              <a:tr h="785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Culture</a:t>
                      </a:r>
                      <a:endParaRPr lang="en-ZA" dirty="0"/>
                    </a:p>
                  </a:txBody>
                  <a:tcPr>
                    <a:solidFill>
                      <a:srgbClr val="F1F4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Thoughts, communication, actions, customs, beliefs,</a:t>
                      </a:r>
                      <a:r>
                        <a:rPr lang="en-US" baseline="0" dirty="0"/>
                        <a:t> religion</a:t>
                      </a:r>
                      <a:endParaRPr lang="en-ZA" dirty="0"/>
                    </a:p>
                  </a:txBody>
                  <a:tcPr>
                    <a:solidFill>
                      <a:srgbClr val="F1F4CE"/>
                    </a:solidFill>
                  </a:tcPr>
                </a:tc>
                <a:extLst>
                  <a:ext uri="{0D108BD9-81ED-4DB2-BD59-A6C34878D82A}">
                    <a16:rowId xmlns:a16="http://schemas.microsoft.com/office/drawing/2014/main" val="659044370"/>
                  </a:ext>
                </a:extLst>
              </a:tr>
              <a:tr h="785924">
                <a:tc>
                  <a:txBody>
                    <a:bodyPr/>
                    <a:lstStyle/>
                    <a:p>
                      <a:r>
                        <a:rPr lang="en-US" dirty="0"/>
                        <a:t>Heritage</a:t>
                      </a:r>
                      <a:endParaRPr lang="en-ZA" dirty="0"/>
                    </a:p>
                  </a:txBody>
                  <a:tcPr/>
                </a:tc>
                <a:tc>
                  <a:txBody>
                    <a:bodyPr/>
                    <a:lstStyle/>
                    <a:p>
                      <a:r>
                        <a:rPr lang="en-US" dirty="0"/>
                        <a:t>Things passed down from previous generations</a:t>
                      </a:r>
                      <a:endParaRPr lang="en-ZA" dirty="0"/>
                    </a:p>
                  </a:txBody>
                  <a:tcPr/>
                </a:tc>
                <a:extLst>
                  <a:ext uri="{0D108BD9-81ED-4DB2-BD59-A6C34878D82A}">
                    <a16:rowId xmlns:a16="http://schemas.microsoft.com/office/drawing/2014/main" val="1715297455"/>
                  </a:ext>
                </a:extLst>
              </a:tr>
              <a:tr h="785924">
                <a:tc>
                  <a:txBody>
                    <a:bodyPr/>
                    <a:lstStyle/>
                    <a:p>
                      <a:r>
                        <a:rPr lang="en-US" dirty="0"/>
                        <a:t>Diversity</a:t>
                      </a:r>
                      <a:endParaRPr lang="en-ZA" dirty="0"/>
                    </a:p>
                  </a:txBody>
                  <a:tcPr>
                    <a:solidFill>
                      <a:srgbClr val="F1F4CE"/>
                    </a:solidFill>
                  </a:tcPr>
                </a:tc>
                <a:tc>
                  <a:txBody>
                    <a:bodyPr/>
                    <a:lstStyle/>
                    <a:p>
                      <a:r>
                        <a:rPr lang="en-US" dirty="0"/>
                        <a:t>The state of being different</a:t>
                      </a:r>
                      <a:r>
                        <a:rPr lang="en-US" baseline="0" dirty="0"/>
                        <a:t> e.g. sex, age, culture</a:t>
                      </a:r>
                      <a:endParaRPr lang="en-ZA" dirty="0"/>
                    </a:p>
                  </a:txBody>
                  <a:tcPr>
                    <a:solidFill>
                      <a:srgbClr val="F1F4CE"/>
                    </a:solidFill>
                  </a:tcPr>
                </a:tc>
                <a:extLst>
                  <a:ext uri="{0D108BD9-81ED-4DB2-BD59-A6C34878D82A}">
                    <a16:rowId xmlns:a16="http://schemas.microsoft.com/office/drawing/2014/main" val="756916309"/>
                  </a:ext>
                </a:extLst>
              </a:tr>
              <a:tr h="785924">
                <a:tc>
                  <a:txBody>
                    <a:bodyPr/>
                    <a:lstStyle/>
                    <a:p>
                      <a:r>
                        <a:rPr lang="en-US" dirty="0"/>
                        <a:t>Race</a:t>
                      </a:r>
                      <a:endParaRPr lang="en-ZA" dirty="0"/>
                    </a:p>
                  </a:txBody>
                  <a:tcPr/>
                </a:tc>
                <a:tc>
                  <a:txBody>
                    <a:bodyPr/>
                    <a:lstStyle/>
                    <a:p>
                      <a:r>
                        <a:rPr lang="en-US" dirty="0"/>
                        <a:t>Biological</a:t>
                      </a:r>
                      <a:r>
                        <a:rPr lang="en-US" baseline="0" dirty="0"/>
                        <a:t> (genetics) but also social and cultural</a:t>
                      </a:r>
                      <a:endParaRPr lang="en-ZA" dirty="0"/>
                    </a:p>
                  </a:txBody>
                  <a:tcPr/>
                </a:tc>
                <a:extLst>
                  <a:ext uri="{0D108BD9-81ED-4DB2-BD59-A6C34878D82A}">
                    <a16:rowId xmlns:a16="http://schemas.microsoft.com/office/drawing/2014/main" val="3385982214"/>
                  </a:ext>
                </a:extLst>
              </a:tr>
              <a:tr h="785924">
                <a:tc>
                  <a:txBody>
                    <a:bodyPr/>
                    <a:lstStyle/>
                    <a:p>
                      <a:r>
                        <a:rPr lang="en-US" dirty="0"/>
                        <a:t>Ethnicity</a:t>
                      </a:r>
                      <a:endParaRPr lang="en-ZA" dirty="0"/>
                    </a:p>
                  </a:txBody>
                  <a:tcPr>
                    <a:solidFill>
                      <a:srgbClr val="F1F4CE"/>
                    </a:solidFill>
                  </a:tcPr>
                </a:tc>
                <a:tc>
                  <a:txBody>
                    <a:bodyPr/>
                    <a:lstStyle/>
                    <a:p>
                      <a:r>
                        <a:rPr lang="en-US" dirty="0"/>
                        <a:t>A group with distinctive characteristics e.g. Latino</a:t>
                      </a:r>
                      <a:endParaRPr lang="en-ZA" dirty="0"/>
                    </a:p>
                  </a:txBody>
                  <a:tcPr>
                    <a:solidFill>
                      <a:srgbClr val="F1F4CE"/>
                    </a:solidFill>
                  </a:tcPr>
                </a:tc>
                <a:extLst>
                  <a:ext uri="{0D108BD9-81ED-4DB2-BD59-A6C34878D82A}">
                    <a16:rowId xmlns:a16="http://schemas.microsoft.com/office/drawing/2014/main" val="3736125401"/>
                  </a:ext>
                </a:extLst>
              </a:tr>
            </a:tbl>
          </a:graphicData>
        </a:graphic>
      </p:graphicFrame>
    </p:spTree>
    <p:extLst>
      <p:ext uri="{BB962C8B-B14F-4D97-AF65-F5344CB8AC3E}">
        <p14:creationId xmlns:p14="http://schemas.microsoft.com/office/powerpoint/2010/main" val="100786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graphicFrame>
        <p:nvGraphicFramePr>
          <p:cNvPr id="3" name="Content Placeholder 3"/>
          <p:cNvGraphicFramePr>
            <a:graphicFrameLocks/>
          </p:cNvGraphicFramePr>
          <p:nvPr>
            <p:extLst>
              <p:ext uri="{D42A27DB-BD31-4B8C-83A1-F6EECF244321}">
                <p14:modId xmlns:p14="http://schemas.microsoft.com/office/powerpoint/2010/main" val="3965615111"/>
              </p:ext>
            </p:extLst>
          </p:nvPr>
        </p:nvGraphicFramePr>
        <p:xfrm>
          <a:off x="0" y="1"/>
          <a:ext cx="12192000" cy="7007474"/>
        </p:xfrm>
        <a:graphic>
          <a:graphicData uri="http://schemas.openxmlformats.org/drawingml/2006/table">
            <a:tbl>
              <a:tblPr firstRow="1" bandRow="1">
                <a:tableStyleId>{5C22544A-7EE6-4342-B048-85BDC9FD1C3A}</a:tableStyleId>
              </a:tblPr>
              <a:tblGrid>
                <a:gridCol w="2612571">
                  <a:extLst>
                    <a:ext uri="{9D8B030D-6E8A-4147-A177-3AD203B41FA5}">
                      <a16:colId xmlns:a16="http://schemas.microsoft.com/office/drawing/2014/main" val="2695756199"/>
                    </a:ext>
                  </a:extLst>
                </a:gridCol>
                <a:gridCol w="9579429">
                  <a:extLst>
                    <a:ext uri="{9D8B030D-6E8A-4147-A177-3AD203B41FA5}">
                      <a16:colId xmlns:a16="http://schemas.microsoft.com/office/drawing/2014/main" val="3677812078"/>
                    </a:ext>
                  </a:extLst>
                </a:gridCol>
              </a:tblGrid>
              <a:tr h="764926">
                <a:tc>
                  <a:txBody>
                    <a:bodyPr/>
                    <a:lstStyle/>
                    <a:p>
                      <a:r>
                        <a:rPr lang="en-US" dirty="0"/>
                        <a:t>Cultural concepts</a:t>
                      </a:r>
                      <a:endParaRPr lang="en-ZA" dirty="0"/>
                    </a:p>
                  </a:txBody>
                  <a:tcPr/>
                </a:tc>
                <a:tc>
                  <a:txBody>
                    <a:bodyPr/>
                    <a:lstStyle/>
                    <a:p>
                      <a:r>
                        <a:rPr lang="en-US" dirty="0"/>
                        <a:t>Definitions</a:t>
                      </a:r>
                      <a:endParaRPr lang="en-ZA" dirty="0"/>
                    </a:p>
                  </a:txBody>
                  <a:tcPr/>
                </a:tc>
                <a:extLst>
                  <a:ext uri="{0D108BD9-81ED-4DB2-BD59-A6C34878D82A}">
                    <a16:rowId xmlns:a16="http://schemas.microsoft.com/office/drawing/2014/main" val="597444485"/>
                  </a:ext>
                </a:extLst>
              </a:tr>
              <a:tr h="764926">
                <a:tc>
                  <a:txBody>
                    <a:bodyPr/>
                    <a:lstStyle/>
                    <a:p>
                      <a:r>
                        <a:rPr lang="en-US" dirty="0"/>
                        <a:t>Nationality</a:t>
                      </a:r>
                      <a:endParaRPr lang="en-ZA" dirty="0"/>
                    </a:p>
                  </a:txBody>
                  <a:tcPr>
                    <a:solidFill>
                      <a:srgbClr val="F1F4CE"/>
                    </a:solidFill>
                  </a:tcPr>
                </a:tc>
                <a:tc>
                  <a:txBody>
                    <a:bodyPr/>
                    <a:lstStyle/>
                    <a:p>
                      <a:r>
                        <a:rPr lang="en-US" dirty="0"/>
                        <a:t>Citizenship in a specific country</a:t>
                      </a:r>
                      <a:endParaRPr lang="en-ZA" dirty="0"/>
                    </a:p>
                  </a:txBody>
                  <a:tcPr>
                    <a:solidFill>
                      <a:srgbClr val="F1F4CE"/>
                    </a:solidFill>
                  </a:tcPr>
                </a:tc>
                <a:extLst>
                  <a:ext uri="{0D108BD9-81ED-4DB2-BD59-A6C34878D82A}">
                    <a16:rowId xmlns:a16="http://schemas.microsoft.com/office/drawing/2014/main" val="4037674547"/>
                  </a:ext>
                </a:extLst>
              </a:tr>
              <a:tr h="884733">
                <a:tc>
                  <a:txBody>
                    <a:bodyPr/>
                    <a:lstStyle/>
                    <a:p>
                      <a:r>
                        <a:rPr lang="en-US" dirty="0"/>
                        <a:t>Religion</a:t>
                      </a:r>
                      <a:endParaRPr lang="en-ZA" dirty="0"/>
                    </a:p>
                  </a:txBody>
                  <a:tcPr/>
                </a:tc>
                <a:tc>
                  <a:txBody>
                    <a:bodyPr/>
                    <a:lstStyle/>
                    <a:p>
                      <a:r>
                        <a:rPr lang="en-US" dirty="0"/>
                        <a:t>System of believes and practices, ethical values holding to the existence of a higher power e.g. Islam, Christianity</a:t>
                      </a:r>
                      <a:r>
                        <a:rPr lang="en-US" baseline="0" dirty="0"/>
                        <a:t> but with many variations in a specific religion</a:t>
                      </a:r>
                      <a:endParaRPr lang="en-ZA" dirty="0"/>
                    </a:p>
                  </a:txBody>
                  <a:tcPr/>
                </a:tc>
                <a:extLst>
                  <a:ext uri="{0D108BD9-81ED-4DB2-BD59-A6C34878D82A}">
                    <a16:rowId xmlns:a16="http://schemas.microsoft.com/office/drawing/2014/main" val="2521614367"/>
                  </a:ext>
                </a:extLst>
              </a:tr>
              <a:tr h="764926">
                <a:tc>
                  <a:txBody>
                    <a:bodyPr/>
                    <a:lstStyle/>
                    <a:p>
                      <a:r>
                        <a:rPr lang="en-US" dirty="0"/>
                        <a:t>Ethnocentrism</a:t>
                      </a:r>
                      <a:endParaRPr lang="en-ZA" dirty="0"/>
                    </a:p>
                  </a:txBody>
                  <a:tcPr>
                    <a:solidFill>
                      <a:srgbClr val="F1F4CE"/>
                    </a:solidFill>
                  </a:tcPr>
                </a:tc>
                <a:tc>
                  <a:txBody>
                    <a:bodyPr/>
                    <a:lstStyle/>
                    <a:p>
                      <a:r>
                        <a:rPr lang="en-US" dirty="0"/>
                        <a:t>The believe in the superiority of your own culture</a:t>
                      </a:r>
                      <a:endParaRPr lang="en-ZA" dirty="0"/>
                    </a:p>
                  </a:txBody>
                  <a:tcPr>
                    <a:solidFill>
                      <a:srgbClr val="F1F4CE"/>
                    </a:solidFill>
                  </a:tcPr>
                </a:tc>
                <a:extLst>
                  <a:ext uri="{0D108BD9-81ED-4DB2-BD59-A6C34878D82A}">
                    <a16:rowId xmlns:a16="http://schemas.microsoft.com/office/drawing/2014/main" val="509681185"/>
                  </a:ext>
                </a:extLst>
              </a:tr>
              <a:tr h="884733">
                <a:tc>
                  <a:txBody>
                    <a:bodyPr/>
                    <a:lstStyle/>
                    <a:p>
                      <a:r>
                        <a:rPr lang="en-US" dirty="0"/>
                        <a:t>Prejudice</a:t>
                      </a:r>
                      <a:endParaRPr lang="en-ZA" dirty="0"/>
                    </a:p>
                  </a:txBody>
                  <a:tcPr/>
                </a:tc>
                <a:tc>
                  <a:txBody>
                    <a:bodyPr/>
                    <a:lstStyle/>
                    <a:p>
                      <a:r>
                        <a:rPr lang="en-US" dirty="0"/>
                        <a:t>Preconceived notions or judgement that is not based in sufficient knowledge e.g. racial prejudice</a:t>
                      </a:r>
                      <a:endParaRPr lang="en-ZA" dirty="0"/>
                    </a:p>
                  </a:txBody>
                  <a:tcPr/>
                </a:tc>
                <a:extLst>
                  <a:ext uri="{0D108BD9-81ED-4DB2-BD59-A6C34878D82A}">
                    <a16:rowId xmlns:a16="http://schemas.microsoft.com/office/drawing/2014/main" val="3453000022"/>
                  </a:ext>
                </a:extLst>
              </a:tr>
              <a:tr h="1263904">
                <a:tc>
                  <a:txBody>
                    <a:bodyPr/>
                    <a:lstStyle/>
                    <a:p>
                      <a:r>
                        <a:rPr lang="en-US" dirty="0"/>
                        <a:t>Stereotyping</a:t>
                      </a:r>
                      <a:endParaRPr lang="en-ZA" dirty="0"/>
                    </a:p>
                  </a:txBody>
                  <a:tcPr>
                    <a:solidFill>
                      <a:srgbClr val="F1F4CE"/>
                    </a:solidFill>
                  </a:tcPr>
                </a:tc>
                <a:tc>
                  <a:txBody>
                    <a:bodyPr/>
                    <a:lstStyle/>
                    <a:p>
                      <a:r>
                        <a:rPr lang="en-US" dirty="0"/>
                        <a:t>Making an assumption that</a:t>
                      </a:r>
                      <a:r>
                        <a:rPr lang="en-US" baseline="0" dirty="0"/>
                        <a:t> an individual reflects all characteristics reflected in a group assuming that all mineworkers are of lessor intelligence, waste money and participate in strikes</a:t>
                      </a:r>
                      <a:endParaRPr lang="en-ZA" dirty="0"/>
                    </a:p>
                  </a:txBody>
                  <a:tcPr>
                    <a:solidFill>
                      <a:srgbClr val="F1F4CE"/>
                    </a:solidFill>
                  </a:tcPr>
                </a:tc>
                <a:extLst>
                  <a:ext uri="{0D108BD9-81ED-4DB2-BD59-A6C34878D82A}">
                    <a16:rowId xmlns:a16="http://schemas.microsoft.com/office/drawing/2014/main" val="2310406829"/>
                  </a:ext>
                </a:extLst>
              </a:tr>
              <a:tr h="764926">
                <a:tc>
                  <a:txBody>
                    <a:bodyPr/>
                    <a:lstStyle/>
                    <a:p>
                      <a:r>
                        <a:rPr lang="en-US" dirty="0"/>
                        <a:t>Racism</a:t>
                      </a:r>
                      <a:endParaRPr lang="en-ZA" dirty="0"/>
                    </a:p>
                  </a:txBody>
                  <a:tcPr/>
                </a:tc>
                <a:tc>
                  <a:txBody>
                    <a:bodyPr/>
                    <a:lstStyle/>
                    <a:p>
                      <a:r>
                        <a:rPr lang="en-US" dirty="0"/>
                        <a:t>Assumptions held</a:t>
                      </a:r>
                      <a:r>
                        <a:rPr lang="en-US" baseline="0" dirty="0"/>
                        <a:t> about racial groups, assumptions that races are exclusive and are inherently unequal and ranked hierarchically.</a:t>
                      </a:r>
                      <a:endParaRPr lang="en-ZA" dirty="0"/>
                    </a:p>
                  </a:txBody>
                  <a:tcPr/>
                </a:tc>
                <a:extLst>
                  <a:ext uri="{0D108BD9-81ED-4DB2-BD59-A6C34878D82A}">
                    <a16:rowId xmlns:a16="http://schemas.microsoft.com/office/drawing/2014/main" val="2388518223"/>
                  </a:ext>
                </a:extLst>
              </a:tr>
              <a:tr h="764926">
                <a:tc>
                  <a:txBody>
                    <a:bodyPr/>
                    <a:lstStyle/>
                    <a:p>
                      <a:r>
                        <a:rPr lang="en-US" dirty="0"/>
                        <a:t>Discrimination</a:t>
                      </a:r>
                      <a:r>
                        <a:rPr lang="en-US" baseline="0" dirty="0"/>
                        <a:t> </a:t>
                      </a:r>
                      <a:endParaRPr lang="en-ZA" dirty="0"/>
                    </a:p>
                  </a:txBody>
                  <a:tcPr>
                    <a:solidFill>
                      <a:srgbClr val="F1F4CE"/>
                    </a:solidFill>
                  </a:tcPr>
                </a:tc>
                <a:tc>
                  <a:txBody>
                    <a:bodyPr/>
                    <a:lstStyle/>
                    <a:p>
                      <a:r>
                        <a:rPr lang="en-US" sz="1800" b="0" i="0" kern="1200" dirty="0">
                          <a:solidFill>
                            <a:schemeClr val="dk1"/>
                          </a:solidFill>
                          <a:effectLst/>
                          <a:latin typeface="+mn-lt"/>
                          <a:ea typeface="+mn-ea"/>
                          <a:cs typeface="+mn-cs"/>
                        </a:rPr>
                        <a:t>Discrimination against any individual on the basis of their skin colour, race or ethnic origin. Individuals can discriminate by refusing to do business with, socialize with, or share resources with people of a certain group.</a:t>
                      </a:r>
                      <a:endParaRPr lang="en-ZA" dirty="0"/>
                    </a:p>
                  </a:txBody>
                  <a:tcPr>
                    <a:solidFill>
                      <a:srgbClr val="F1F4CE"/>
                    </a:solidFill>
                  </a:tcPr>
                </a:tc>
                <a:extLst>
                  <a:ext uri="{0D108BD9-81ED-4DB2-BD59-A6C34878D82A}">
                    <a16:rowId xmlns:a16="http://schemas.microsoft.com/office/drawing/2014/main" val="4173000041"/>
                  </a:ext>
                </a:extLst>
              </a:tr>
            </a:tbl>
          </a:graphicData>
        </a:graphic>
      </p:graphicFrame>
    </p:spTree>
    <p:extLst>
      <p:ext uri="{BB962C8B-B14F-4D97-AF65-F5344CB8AC3E}">
        <p14:creationId xmlns:p14="http://schemas.microsoft.com/office/powerpoint/2010/main" val="27155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27">
            <a:extLst>
              <a:ext uri="{FF2B5EF4-FFF2-40B4-BE49-F238E27FC236}">
                <a16:creationId xmlns:a16="http://schemas.microsoft.com/office/drawing/2014/main" id="{345183A8-073B-7243-BBEF-AEE0F8C65C9F}"/>
              </a:ext>
            </a:extLst>
          </p:cNvPr>
          <p:cNvPicPr>
            <a:picLocks noChangeAspect="1"/>
          </p:cNvPicPr>
          <p:nvPr/>
        </p:nvPicPr>
        <p:blipFill>
          <a:blip r:embed="rId2">
            <a:extLst>
              <a:ext uri="{96DAC541-7B7A-43D3-8B79-37D633B846F1}">
                <asvg:svgBlip xmlns:asvg="http://schemas.microsoft.com/office/drawing/2016/SVG/main" r:embed="rId3"/>
              </a:ext>
            </a:extLst>
          </a:blip>
          <a:srcRect b="3475"/>
          <a:stretch>
            <a:fillRect/>
          </a:stretch>
        </p:blipFill>
        <p:spPr>
          <a:xfrm>
            <a:off x="460825" y="797369"/>
            <a:ext cx="6033198" cy="5823565"/>
          </a:xfrm>
          <a:custGeom>
            <a:avLst/>
            <a:gdLst>
              <a:gd name="connsiteX0" fmla="*/ 0 w 6033198"/>
              <a:gd name="connsiteY0" fmla="*/ 0 h 5823565"/>
              <a:gd name="connsiteX1" fmla="*/ 6033198 w 6033198"/>
              <a:gd name="connsiteY1" fmla="*/ 0 h 5823565"/>
              <a:gd name="connsiteX2" fmla="*/ 6033198 w 6033198"/>
              <a:gd name="connsiteY2" fmla="*/ 5823565 h 5823565"/>
              <a:gd name="connsiteX3" fmla="*/ 0 w 6033198"/>
              <a:gd name="connsiteY3" fmla="*/ 5823565 h 5823565"/>
            </a:gdLst>
            <a:ahLst/>
            <a:cxnLst>
              <a:cxn ang="0">
                <a:pos x="connsiteX0" y="connsiteY0"/>
              </a:cxn>
              <a:cxn ang="0">
                <a:pos x="connsiteX1" y="connsiteY1"/>
              </a:cxn>
              <a:cxn ang="0">
                <a:pos x="connsiteX2" y="connsiteY2"/>
              </a:cxn>
              <a:cxn ang="0">
                <a:pos x="connsiteX3" y="connsiteY3"/>
              </a:cxn>
            </a:cxnLst>
            <a:rect l="l" t="t" r="r" b="b"/>
            <a:pathLst>
              <a:path w="6033198" h="5823565">
                <a:moveTo>
                  <a:pt x="0" y="0"/>
                </a:moveTo>
                <a:lnTo>
                  <a:pt x="6033198" y="0"/>
                </a:lnTo>
                <a:lnTo>
                  <a:pt x="6033198" y="5823565"/>
                </a:lnTo>
                <a:lnTo>
                  <a:pt x="0" y="5823565"/>
                </a:lnTo>
                <a:close/>
              </a:path>
            </a:pathLst>
          </a:custGeom>
        </p:spPr>
      </p:pic>
      <p:sp>
        <p:nvSpPr>
          <p:cNvPr id="3" name="Rectangle 2"/>
          <p:cNvSpPr/>
          <p:nvPr/>
        </p:nvSpPr>
        <p:spPr>
          <a:xfrm>
            <a:off x="6587066" y="1109133"/>
            <a:ext cx="4572001" cy="3508653"/>
          </a:xfrm>
          <a:prstGeom prst="rect">
            <a:avLst/>
          </a:prstGeom>
        </p:spPr>
        <p:txBody>
          <a:bodyPr wrap="square">
            <a:spAutoFit/>
          </a:bodyPr>
          <a:lstStyle/>
          <a:p>
            <a:pPr>
              <a:lnSpc>
                <a:spcPct val="150000"/>
              </a:lnSpc>
            </a:pPr>
            <a:r>
              <a:rPr lang="en-US" sz="3200" b="1" dirty="0"/>
              <a:t>Culturally sensitive nursing</a:t>
            </a:r>
          </a:p>
          <a:p>
            <a:pPr>
              <a:lnSpc>
                <a:spcPct val="150000"/>
              </a:lnSpc>
            </a:pPr>
            <a:r>
              <a:rPr lang="en-US" sz="2800" dirty="0"/>
              <a:t>What is a norm?</a:t>
            </a:r>
          </a:p>
          <a:p>
            <a:pPr>
              <a:lnSpc>
                <a:spcPct val="150000"/>
              </a:lnSpc>
            </a:pPr>
            <a:r>
              <a:rPr lang="en-US" sz="2800" dirty="0"/>
              <a:t>What are group norms?</a:t>
            </a:r>
            <a:endParaRPr lang="en-ZA" sz="2800" dirty="0"/>
          </a:p>
        </p:txBody>
      </p:sp>
    </p:spTree>
    <p:extLst>
      <p:ext uri="{BB962C8B-B14F-4D97-AF65-F5344CB8AC3E}">
        <p14:creationId xmlns:p14="http://schemas.microsoft.com/office/powerpoint/2010/main" val="405126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177800"/>
            <a:ext cx="7078134" cy="4185185"/>
          </a:xfrm>
          <a:prstGeom prst="rect">
            <a:avLst/>
          </a:prstGeom>
        </p:spPr>
        <p:txBody>
          <a:bodyPr wrap="square">
            <a:spAutoFit/>
          </a:bodyPr>
          <a:lstStyle/>
          <a:p>
            <a:pPr>
              <a:lnSpc>
                <a:spcPct val="150000"/>
              </a:lnSpc>
            </a:pPr>
            <a:r>
              <a:rPr lang="en-US" sz="3200" b="1" dirty="0"/>
              <a:t>Definition of norm:</a:t>
            </a:r>
          </a:p>
          <a:p>
            <a:pPr marL="342900" indent="-342900">
              <a:lnSpc>
                <a:spcPct val="150000"/>
              </a:lnSpc>
              <a:buFont typeface="Arial" panose="020B0604020202020204" pitchFamily="34" charset="0"/>
              <a:buChar char="•"/>
            </a:pPr>
            <a:r>
              <a:rPr lang="en-US" sz="2400" dirty="0"/>
              <a:t>Standards of proper or acceptable behavior Equivalent to everyday do’s and don'ts</a:t>
            </a:r>
          </a:p>
          <a:p>
            <a:pPr marL="342900" indent="-342900">
              <a:lnSpc>
                <a:spcPct val="150000"/>
              </a:lnSpc>
              <a:buFont typeface="Arial" panose="020B0604020202020204" pitchFamily="34" charset="0"/>
              <a:buChar char="•"/>
            </a:pPr>
            <a:r>
              <a:rPr lang="en-US" sz="2400" dirty="0"/>
              <a:t>An average level of development or achievement</a:t>
            </a:r>
          </a:p>
          <a:p>
            <a:pPr marL="342900" indent="-342900">
              <a:lnSpc>
                <a:spcPct val="150000"/>
              </a:lnSpc>
              <a:buFont typeface="Arial" panose="020B0604020202020204" pitchFamily="34" charset="0"/>
              <a:buChar char="•"/>
            </a:pPr>
            <a:r>
              <a:rPr lang="en-US" sz="2400" dirty="0"/>
              <a:t>Something such as a behavior or way of doing something that is usual or expected</a:t>
            </a:r>
          </a:p>
          <a:p>
            <a:pPr>
              <a:lnSpc>
                <a:spcPct val="150000"/>
              </a:lnSpc>
            </a:pPr>
            <a:r>
              <a:rPr lang="en-US" sz="2400" dirty="0"/>
              <a:t>(Miriam Webster Dictionary</a:t>
            </a:r>
            <a:r>
              <a:rPr lang="en-US" sz="2800" dirty="0"/>
              <a:t>)</a:t>
            </a:r>
            <a:endParaRPr lang="en-Z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042" y="1388532"/>
            <a:ext cx="3654425" cy="3654425"/>
          </a:xfrm>
          <a:prstGeom prst="rect">
            <a:avLst/>
          </a:prstGeom>
        </p:spPr>
      </p:pic>
    </p:spTree>
    <p:extLst>
      <p:ext uri="{BB962C8B-B14F-4D97-AF65-F5344CB8AC3E}">
        <p14:creationId xmlns:p14="http://schemas.microsoft.com/office/powerpoint/2010/main" val="1342082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10sDRGXxQVC5QsPMP7s.1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0A60F914-11CB-41E9-9FB9-BF7D017A6AC5}">
  <we:reference id="wa104381526" version="1.0.0.2" store="en-US" storeType="OMEX"/>
  <we:alternateReferences>
    <we:reference id="WA104381526" version="1.0.0.2" store="WA104381526" storeType="OMEX"/>
  </we:alternateReferences>
  <we:properties>
    <we:property name="FormID" value="&quot;RsBCOvbwZ0eHTRphraHCf8Xxp0jNFhFIo64nvpVIcytUQ0pCWTlKTlU0TUlERDI1QjVFNEdOUFFLVy4u#selectmode&quot;"/>
  </we:properties>
  <we:bindings/>
  <we:snapshot xmlns:r="http://schemas.openxmlformats.org/officeDocument/2006/relationships"/>
</we:webextension>
</file>

<file path=ppt/webextensions/webextension2.xml><?xml version="1.0" encoding="utf-8"?>
<we:webextension xmlns:we="http://schemas.microsoft.com/office/webextensions/webextension/2010/11" id="{2856F30D-86CB-45E8-952A-8A9406F54508}">
  <we:reference id="wa104381526" version="1.0.0.2" store="en-US" storeType="OMEX"/>
  <we:alternateReferences>
    <we:reference id="WA104381526" version="1.0.0.2" store="WA104381526" storeType="OMEX"/>
  </we:alternateReferences>
  <we:properties>
    <we:property name="FormID" value="&quot;RsBCOvbwZ0eHTRphraHCf8Xxp0jNFhFIo64nvpVIcytUQ0pCWTlKTlU0TUlERDI1QjVFNEdOUFFLVy4u&quot;"/>
    <we:property name="FormMode" value="&quot;DesignTime&quot;"/>
  </we:properties>
  <we:bindings/>
  <we:snapshot xmlns:r="http://schemas.openxmlformats.org/officeDocument/2006/relationships"/>
</we:webextension>
</file>

<file path=ppt/webextensions/webextension3.xml><?xml version="1.0" encoding="utf-8"?>
<we:webextension xmlns:we="http://schemas.microsoft.com/office/webextensions/webextension/2010/11" id="{974467ED-4154-457D-80E9-BBA0483475B8}">
  <we:reference id="wa104381526" version="1.0.0.2" store="en-US" storeType="OMEX"/>
  <we:alternateReferences>
    <we:reference id="WA104381526" version="1.0.0.2" store="WA104381526" storeType="OMEX"/>
  </we:alternateReferences>
  <we:properties>
    <we:property name="FormID" value="&quot;RsBCOvbwZ0eHTRphraHCf8Xxp0jNFhFIo64nvpVIcytUQzFMN1VBSDdGNjZaU1BCRDZIQU1ZQ1g0RC4u#selectmode&quot;"/>
  </we:properties>
  <we:bindings/>
  <we:snapshot xmlns:r="http://schemas.openxmlformats.org/officeDocument/2006/relationships"/>
</we:webextension>
</file>

<file path=ppt/webextensions/webextension4.xml><?xml version="1.0" encoding="utf-8"?>
<we:webextension xmlns:we="http://schemas.microsoft.com/office/webextensions/webextension/2010/11" id="{3F1160CB-4FAD-4A3F-BC1E-69BE0B143A26}">
  <we:reference id="wa104381526" version="1.0.0.2" store="en-US" storeType="OMEX"/>
  <we:alternateReferences>
    <we:reference id="WA104381526" version="1.0.0.2" store="WA104381526" storeType="OMEX"/>
  </we:alternateReferences>
  <we:properties>
    <we:property name="FormID" value="&quot;RsBCOvbwZ0eHTRphraHCf8Xxp0jNFhFIo64nvpVIcytURVdHUlE3V0UzU0QwQzI4MFpIQ0FLNTg5Vy4u#selectmode&quot;"/>
  </we:properties>
  <we:bindings/>
  <we:snapshot xmlns:r="http://schemas.openxmlformats.org/officeDocument/2006/relationships"/>
</we:webextension>
</file>

<file path=ppt/webextensions/webextension5.xml><?xml version="1.0" encoding="utf-8"?>
<we:webextension xmlns:we="http://schemas.microsoft.com/office/webextensions/webextension/2010/11" id="{25648C2B-E7EB-4029-9741-29747D12EAE1}">
  <we:reference id="wa104381526" version="1.0.0.2" store="en-US" storeType="OMEX"/>
  <we:alternateReferences>
    <we:reference id="WA104381526" version="1.0.0.2" store="WA104381526" storeType="OMEX"/>
  </we:alternateReferences>
  <we:properties>
    <we:property name="FormID" value="&quot;RsBCOvbwZ0eHTRphraHCf8Xxp0jNFhFIo64nvpVIcytURVdHUlE3V0UzU0QwQzI4MFpIQ0FLNTg5Vy4u&quot;"/>
    <we:property name="FormMode" value="&quot;DesignTime&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393</TotalTime>
  <Words>1404</Words>
  <Application>Microsoft Office PowerPoint</Application>
  <PresentationFormat>Widescreen</PresentationFormat>
  <Paragraphs>137</Paragraphs>
  <Slides>20</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Colaborate-Medium</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Finnemore</dc:creator>
  <cp:lastModifiedBy>Naomi Hattingh</cp:lastModifiedBy>
  <cp:revision>24</cp:revision>
  <dcterms:created xsi:type="dcterms:W3CDTF">2024-11-18T11:26:20Z</dcterms:created>
  <dcterms:modified xsi:type="dcterms:W3CDTF">2025-04-30T01:06:30Z</dcterms:modified>
</cp:coreProperties>
</file>