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263" r:id="rId3"/>
    <p:sldId id="279" r:id="rId4"/>
    <p:sldId id="264" r:id="rId5"/>
    <p:sldId id="280" r:id="rId6"/>
    <p:sldId id="281" r:id="rId7"/>
    <p:sldId id="282" r:id="rId8"/>
    <p:sldId id="318" r:id="rId9"/>
    <p:sldId id="283" r:id="rId10"/>
    <p:sldId id="284" r:id="rId11"/>
    <p:sldId id="285" r:id="rId12"/>
    <p:sldId id="286" r:id="rId13"/>
    <p:sldId id="287" r:id="rId14"/>
    <p:sldId id="288" r:id="rId15"/>
    <p:sldId id="289" r:id="rId16"/>
    <p:sldId id="290" r:id="rId17"/>
    <p:sldId id="291" r:id="rId18"/>
    <p:sldId id="296" r:id="rId19"/>
    <p:sldId id="297" r:id="rId20"/>
    <p:sldId id="298" r:id="rId21"/>
    <p:sldId id="299" r:id="rId22"/>
    <p:sldId id="294" r:id="rId23"/>
    <p:sldId id="292" r:id="rId24"/>
    <p:sldId id="293" r:id="rId25"/>
    <p:sldId id="300" r:id="rId26"/>
    <p:sldId id="301" r:id="rId27"/>
    <p:sldId id="271" r:id="rId28"/>
    <p:sldId id="272" r:id="rId29"/>
    <p:sldId id="317"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D93F"/>
    <a:srgbClr val="153152"/>
    <a:srgbClr val="7BA2B9"/>
    <a:srgbClr val="F5D9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D6FD15-41AB-4023-A40C-A149D324EE49}" v="48" dt="2025-03-20T08:13:24.1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1094" autoAdjust="0"/>
  </p:normalViewPr>
  <p:slideViewPr>
    <p:cSldViewPr snapToGrid="0">
      <p:cViewPr varScale="1">
        <p:scale>
          <a:sx n="35" d="100"/>
          <a:sy n="35" d="100"/>
        </p:scale>
        <p:origin x="1392" y="34"/>
      </p:cViewPr>
      <p:guideLst/>
    </p:cSldViewPr>
  </p:slideViewPr>
  <p:notesTextViewPr>
    <p:cViewPr>
      <p:scale>
        <a:sx n="1" d="1"/>
        <a:sy n="1" d="1"/>
      </p:scale>
      <p:origin x="0" y="-27"/>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omi Hattingh" userId="48a7f1c5-16cd-4811-a3ae-27be9548732b" providerId="ADAL" clId="{DD2BBFEC-7C0A-463E-9593-EE2804802A62}"/>
    <pc:docChg chg="undo custSel modSld">
      <pc:chgData name="Naomi Hattingh" userId="48a7f1c5-16cd-4811-a3ae-27be9548732b" providerId="ADAL" clId="{DD2BBFEC-7C0A-463E-9593-EE2804802A62}" dt="2025-02-19T12:41:22.908" v="1766" actId="33524"/>
      <pc:docMkLst>
        <pc:docMk/>
      </pc:docMkLst>
      <pc:sldChg chg="modNotesTx">
        <pc:chgData name="Naomi Hattingh" userId="48a7f1c5-16cd-4811-a3ae-27be9548732b" providerId="ADAL" clId="{DD2BBFEC-7C0A-463E-9593-EE2804802A62}" dt="2025-02-19T11:44:03.338" v="252" actId="313"/>
        <pc:sldMkLst>
          <pc:docMk/>
          <pc:sldMk cId="523395440" sldId="256"/>
        </pc:sldMkLst>
      </pc:sldChg>
      <pc:sldChg chg="modSp mod">
        <pc:chgData name="Naomi Hattingh" userId="48a7f1c5-16cd-4811-a3ae-27be9548732b" providerId="ADAL" clId="{DD2BBFEC-7C0A-463E-9593-EE2804802A62}" dt="2025-02-19T11:47:05.560" v="608" actId="20577"/>
        <pc:sldMkLst>
          <pc:docMk/>
          <pc:sldMk cId="75972869" sldId="264"/>
        </pc:sldMkLst>
        <pc:spChg chg="mod">
          <ac:chgData name="Naomi Hattingh" userId="48a7f1c5-16cd-4811-a3ae-27be9548732b" providerId="ADAL" clId="{DD2BBFEC-7C0A-463E-9593-EE2804802A62}" dt="2025-02-19T11:47:05.560" v="608" actId="20577"/>
          <ac:spMkLst>
            <pc:docMk/>
            <pc:sldMk cId="75972869" sldId="264"/>
            <ac:spMk id="3" creationId="{00000000-0000-0000-0000-000000000000}"/>
          </ac:spMkLst>
        </pc:spChg>
      </pc:sldChg>
      <pc:sldChg chg="modNotesTx">
        <pc:chgData name="Naomi Hattingh" userId="48a7f1c5-16cd-4811-a3ae-27be9548732b" providerId="ADAL" clId="{DD2BBFEC-7C0A-463E-9593-EE2804802A62}" dt="2025-02-19T11:46:57.641" v="607" actId="33524"/>
        <pc:sldMkLst>
          <pc:docMk/>
          <pc:sldMk cId="3160618144" sldId="279"/>
        </pc:sldMkLst>
      </pc:sldChg>
      <pc:sldChg chg="modSp mod">
        <pc:chgData name="Naomi Hattingh" userId="48a7f1c5-16cd-4811-a3ae-27be9548732b" providerId="ADAL" clId="{DD2BBFEC-7C0A-463E-9593-EE2804802A62}" dt="2025-02-19T11:47:47.413" v="614" actId="20577"/>
        <pc:sldMkLst>
          <pc:docMk/>
          <pc:sldMk cId="3214036306" sldId="281"/>
        </pc:sldMkLst>
        <pc:spChg chg="mod">
          <ac:chgData name="Naomi Hattingh" userId="48a7f1c5-16cd-4811-a3ae-27be9548732b" providerId="ADAL" clId="{DD2BBFEC-7C0A-463E-9593-EE2804802A62}" dt="2025-02-19T11:47:47.413" v="614" actId="20577"/>
          <ac:spMkLst>
            <pc:docMk/>
            <pc:sldMk cId="3214036306" sldId="281"/>
            <ac:spMk id="40963" creationId="{00000000-0000-0000-0000-000000000000}"/>
          </ac:spMkLst>
        </pc:spChg>
      </pc:sldChg>
      <pc:sldChg chg="modSp mod modNotesTx">
        <pc:chgData name="Naomi Hattingh" userId="48a7f1c5-16cd-4811-a3ae-27be9548732b" providerId="ADAL" clId="{DD2BBFEC-7C0A-463E-9593-EE2804802A62}" dt="2025-02-19T12:27:58.766" v="1426" actId="27636"/>
        <pc:sldMkLst>
          <pc:docMk/>
          <pc:sldMk cId="2790305390" sldId="282"/>
        </pc:sldMkLst>
        <pc:spChg chg="mod">
          <ac:chgData name="Naomi Hattingh" userId="48a7f1c5-16cd-4811-a3ae-27be9548732b" providerId="ADAL" clId="{DD2BBFEC-7C0A-463E-9593-EE2804802A62}" dt="2025-02-19T12:27:58.766" v="1426" actId="27636"/>
          <ac:spMkLst>
            <pc:docMk/>
            <pc:sldMk cId="2790305390" sldId="282"/>
            <ac:spMk id="41987" creationId="{00000000-0000-0000-0000-000000000000}"/>
          </ac:spMkLst>
        </pc:spChg>
      </pc:sldChg>
      <pc:sldChg chg="modNotesTx">
        <pc:chgData name="Naomi Hattingh" userId="48a7f1c5-16cd-4811-a3ae-27be9548732b" providerId="ADAL" clId="{DD2BBFEC-7C0A-463E-9593-EE2804802A62}" dt="2025-02-19T11:52:32.795" v="617"/>
        <pc:sldMkLst>
          <pc:docMk/>
          <pc:sldMk cId="2626946732" sldId="283"/>
        </pc:sldMkLst>
      </pc:sldChg>
      <pc:sldChg chg="modSp mod">
        <pc:chgData name="Naomi Hattingh" userId="48a7f1c5-16cd-4811-a3ae-27be9548732b" providerId="ADAL" clId="{DD2BBFEC-7C0A-463E-9593-EE2804802A62}" dt="2025-02-19T11:52:58.690" v="619" actId="33524"/>
        <pc:sldMkLst>
          <pc:docMk/>
          <pc:sldMk cId="3949608548" sldId="284"/>
        </pc:sldMkLst>
        <pc:spChg chg="mod">
          <ac:chgData name="Naomi Hattingh" userId="48a7f1c5-16cd-4811-a3ae-27be9548732b" providerId="ADAL" clId="{DD2BBFEC-7C0A-463E-9593-EE2804802A62}" dt="2025-02-19T11:52:58.690" v="619" actId="33524"/>
          <ac:spMkLst>
            <pc:docMk/>
            <pc:sldMk cId="3949608548" sldId="284"/>
            <ac:spMk id="36867" creationId="{00000000-0000-0000-0000-000000000000}"/>
          </ac:spMkLst>
        </pc:spChg>
      </pc:sldChg>
      <pc:sldChg chg="modSp mod">
        <pc:chgData name="Naomi Hattingh" userId="48a7f1c5-16cd-4811-a3ae-27be9548732b" providerId="ADAL" clId="{DD2BBFEC-7C0A-463E-9593-EE2804802A62}" dt="2025-02-19T11:53:17.795" v="620" actId="33524"/>
        <pc:sldMkLst>
          <pc:docMk/>
          <pc:sldMk cId="2681544094" sldId="285"/>
        </pc:sldMkLst>
        <pc:spChg chg="mod">
          <ac:chgData name="Naomi Hattingh" userId="48a7f1c5-16cd-4811-a3ae-27be9548732b" providerId="ADAL" clId="{DD2BBFEC-7C0A-463E-9593-EE2804802A62}" dt="2025-02-19T11:53:17.795" v="620" actId="33524"/>
          <ac:spMkLst>
            <pc:docMk/>
            <pc:sldMk cId="2681544094" sldId="285"/>
            <ac:spMk id="4" creationId="{00000000-0000-0000-0000-000000000000}"/>
          </ac:spMkLst>
        </pc:spChg>
      </pc:sldChg>
      <pc:sldChg chg="modNotesTx">
        <pc:chgData name="Naomi Hattingh" userId="48a7f1c5-16cd-4811-a3ae-27be9548732b" providerId="ADAL" clId="{DD2BBFEC-7C0A-463E-9593-EE2804802A62}" dt="2025-02-19T11:55:29.445" v="621"/>
        <pc:sldMkLst>
          <pc:docMk/>
          <pc:sldMk cId="1175211700" sldId="288"/>
        </pc:sldMkLst>
      </pc:sldChg>
      <pc:sldChg chg="modSp mod">
        <pc:chgData name="Naomi Hattingh" userId="48a7f1c5-16cd-4811-a3ae-27be9548732b" providerId="ADAL" clId="{DD2BBFEC-7C0A-463E-9593-EE2804802A62}" dt="2025-02-19T11:55:43.778" v="623" actId="27636"/>
        <pc:sldMkLst>
          <pc:docMk/>
          <pc:sldMk cId="4127970050" sldId="289"/>
        </pc:sldMkLst>
        <pc:spChg chg="mod">
          <ac:chgData name="Naomi Hattingh" userId="48a7f1c5-16cd-4811-a3ae-27be9548732b" providerId="ADAL" clId="{DD2BBFEC-7C0A-463E-9593-EE2804802A62}" dt="2025-02-19T11:55:43.778" v="623" actId="27636"/>
          <ac:spMkLst>
            <pc:docMk/>
            <pc:sldMk cId="4127970050" sldId="289"/>
            <ac:spMk id="3" creationId="{00000000-0000-0000-0000-000000000000}"/>
          </ac:spMkLst>
        </pc:spChg>
      </pc:sldChg>
      <pc:sldChg chg="modSp mod">
        <pc:chgData name="Naomi Hattingh" userId="48a7f1c5-16cd-4811-a3ae-27be9548732b" providerId="ADAL" clId="{DD2BBFEC-7C0A-463E-9593-EE2804802A62}" dt="2025-02-19T12:27:58.782" v="1427" actId="27636"/>
        <pc:sldMkLst>
          <pc:docMk/>
          <pc:sldMk cId="2921012504" sldId="290"/>
        </pc:sldMkLst>
        <pc:spChg chg="mod">
          <ac:chgData name="Naomi Hattingh" userId="48a7f1c5-16cd-4811-a3ae-27be9548732b" providerId="ADAL" clId="{DD2BBFEC-7C0A-463E-9593-EE2804802A62}" dt="2025-02-19T12:27:58.782" v="1427" actId="27636"/>
          <ac:spMkLst>
            <pc:docMk/>
            <pc:sldMk cId="2921012504" sldId="290"/>
            <ac:spMk id="46083" creationId="{00000000-0000-0000-0000-000000000000}"/>
          </ac:spMkLst>
        </pc:spChg>
      </pc:sldChg>
      <pc:sldChg chg="modSp mod">
        <pc:chgData name="Naomi Hattingh" userId="48a7f1c5-16cd-4811-a3ae-27be9548732b" providerId="ADAL" clId="{DD2BBFEC-7C0A-463E-9593-EE2804802A62}" dt="2025-02-19T12:27:58.798" v="1428" actId="27636"/>
        <pc:sldMkLst>
          <pc:docMk/>
          <pc:sldMk cId="2744771827" sldId="296"/>
        </pc:sldMkLst>
        <pc:spChg chg="mod">
          <ac:chgData name="Naomi Hattingh" userId="48a7f1c5-16cd-4811-a3ae-27be9548732b" providerId="ADAL" clId="{DD2BBFEC-7C0A-463E-9593-EE2804802A62}" dt="2025-02-19T12:27:58.798" v="1428" actId="27636"/>
          <ac:spMkLst>
            <pc:docMk/>
            <pc:sldMk cId="2744771827" sldId="296"/>
            <ac:spMk id="2" creationId="{00000000-0000-0000-0000-000000000000}"/>
          </ac:spMkLst>
        </pc:spChg>
      </pc:sldChg>
      <pc:sldChg chg="modNotesTx">
        <pc:chgData name="Naomi Hattingh" userId="48a7f1c5-16cd-4811-a3ae-27be9548732b" providerId="ADAL" clId="{DD2BBFEC-7C0A-463E-9593-EE2804802A62}" dt="2025-02-19T12:00:52.931" v="627" actId="113"/>
        <pc:sldMkLst>
          <pc:docMk/>
          <pc:sldMk cId="92149925" sldId="300"/>
        </pc:sldMkLst>
      </pc:sldChg>
      <pc:sldChg chg="modNotesTx">
        <pc:chgData name="Naomi Hattingh" userId="48a7f1c5-16cd-4811-a3ae-27be9548732b" providerId="ADAL" clId="{DD2BBFEC-7C0A-463E-9593-EE2804802A62}" dt="2025-02-19T12:18:02.563" v="1079" actId="5793"/>
        <pc:sldMkLst>
          <pc:docMk/>
          <pc:sldMk cId="1393306609" sldId="303"/>
        </pc:sldMkLst>
      </pc:sldChg>
      <pc:sldChg chg="modSp mod">
        <pc:chgData name="Naomi Hattingh" userId="48a7f1c5-16cd-4811-a3ae-27be9548732b" providerId="ADAL" clId="{DD2BBFEC-7C0A-463E-9593-EE2804802A62}" dt="2025-02-19T12:01:43.712" v="628" actId="33524"/>
        <pc:sldMkLst>
          <pc:docMk/>
          <pc:sldMk cId="3230747487" sldId="304"/>
        </pc:sldMkLst>
        <pc:spChg chg="mod">
          <ac:chgData name="Naomi Hattingh" userId="48a7f1c5-16cd-4811-a3ae-27be9548732b" providerId="ADAL" clId="{DD2BBFEC-7C0A-463E-9593-EE2804802A62}" dt="2025-02-19T12:01:43.712" v="628" actId="33524"/>
          <ac:spMkLst>
            <pc:docMk/>
            <pc:sldMk cId="3230747487" sldId="304"/>
            <ac:spMk id="49155" creationId="{00000000-0000-0000-0000-000000000000}"/>
          </ac:spMkLst>
        </pc:spChg>
      </pc:sldChg>
      <pc:sldChg chg="modNotesTx">
        <pc:chgData name="Naomi Hattingh" userId="48a7f1c5-16cd-4811-a3ae-27be9548732b" providerId="ADAL" clId="{DD2BBFEC-7C0A-463E-9593-EE2804802A62}" dt="2025-02-19T12:20:47.008" v="1080"/>
        <pc:sldMkLst>
          <pc:docMk/>
          <pc:sldMk cId="893344615" sldId="305"/>
        </pc:sldMkLst>
      </pc:sldChg>
      <pc:sldChg chg="modNotesTx">
        <pc:chgData name="Naomi Hattingh" userId="48a7f1c5-16cd-4811-a3ae-27be9548732b" providerId="ADAL" clId="{DD2BBFEC-7C0A-463E-9593-EE2804802A62}" dt="2025-02-19T12:24:06.726" v="1081"/>
        <pc:sldMkLst>
          <pc:docMk/>
          <pc:sldMk cId="4090565770" sldId="307"/>
        </pc:sldMkLst>
      </pc:sldChg>
      <pc:sldChg chg="modSp mod modNotesTx">
        <pc:chgData name="Naomi Hattingh" userId="48a7f1c5-16cd-4811-a3ae-27be9548732b" providerId="ADAL" clId="{DD2BBFEC-7C0A-463E-9593-EE2804802A62}" dt="2025-02-19T12:33:08.499" v="1490" actId="20577"/>
        <pc:sldMkLst>
          <pc:docMk/>
          <pc:sldMk cId="757666326" sldId="308"/>
        </pc:sldMkLst>
        <pc:spChg chg="mod">
          <ac:chgData name="Naomi Hattingh" userId="48a7f1c5-16cd-4811-a3ae-27be9548732b" providerId="ADAL" clId="{DD2BBFEC-7C0A-463E-9593-EE2804802A62}" dt="2025-02-19T12:27:58.719" v="1422" actId="27636"/>
          <ac:spMkLst>
            <pc:docMk/>
            <pc:sldMk cId="757666326" sldId="308"/>
            <ac:spMk id="37891" creationId="{00000000-0000-0000-0000-000000000000}"/>
          </ac:spMkLst>
        </pc:spChg>
      </pc:sldChg>
      <pc:sldChg chg="modSp mod">
        <pc:chgData name="Naomi Hattingh" userId="48a7f1c5-16cd-4811-a3ae-27be9548732b" providerId="ADAL" clId="{DD2BBFEC-7C0A-463E-9593-EE2804802A62}" dt="2025-02-19T12:41:22.908" v="1766" actId="33524"/>
        <pc:sldMkLst>
          <pc:docMk/>
          <pc:sldMk cId="4032964786" sldId="309"/>
        </pc:sldMkLst>
        <pc:spChg chg="mod">
          <ac:chgData name="Naomi Hattingh" userId="48a7f1c5-16cd-4811-a3ae-27be9548732b" providerId="ADAL" clId="{DD2BBFEC-7C0A-463E-9593-EE2804802A62}" dt="2025-02-19T12:41:22.908" v="1766" actId="33524"/>
          <ac:spMkLst>
            <pc:docMk/>
            <pc:sldMk cId="4032964786" sldId="309"/>
            <ac:spMk id="38915" creationId="{00000000-0000-0000-0000-000000000000}"/>
          </ac:spMkLst>
        </pc:spChg>
      </pc:sldChg>
      <pc:sldChg chg="modNotesTx">
        <pc:chgData name="Naomi Hattingh" userId="48a7f1c5-16cd-4811-a3ae-27be9548732b" providerId="ADAL" clId="{DD2BBFEC-7C0A-463E-9593-EE2804802A62}" dt="2025-02-19T12:41:02.135" v="1765" actId="20577"/>
        <pc:sldMkLst>
          <pc:docMk/>
          <pc:sldMk cId="3397301890" sldId="312"/>
        </pc:sldMkLst>
      </pc:sldChg>
      <pc:sldChg chg="modSp mod">
        <pc:chgData name="Naomi Hattingh" userId="48a7f1c5-16cd-4811-a3ae-27be9548732b" providerId="ADAL" clId="{DD2BBFEC-7C0A-463E-9593-EE2804802A62}" dt="2025-02-19T12:27:58.755" v="1424" actId="27636"/>
        <pc:sldMkLst>
          <pc:docMk/>
          <pc:sldMk cId="2769137651" sldId="313"/>
        </pc:sldMkLst>
        <pc:spChg chg="mod">
          <ac:chgData name="Naomi Hattingh" userId="48a7f1c5-16cd-4811-a3ae-27be9548732b" providerId="ADAL" clId="{DD2BBFEC-7C0A-463E-9593-EE2804802A62}" dt="2025-02-19T12:27:58.755" v="1424" actId="27636"/>
          <ac:spMkLst>
            <pc:docMk/>
            <pc:sldMk cId="2769137651" sldId="313"/>
            <ac:spMk id="54275" creationId="{00000000-0000-0000-0000-000000000000}"/>
          </ac:spMkLst>
        </pc:spChg>
      </pc:sldChg>
      <pc:sldChg chg="modSp mod modNotesTx">
        <pc:chgData name="Naomi Hattingh" userId="48a7f1c5-16cd-4811-a3ae-27be9548732b" providerId="ADAL" clId="{DD2BBFEC-7C0A-463E-9593-EE2804802A62}" dt="2025-02-19T12:38:39.086" v="1493"/>
        <pc:sldMkLst>
          <pc:docMk/>
          <pc:sldMk cId="2204996822" sldId="314"/>
        </pc:sldMkLst>
        <pc:spChg chg="mod">
          <ac:chgData name="Naomi Hattingh" userId="48a7f1c5-16cd-4811-a3ae-27be9548732b" providerId="ADAL" clId="{DD2BBFEC-7C0A-463E-9593-EE2804802A62}" dt="2025-02-19T12:27:58.766" v="1425" actId="27636"/>
          <ac:spMkLst>
            <pc:docMk/>
            <pc:sldMk cId="2204996822" sldId="314"/>
            <ac:spMk id="55299" creationId="{00000000-0000-0000-0000-000000000000}"/>
          </ac:spMkLst>
        </pc:spChg>
      </pc:sldChg>
      <pc:sldChg chg="modNotesTx">
        <pc:chgData name="Naomi Hattingh" userId="48a7f1c5-16cd-4811-a3ae-27be9548732b" providerId="ADAL" clId="{DD2BBFEC-7C0A-463E-9593-EE2804802A62}" dt="2025-02-19T12:37:20.621" v="1492"/>
        <pc:sldMkLst>
          <pc:docMk/>
          <pc:sldMk cId="2850714816" sldId="316"/>
        </pc:sldMkLst>
      </pc:sldChg>
    </pc:docChg>
  </pc:docChgLst>
  <pc:docChgLst>
    <pc:chgData name="Naomi Hattingh" userId="48a7f1c5-16cd-4811-a3ae-27be9548732b" providerId="ADAL" clId="{3AD6EBC9-CB2A-40A9-A665-4A76378AC6E4}"/>
    <pc:docChg chg="modSld">
      <pc:chgData name="Naomi Hattingh" userId="48a7f1c5-16cd-4811-a3ae-27be9548732b" providerId="ADAL" clId="{3AD6EBC9-CB2A-40A9-A665-4A76378AC6E4}" dt="2025-01-17T06:43:46.706" v="21" actId="20577"/>
      <pc:docMkLst>
        <pc:docMk/>
      </pc:docMkLst>
      <pc:sldChg chg="modSp mod">
        <pc:chgData name="Naomi Hattingh" userId="48a7f1c5-16cd-4811-a3ae-27be9548732b" providerId="ADAL" clId="{3AD6EBC9-CB2A-40A9-A665-4A76378AC6E4}" dt="2025-01-17T06:43:46.706" v="21" actId="20577"/>
        <pc:sldMkLst>
          <pc:docMk/>
          <pc:sldMk cId="2681544094" sldId="285"/>
        </pc:sldMkLst>
        <pc:spChg chg="mod">
          <ac:chgData name="Naomi Hattingh" userId="48a7f1c5-16cd-4811-a3ae-27be9548732b" providerId="ADAL" clId="{3AD6EBC9-CB2A-40A9-A665-4A76378AC6E4}" dt="2025-01-17T06:43:46.706" v="21" actId="20577"/>
          <ac:spMkLst>
            <pc:docMk/>
            <pc:sldMk cId="2681544094" sldId="285"/>
            <ac:spMk id="4" creationId="{00000000-0000-0000-0000-000000000000}"/>
          </ac:spMkLst>
        </pc:spChg>
      </pc:sldChg>
    </pc:docChg>
  </pc:docChgLst>
  <pc:docChgLst>
    <pc:chgData name="Naomi Hattingh" userId="48a7f1c5-16cd-4811-a3ae-27be9548732b" providerId="ADAL" clId="{D9D6FD15-41AB-4023-A40C-A149D324EE49}"/>
    <pc:docChg chg="custSel addSld modSld">
      <pc:chgData name="Naomi Hattingh" userId="48a7f1c5-16cd-4811-a3ae-27be9548732b" providerId="ADAL" clId="{D9D6FD15-41AB-4023-A40C-A149D324EE49}" dt="2025-03-20T08:17:28.236" v="4868" actId="20577"/>
      <pc:docMkLst>
        <pc:docMk/>
      </pc:docMkLst>
      <pc:sldChg chg="delSp modSp mod delAnim modNotesTx">
        <pc:chgData name="Naomi Hattingh" userId="48a7f1c5-16cd-4811-a3ae-27be9548732b" providerId="ADAL" clId="{D9D6FD15-41AB-4023-A40C-A149D324EE49}" dt="2025-03-11T09:34:40.470" v="2364" actId="33524"/>
        <pc:sldMkLst>
          <pc:docMk/>
          <pc:sldMk cId="523395440" sldId="256"/>
        </pc:sldMkLst>
      </pc:sldChg>
      <pc:sldChg chg="delSp modSp mod delAnim modNotesTx">
        <pc:chgData name="Naomi Hattingh" userId="48a7f1c5-16cd-4811-a3ae-27be9548732b" providerId="ADAL" clId="{D9D6FD15-41AB-4023-A40C-A149D324EE49}" dt="2025-03-11T09:07:53.463" v="2034" actId="478"/>
        <pc:sldMkLst>
          <pc:docMk/>
          <pc:sldMk cId="2306689516" sldId="263"/>
        </pc:sldMkLst>
        <pc:spChg chg="mod">
          <ac:chgData name="Naomi Hattingh" userId="48a7f1c5-16cd-4811-a3ae-27be9548732b" providerId="ADAL" clId="{D9D6FD15-41AB-4023-A40C-A149D324EE49}" dt="2025-03-11T07:48:48.981" v="861" actId="255"/>
          <ac:spMkLst>
            <pc:docMk/>
            <pc:sldMk cId="2306689516" sldId="263"/>
            <ac:spMk id="9" creationId="{0416520C-9F7F-AED3-948C-F36C6EBB5323}"/>
          </ac:spMkLst>
        </pc:spChg>
      </pc:sldChg>
      <pc:sldChg chg="delSp modSp mod delAnim modNotesTx">
        <pc:chgData name="Naomi Hattingh" userId="48a7f1c5-16cd-4811-a3ae-27be9548732b" providerId="ADAL" clId="{D9D6FD15-41AB-4023-A40C-A149D324EE49}" dt="2025-03-20T08:00:08.052" v="4604" actId="20577"/>
        <pc:sldMkLst>
          <pc:docMk/>
          <pc:sldMk cId="75972869" sldId="264"/>
        </pc:sldMkLst>
        <pc:spChg chg="mod">
          <ac:chgData name="Naomi Hattingh" userId="48a7f1c5-16cd-4811-a3ae-27be9548732b" providerId="ADAL" clId="{D9D6FD15-41AB-4023-A40C-A149D324EE49}" dt="2025-03-11T08:51:58.965" v="2022" actId="1076"/>
          <ac:spMkLst>
            <pc:docMk/>
            <pc:sldMk cId="75972869" sldId="264"/>
            <ac:spMk id="3" creationId="{00000000-0000-0000-0000-000000000000}"/>
          </ac:spMkLst>
        </pc:spChg>
      </pc:sldChg>
      <pc:sldChg chg="modSp mod modNotesTx">
        <pc:chgData name="Naomi Hattingh" userId="48a7f1c5-16cd-4811-a3ae-27be9548732b" providerId="ADAL" clId="{D9D6FD15-41AB-4023-A40C-A149D324EE49}" dt="2025-03-20T08:09:00.999" v="4684" actId="20577"/>
        <pc:sldMkLst>
          <pc:docMk/>
          <pc:sldMk cId="956367672" sldId="271"/>
        </pc:sldMkLst>
        <pc:picChg chg="mod">
          <ac:chgData name="Naomi Hattingh" userId="48a7f1c5-16cd-4811-a3ae-27be9548732b" providerId="ADAL" clId="{D9D6FD15-41AB-4023-A40C-A149D324EE49}" dt="2025-03-11T09:45:32.623" v="2925" actId="14100"/>
          <ac:picMkLst>
            <pc:docMk/>
            <pc:sldMk cId="956367672" sldId="271"/>
            <ac:picMk id="3" creationId="{AA9249B7-7427-F303-C27A-B69A1C943422}"/>
          </ac:picMkLst>
        </pc:picChg>
      </pc:sldChg>
      <pc:sldChg chg="modSp mod">
        <pc:chgData name="Naomi Hattingh" userId="48a7f1c5-16cd-4811-a3ae-27be9548732b" providerId="ADAL" clId="{D9D6FD15-41AB-4023-A40C-A149D324EE49}" dt="2025-03-11T09:45:39.577" v="2926" actId="14100"/>
        <pc:sldMkLst>
          <pc:docMk/>
          <pc:sldMk cId="1655409124" sldId="272"/>
        </pc:sldMkLst>
        <pc:picChg chg="mod">
          <ac:chgData name="Naomi Hattingh" userId="48a7f1c5-16cd-4811-a3ae-27be9548732b" providerId="ADAL" clId="{D9D6FD15-41AB-4023-A40C-A149D324EE49}" dt="2025-03-11T09:45:39.577" v="2926" actId="14100"/>
          <ac:picMkLst>
            <pc:docMk/>
            <pc:sldMk cId="1655409124" sldId="272"/>
            <ac:picMk id="4" creationId="{3224599D-334F-3654-CF58-34F6BFB98B76}"/>
          </ac:picMkLst>
        </pc:picChg>
      </pc:sldChg>
      <pc:sldChg chg="delSp modSp mod delAnim modNotesTx">
        <pc:chgData name="Naomi Hattingh" userId="48a7f1c5-16cd-4811-a3ae-27be9548732b" providerId="ADAL" clId="{D9D6FD15-41AB-4023-A40C-A149D324EE49}" dt="2025-03-11T09:07:55.943" v="2035" actId="478"/>
        <pc:sldMkLst>
          <pc:docMk/>
          <pc:sldMk cId="3160618144" sldId="279"/>
        </pc:sldMkLst>
        <pc:picChg chg="mod">
          <ac:chgData name="Naomi Hattingh" userId="48a7f1c5-16cd-4811-a3ae-27be9548732b" providerId="ADAL" clId="{D9D6FD15-41AB-4023-A40C-A149D324EE49}" dt="2025-03-11T08:30:09.100" v="2006" actId="1076"/>
          <ac:picMkLst>
            <pc:docMk/>
            <pc:sldMk cId="3160618144" sldId="279"/>
            <ac:picMk id="35842" creationId="{00000000-0000-0000-0000-000000000000}"/>
          </ac:picMkLst>
        </pc:picChg>
        <pc:picChg chg="mod">
          <ac:chgData name="Naomi Hattingh" userId="48a7f1c5-16cd-4811-a3ae-27be9548732b" providerId="ADAL" clId="{D9D6FD15-41AB-4023-A40C-A149D324EE49}" dt="2025-03-11T08:30:20.058" v="2010" actId="14100"/>
          <ac:picMkLst>
            <pc:docMk/>
            <pc:sldMk cId="3160618144" sldId="279"/>
            <ac:picMk id="35843" creationId="{00000000-0000-0000-0000-000000000000}"/>
          </ac:picMkLst>
        </pc:picChg>
        <pc:picChg chg="mod">
          <ac:chgData name="Naomi Hattingh" userId="48a7f1c5-16cd-4811-a3ae-27be9548732b" providerId="ADAL" clId="{D9D6FD15-41AB-4023-A40C-A149D324EE49}" dt="2025-03-11T08:30:23.002" v="2011" actId="1076"/>
          <ac:picMkLst>
            <pc:docMk/>
            <pc:sldMk cId="3160618144" sldId="279"/>
            <ac:picMk id="35844" creationId="{00000000-0000-0000-0000-000000000000}"/>
          </ac:picMkLst>
        </pc:picChg>
        <pc:picChg chg="mod">
          <ac:chgData name="Naomi Hattingh" userId="48a7f1c5-16cd-4811-a3ae-27be9548732b" providerId="ADAL" clId="{D9D6FD15-41AB-4023-A40C-A149D324EE49}" dt="2025-03-11T08:30:12.662" v="2007" actId="1076"/>
          <ac:picMkLst>
            <pc:docMk/>
            <pc:sldMk cId="3160618144" sldId="279"/>
            <ac:picMk id="35845" creationId="{00000000-0000-0000-0000-000000000000}"/>
          </ac:picMkLst>
        </pc:picChg>
      </pc:sldChg>
      <pc:sldChg chg="delSp modSp mod delAnim modNotesTx">
        <pc:chgData name="Naomi Hattingh" userId="48a7f1c5-16cd-4811-a3ae-27be9548732b" providerId="ADAL" clId="{D9D6FD15-41AB-4023-A40C-A149D324EE49}" dt="2025-03-20T08:00:43.264" v="4607" actId="20577"/>
        <pc:sldMkLst>
          <pc:docMk/>
          <pc:sldMk cId="1595633088" sldId="280"/>
        </pc:sldMkLst>
      </pc:sldChg>
      <pc:sldChg chg="modSp mod modNotesTx">
        <pc:chgData name="Naomi Hattingh" userId="48a7f1c5-16cd-4811-a3ae-27be9548732b" providerId="ADAL" clId="{D9D6FD15-41AB-4023-A40C-A149D324EE49}" dt="2025-03-20T08:01:21.082" v="4613" actId="20577"/>
        <pc:sldMkLst>
          <pc:docMk/>
          <pc:sldMk cId="3214036306" sldId="281"/>
        </pc:sldMkLst>
        <pc:picChg chg="mod">
          <ac:chgData name="Naomi Hattingh" userId="48a7f1c5-16cd-4811-a3ae-27be9548732b" providerId="ADAL" clId="{D9D6FD15-41AB-4023-A40C-A149D324EE49}" dt="2025-03-11T09:07:07.536" v="2031" actId="1076"/>
          <ac:picMkLst>
            <pc:docMk/>
            <pc:sldMk cId="3214036306" sldId="281"/>
            <ac:picMk id="2" creationId="{00000000-0000-0000-0000-000000000000}"/>
          </ac:picMkLst>
        </pc:picChg>
      </pc:sldChg>
      <pc:sldChg chg="modSp mod modNotesTx">
        <pc:chgData name="Naomi Hattingh" userId="48a7f1c5-16cd-4811-a3ae-27be9548732b" providerId="ADAL" clId="{D9D6FD15-41AB-4023-A40C-A149D324EE49}" dt="2025-03-20T08:01:45.850" v="4614" actId="33524"/>
        <pc:sldMkLst>
          <pc:docMk/>
          <pc:sldMk cId="2790305390" sldId="282"/>
        </pc:sldMkLst>
        <pc:spChg chg="mod">
          <ac:chgData name="Naomi Hattingh" userId="48a7f1c5-16cd-4811-a3ae-27be9548732b" providerId="ADAL" clId="{D9D6FD15-41AB-4023-A40C-A149D324EE49}" dt="2025-03-11T09:07:30.805" v="2032" actId="5793"/>
          <ac:spMkLst>
            <pc:docMk/>
            <pc:sldMk cId="2790305390" sldId="282"/>
            <ac:spMk id="41987" creationId="{00000000-0000-0000-0000-000000000000}"/>
          </ac:spMkLst>
        </pc:spChg>
      </pc:sldChg>
      <pc:sldChg chg="modNotesTx">
        <pc:chgData name="Naomi Hattingh" userId="48a7f1c5-16cd-4811-a3ae-27be9548732b" providerId="ADAL" clId="{D9D6FD15-41AB-4023-A40C-A149D324EE49}" dt="2025-03-20T08:03:11.503" v="4618" actId="5793"/>
        <pc:sldMkLst>
          <pc:docMk/>
          <pc:sldMk cId="2626946732" sldId="283"/>
        </pc:sldMkLst>
      </pc:sldChg>
      <pc:sldChg chg="modSp mod modNotesTx">
        <pc:chgData name="Naomi Hattingh" userId="48a7f1c5-16cd-4811-a3ae-27be9548732b" providerId="ADAL" clId="{D9D6FD15-41AB-4023-A40C-A149D324EE49}" dt="2025-03-07T06:48:19.112" v="628" actId="20577"/>
        <pc:sldMkLst>
          <pc:docMk/>
          <pc:sldMk cId="3949608548" sldId="284"/>
        </pc:sldMkLst>
        <pc:spChg chg="mod">
          <ac:chgData name="Naomi Hattingh" userId="48a7f1c5-16cd-4811-a3ae-27be9548732b" providerId="ADAL" clId="{D9D6FD15-41AB-4023-A40C-A149D324EE49}" dt="2025-03-07T06:47:28.192" v="531" actId="20577"/>
          <ac:spMkLst>
            <pc:docMk/>
            <pc:sldMk cId="3949608548" sldId="284"/>
            <ac:spMk id="36868" creationId="{00000000-0000-0000-0000-000000000000}"/>
          </ac:spMkLst>
        </pc:spChg>
      </pc:sldChg>
      <pc:sldChg chg="modSp mod">
        <pc:chgData name="Naomi Hattingh" userId="48a7f1c5-16cd-4811-a3ae-27be9548732b" providerId="ADAL" clId="{D9D6FD15-41AB-4023-A40C-A149D324EE49}" dt="2025-03-07T06:49:04.669" v="649" actId="20577"/>
        <pc:sldMkLst>
          <pc:docMk/>
          <pc:sldMk cId="2681544094" sldId="285"/>
        </pc:sldMkLst>
        <pc:spChg chg="mod">
          <ac:chgData name="Naomi Hattingh" userId="48a7f1c5-16cd-4811-a3ae-27be9548732b" providerId="ADAL" clId="{D9D6FD15-41AB-4023-A40C-A149D324EE49}" dt="2025-03-07T06:48:55.355" v="643" actId="20577"/>
          <ac:spMkLst>
            <pc:docMk/>
            <pc:sldMk cId="2681544094" sldId="285"/>
            <ac:spMk id="3" creationId="{00000000-0000-0000-0000-000000000000}"/>
          </ac:spMkLst>
        </pc:spChg>
        <pc:spChg chg="mod">
          <ac:chgData name="Naomi Hattingh" userId="48a7f1c5-16cd-4811-a3ae-27be9548732b" providerId="ADAL" clId="{D9D6FD15-41AB-4023-A40C-A149D324EE49}" dt="2025-03-07T06:49:04.669" v="649" actId="20577"/>
          <ac:spMkLst>
            <pc:docMk/>
            <pc:sldMk cId="2681544094" sldId="285"/>
            <ac:spMk id="4" creationId="{00000000-0000-0000-0000-000000000000}"/>
          </ac:spMkLst>
        </pc:spChg>
      </pc:sldChg>
      <pc:sldChg chg="modNotesTx">
        <pc:chgData name="Naomi Hattingh" userId="48a7f1c5-16cd-4811-a3ae-27be9548732b" providerId="ADAL" clId="{D9D6FD15-41AB-4023-A40C-A149D324EE49}" dt="2025-03-07T06:51:50.228" v="778" actId="20577"/>
        <pc:sldMkLst>
          <pc:docMk/>
          <pc:sldMk cId="2592321254" sldId="286"/>
        </pc:sldMkLst>
      </pc:sldChg>
      <pc:sldChg chg="modNotesTx">
        <pc:chgData name="Naomi Hattingh" userId="48a7f1c5-16cd-4811-a3ae-27be9548732b" providerId="ADAL" clId="{D9D6FD15-41AB-4023-A40C-A149D324EE49}" dt="2025-03-11T07:57:59.511" v="895" actId="33524"/>
        <pc:sldMkLst>
          <pc:docMk/>
          <pc:sldMk cId="3931504963" sldId="287"/>
        </pc:sldMkLst>
      </pc:sldChg>
      <pc:sldChg chg="modNotesTx">
        <pc:chgData name="Naomi Hattingh" userId="48a7f1c5-16cd-4811-a3ae-27be9548732b" providerId="ADAL" clId="{D9D6FD15-41AB-4023-A40C-A149D324EE49}" dt="2025-03-11T07:59:33.418" v="897" actId="20577"/>
        <pc:sldMkLst>
          <pc:docMk/>
          <pc:sldMk cId="4127970050" sldId="289"/>
        </pc:sldMkLst>
      </pc:sldChg>
      <pc:sldChg chg="modNotesTx">
        <pc:chgData name="Naomi Hattingh" userId="48a7f1c5-16cd-4811-a3ae-27be9548732b" providerId="ADAL" clId="{D9D6FD15-41AB-4023-A40C-A149D324EE49}" dt="2025-03-11T08:00:54.610" v="898"/>
        <pc:sldMkLst>
          <pc:docMk/>
          <pc:sldMk cId="2921012504" sldId="290"/>
        </pc:sldMkLst>
      </pc:sldChg>
      <pc:sldChg chg="delSp modSp mod delAnim modNotesTx">
        <pc:chgData name="Naomi Hattingh" userId="48a7f1c5-16cd-4811-a3ae-27be9548732b" providerId="ADAL" clId="{D9D6FD15-41AB-4023-A40C-A149D324EE49}" dt="2025-03-20T08:05:10.321" v="4619" actId="33524"/>
        <pc:sldMkLst>
          <pc:docMk/>
          <pc:sldMk cId="2021670637" sldId="291"/>
        </pc:sldMkLst>
        <pc:spChg chg="mod">
          <ac:chgData name="Naomi Hattingh" userId="48a7f1c5-16cd-4811-a3ae-27be9548732b" providerId="ADAL" clId="{D9D6FD15-41AB-4023-A40C-A149D324EE49}" dt="2025-03-11T09:12:11.815" v="2075" actId="20577"/>
          <ac:spMkLst>
            <pc:docMk/>
            <pc:sldMk cId="2021670637" sldId="291"/>
            <ac:spMk id="50180" creationId="{00000000-0000-0000-0000-000000000000}"/>
          </ac:spMkLst>
        </pc:spChg>
      </pc:sldChg>
      <pc:sldChg chg="modNotesTx">
        <pc:chgData name="Naomi Hattingh" userId="48a7f1c5-16cd-4811-a3ae-27be9548732b" providerId="ADAL" clId="{D9D6FD15-41AB-4023-A40C-A149D324EE49}" dt="2025-03-11T09:40:58.371" v="2589" actId="20577"/>
        <pc:sldMkLst>
          <pc:docMk/>
          <pc:sldMk cId="111427300" sldId="292"/>
        </pc:sldMkLst>
      </pc:sldChg>
      <pc:sldChg chg="modNotesTx">
        <pc:chgData name="Naomi Hattingh" userId="48a7f1c5-16cd-4811-a3ae-27be9548732b" providerId="ADAL" clId="{D9D6FD15-41AB-4023-A40C-A149D324EE49}" dt="2025-03-11T08:09:49.357" v="1899" actId="5793"/>
        <pc:sldMkLst>
          <pc:docMk/>
          <pc:sldMk cId="1323499063" sldId="293"/>
        </pc:sldMkLst>
      </pc:sldChg>
      <pc:sldChg chg="modNotesTx">
        <pc:chgData name="Naomi Hattingh" userId="48a7f1c5-16cd-4811-a3ae-27be9548732b" providerId="ADAL" clId="{D9D6FD15-41AB-4023-A40C-A149D324EE49}" dt="2025-03-11T09:40:16.756" v="2587" actId="20577"/>
        <pc:sldMkLst>
          <pc:docMk/>
          <pc:sldMk cId="429168737" sldId="294"/>
        </pc:sldMkLst>
      </pc:sldChg>
      <pc:sldChg chg="modSp mod">
        <pc:chgData name="Naomi Hattingh" userId="48a7f1c5-16cd-4811-a3ae-27be9548732b" providerId="ADAL" clId="{D9D6FD15-41AB-4023-A40C-A149D324EE49}" dt="2025-03-11T09:39:06.518" v="2551" actId="33524"/>
        <pc:sldMkLst>
          <pc:docMk/>
          <pc:sldMk cId="2744771827" sldId="296"/>
        </pc:sldMkLst>
        <pc:spChg chg="mod">
          <ac:chgData name="Naomi Hattingh" userId="48a7f1c5-16cd-4811-a3ae-27be9548732b" providerId="ADAL" clId="{D9D6FD15-41AB-4023-A40C-A149D324EE49}" dt="2025-03-11T09:39:06.518" v="2551" actId="33524"/>
          <ac:spMkLst>
            <pc:docMk/>
            <pc:sldMk cId="2744771827" sldId="296"/>
            <ac:spMk id="3" creationId="{00000000-0000-0000-0000-000000000000}"/>
          </ac:spMkLst>
        </pc:spChg>
      </pc:sldChg>
      <pc:sldChg chg="modNotesTx">
        <pc:chgData name="Naomi Hattingh" userId="48a7f1c5-16cd-4811-a3ae-27be9548732b" providerId="ADAL" clId="{D9D6FD15-41AB-4023-A40C-A149D324EE49}" dt="2025-03-20T08:05:43.486" v="4620" actId="20577"/>
        <pc:sldMkLst>
          <pc:docMk/>
          <pc:sldMk cId="594549986" sldId="297"/>
        </pc:sldMkLst>
      </pc:sldChg>
      <pc:sldChg chg="modSp mod">
        <pc:chgData name="Naomi Hattingh" userId="48a7f1c5-16cd-4811-a3ae-27be9548732b" providerId="ADAL" clId="{D9D6FD15-41AB-4023-A40C-A149D324EE49}" dt="2025-03-11T09:39:32.453" v="2552" actId="20577"/>
        <pc:sldMkLst>
          <pc:docMk/>
          <pc:sldMk cId="3006940409" sldId="298"/>
        </pc:sldMkLst>
        <pc:spChg chg="mod">
          <ac:chgData name="Naomi Hattingh" userId="48a7f1c5-16cd-4811-a3ae-27be9548732b" providerId="ADAL" clId="{D9D6FD15-41AB-4023-A40C-A149D324EE49}" dt="2025-03-11T09:39:32.453" v="2552" actId="20577"/>
          <ac:spMkLst>
            <pc:docMk/>
            <pc:sldMk cId="3006940409" sldId="298"/>
            <ac:spMk id="12292" creationId="{00000000-0000-0000-0000-000000000000}"/>
          </ac:spMkLst>
        </pc:spChg>
      </pc:sldChg>
      <pc:sldChg chg="modSp mod">
        <pc:chgData name="Naomi Hattingh" userId="48a7f1c5-16cd-4811-a3ae-27be9548732b" providerId="ADAL" clId="{D9D6FD15-41AB-4023-A40C-A149D324EE49}" dt="2025-03-11T09:40:05.989" v="2585" actId="20577"/>
        <pc:sldMkLst>
          <pc:docMk/>
          <pc:sldMk cId="1967371990" sldId="299"/>
        </pc:sldMkLst>
        <pc:spChg chg="mod">
          <ac:chgData name="Naomi Hattingh" userId="48a7f1c5-16cd-4811-a3ae-27be9548732b" providerId="ADAL" clId="{D9D6FD15-41AB-4023-A40C-A149D324EE49}" dt="2025-03-11T09:40:05.989" v="2585" actId="20577"/>
          <ac:spMkLst>
            <pc:docMk/>
            <pc:sldMk cId="1967371990" sldId="299"/>
            <ac:spMk id="11268" creationId="{00000000-0000-0000-0000-000000000000}"/>
          </ac:spMkLst>
        </pc:spChg>
      </pc:sldChg>
      <pc:sldChg chg="modNotesTx">
        <pc:chgData name="Naomi Hattingh" userId="48a7f1c5-16cd-4811-a3ae-27be9548732b" providerId="ADAL" clId="{D9D6FD15-41AB-4023-A40C-A149D324EE49}" dt="2025-03-20T08:07:12.797" v="4621" actId="20577"/>
        <pc:sldMkLst>
          <pc:docMk/>
          <pc:sldMk cId="92149925" sldId="300"/>
        </pc:sldMkLst>
      </pc:sldChg>
      <pc:sldChg chg="modNotesTx">
        <pc:chgData name="Naomi Hattingh" userId="48a7f1c5-16cd-4811-a3ae-27be9548732b" providerId="ADAL" clId="{D9D6FD15-41AB-4023-A40C-A149D324EE49}" dt="2025-03-11T09:43:58.575" v="2916" actId="20577"/>
        <pc:sldMkLst>
          <pc:docMk/>
          <pc:sldMk cId="2420323224" sldId="301"/>
        </pc:sldMkLst>
      </pc:sldChg>
      <pc:sldChg chg="modNotesTx">
        <pc:chgData name="Naomi Hattingh" userId="48a7f1c5-16cd-4811-a3ae-27be9548732b" providerId="ADAL" clId="{D9D6FD15-41AB-4023-A40C-A149D324EE49}" dt="2025-03-11T09:48:08.199" v="3093" actId="33524"/>
        <pc:sldMkLst>
          <pc:docMk/>
          <pc:sldMk cId="3230747487" sldId="304"/>
        </pc:sldMkLst>
      </pc:sldChg>
      <pc:sldChg chg="addSp modSp mod modNotesTx">
        <pc:chgData name="Naomi Hattingh" userId="48a7f1c5-16cd-4811-a3ae-27be9548732b" providerId="ADAL" clId="{D9D6FD15-41AB-4023-A40C-A149D324EE49}" dt="2025-03-20T08:12:30.508" v="4787" actId="962"/>
        <pc:sldMkLst>
          <pc:docMk/>
          <pc:sldMk cId="2087631664" sldId="306"/>
        </pc:sldMkLst>
        <pc:spChg chg="mod">
          <ac:chgData name="Naomi Hattingh" userId="48a7f1c5-16cd-4811-a3ae-27be9548732b" providerId="ADAL" clId="{D9D6FD15-41AB-4023-A40C-A149D324EE49}" dt="2025-03-20T08:12:30.508" v="4787" actId="962"/>
          <ac:spMkLst>
            <pc:docMk/>
            <pc:sldMk cId="2087631664" sldId="306"/>
            <ac:spMk id="3" creationId="{00000000-0000-0000-0000-000000000000}"/>
          </ac:spMkLst>
        </pc:spChg>
        <pc:picChg chg="add mod">
          <ac:chgData name="Naomi Hattingh" userId="48a7f1c5-16cd-4811-a3ae-27be9548732b" providerId="ADAL" clId="{D9D6FD15-41AB-4023-A40C-A149D324EE49}" dt="2025-03-20T08:12:30.508" v="4786" actId="27614"/>
          <ac:picMkLst>
            <pc:docMk/>
            <pc:sldMk cId="2087631664" sldId="306"/>
            <ac:picMk id="5" creationId="{97690539-BB99-A368-A297-55D39497052D}"/>
          </ac:picMkLst>
        </pc:picChg>
      </pc:sldChg>
      <pc:sldChg chg="addSp modSp mod">
        <pc:chgData name="Naomi Hattingh" userId="48a7f1c5-16cd-4811-a3ae-27be9548732b" providerId="ADAL" clId="{D9D6FD15-41AB-4023-A40C-A149D324EE49}" dt="2025-03-20T08:13:26.712" v="4791" actId="962"/>
        <pc:sldMkLst>
          <pc:docMk/>
          <pc:sldMk cId="4090565770" sldId="307"/>
        </pc:sldMkLst>
        <pc:picChg chg="add mod">
          <ac:chgData name="Naomi Hattingh" userId="48a7f1c5-16cd-4811-a3ae-27be9548732b" providerId="ADAL" clId="{D9D6FD15-41AB-4023-A40C-A149D324EE49}" dt="2025-03-20T08:13:26.712" v="4791" actId="962"/>
          <ac:picMkLst>
            <pc:docMk/>
            <pc:sldMk cId="4090565770" sldId="307"/>
            <ac:picMk id="5" creationId="{15165E91-9448-E513-7C9A-EF6716C7B678}"/>
          </ac:picMkLst>
        </pc:picChg>
      </pc:sldChg>
      <pc:sldChg chg="modNotesTx">
        <pc:chgData name="Naomi Hattingh" userId="48a7f1c5-16cd-4811-a3ae-27be9548732b" providerId="ADAL" clId="{D9D6FD15-41AB-4023-A40C-A149D324EE49}" dt="2025-03-11T09:53:45.020" v="3407" actId="20577"/>
        <pc:sldMkLst>
          <pc:docMk/>
          <pc:sldMk cId="757666326" sldId="308"/>
        </pc:sldMkLst>
      </pc:sldChg>
      <pc:sldChg chg="modNotesTx">
        <pc:chgData name="Naomi Hattingh" userId="48a7f1c5-16cd-4811-a3ae-27be9548732b" providerId="ADAL" clId="{D9D6FD15-41AB-4023-A40C-A149D324EE49}" dt="2025-03-20T08:14:12.589" v="4792" actId="20577"/>
        <pc:sldMkLst>
          <pc:docMk/>
          <pc:sldMk cId="4032964786" sldId="309"/>
        </pc:sldMkLst>
      </pc:sldChg>
      <pc:sldChg chg="modNotesTx">
        <pc:chgData name="Naomi Hattingh" userId="48a7f1c5-16cd-4811-a3ae-27be9548732b" providerId="ADAL" clId="{D9D6FD15-41AB-4023-A40C-A149D324EE49}" dt="2025-03-11T10:43:40.450" v="3876" actId="33524"/>
        <pc:sldMkLst>
          <pc:docMk/>
          <pc:sldMk cId="1837699443" sldId="310"/>
        </pc:sldMkLst>
      </pc:sldChg>
      <pc:sldChg chg="modNotesTx">
        <pc:chgData name="Naomi Hattingh" userId="48a7f1c5-16cd-4811-a3ae-27be9548732b" providerId="ADAL" clId="{D9D6FD15-41AB-4023-A40C-A149D324EE49}" dt="2025-03-11T10:46:40.946" v="4245" actId="313"/>
        <pc:sldMkLst>
          <pc:docMk/>
          <pc:sldMk cId="2119105247" sldId="311"/>
        </pc:sldMkLst>
      </pc:sldChg>
      <pc:sldChg chg="modNotesTx">
        <pc:chgData name="Naomi Hattingh" userId="48a7f1c5-16cd-4811-a3ae-27be9548732b" providerId="ADAL" clId="{D9D6FD15-41AB-4023-A40C-A149D324EE49}" dt="2025-03-20T08:17:28.236" v="4868" actId="20577"/>
        <pc:sldMkLst>
          <pc:docMk/>
          <pc:sldMk cId="3397301890" sldId="312"/>
        </pc:sldMkLst>
      </pc:sldChg>
      <pc:sldChg chg="modNotesTx">
        <pc:chgData name="Naomi Hattingh" userId="48a7f1c5-16cd-4811-a3ae-27be9548732b" providerId="ADAL" clId="{D9D6FD15-41AB-4023-A40C-A149D324EE49}" dt="2025-03-11T10:52:35.034" v="4603"/>
        <pc:sldMkLst>
          <pc:docMk/>
          <pc:sldMk cId="2769137651" sldId="313"/>
        </pc:sldMkLst>
      </pc:sldChg>
      <pc:sldChg chg="modSp mod">
        <pc:chgData name="Naomi Hattingh" userId="48a7f1c5-16cd-4811-a3ae-27be9548732b" providerId="ADAL" clId="{D9D6FD15-41AB-4023-A40C-A149D324EE49}" dt="2025-03-20T08:16:10.195" v="4793" actId="20577"/>
        <pc:sldMkLst>
          <pc:docMk/>
          <pc:sldMk cId="927135806" sldId="315"/>
        </pc:sldMkLst>
        <pc:spChg chg="mod">
          <ac:chgData name="Naomi Hattingh" userId="48a7f1c5-16cd-4811-a3ae-27be9548732b" providerId="ADAL" clId="{D9D6FD15-41AB-4023-A40C-A149D324EE49}" dt="2025-03-20T08:16:10.195" v="4793" actId="20577"/>
          <ac:spMkLst>
            <pc:docMk/>
            <pc:sldMk cId="927135806" sldId="315"/>
            <ac:spMk id="56323" creationId="{00000000-0000-0000-0000-000000000000}"/>
          </ac:spMkLst>
        </pc:spChg>
      </pc:sldChg>
      <pc:sldChg chg="modSp mod modNotesTx">
        <pc:chgData name="Naomi Hattingh" userId="48a7f1c5-16cd-4811-a3ae-27be9548732b" providerId="ADAL" clId="{D9D6FD15-41AB-4023-A40C-A149D324EE49}" dt="2025-03-20T08:10:24.623" v="4783" actId="20577"/>
        <pc:sldMkLst>
          <pc:docMk/>
          <pc:sldMk cId="2777792368" sldId="317"/>
        </pc:sldMkLst>
        <pc:picChg chg="mod">
          <ac:chgData name="Naomi Hattingh" userId="48a7f1c5-16cd-4811-a3ae-27be9548732b" providerId="ADAL" clId="{D9D6FD15-41AB-4023-A40C-A149D324EE49}" dt="2025-03-11T09:46:00.740" v="2931" actId="14100"/>
          <ac:picMkLst>
            <pc:docMk/>
            <pc:sldMk cId="2777792368" sldId="317"/>
            <ac:picMk id="2" creationId="{00000000-0000-0000-0000-000000000000}"/>
          </ac:picMkLst>
        </pc:picChg>
      </pc:sldChg>
      <pc:sldChg chg="addSp modSp new mod modNotesTx">
        <pc:chgData name="Naomi Hattingh" userId="48a7f1c5-16cd-4811-a3ae-27be9548732b" providerId="ADAL" clId="{D9D6FD15-41AB-4023-A40C-A149D324EE49}" dt="2025-03-20T08:02:29.640" v="4616" actId="20577"/>
        <pc:sldMkLst>
          <pc:docMk/>
          <pc:sldMk cId="610803307" sldId="318"/>
        </pc:sldMkLst>
        <pc:spChg chg="mod">
          <ac:chgData name="Naomi Hattingh" userId="48a7f1c5-16cd-4811-a3ae-27be9548732b" providerId="ADAL" clId="{D9D6FD15-41AB-4023-A40C-A149D324EE49}" dt="2025-03-11T07:54:35.922" v="882" actId="255"/>
          <ac:spMkLst>
            <pc:docMk/>
            <pc:sldMk cId="610803307" sldId="318"/>
            <ac:spMk id="2" creationId="{9F1F6F5E-07B6-A89D-FCCA-2ABBC552FC9D}"/>
          </ac:spMkLst>
        </pc:spChg>
        <pc:spChg chg="add mod">
          <ac:chgData name="Naomi Hattingh" userId="48a7f1c5-16cd-4811-a3ae-27be9548732b" providerId="ADAL" clId="{D9D6FD15-41AB-4023-A40C-A149D324EE49}" dt="2025-03-11T07:56:29.207" v="893" actId="14100"/>
          <ac:spMkLst>
            <pc:docMk/>
            <pc:sldMk cId="610803307" sldId="318"/>
            <ac:spMk id="4" creationId="{FC9538DB-1106-F1E8-2219-8ED1F6CA5850}"/>
          </ac:spMkLst>
        </pc:spChg>
        <pc:picChg chg="add mod">
          <ac:chgData name="Naomi Hattingh" userId="48a7f1c5-16cd-4811-a3ae-27be9548732b" providerId="ADAL" clId="{D9D6FD15-41AB-4023-A40C-A149D324EE49}" dt="2025-03-11T07:56:31.163" v="894" actId="1076"/>
          <ac:picMkLst>
            <pc:docMk/>
            <pc:sldMk cId="610803307" sldId="318"/>
            <ac:picMk id="6" creationId="{FCA57082-5669-2B94-4D13-97F5AC2459E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975FC-EF2E-406B-9CCE-059F7F33B603}" type="datetimeFigureOut">
              <a:rPr lang="en-ZA" smtClean="0"/>
              <a:t>2025/03/20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3AE0B5-5642-4EE8-85AF-50AA26CB377D}" type="slidenum">
              <a:rPr lang="en-ZA" smtClean="0"/>
              <a:t>‹#›</a:t>
            </a:fld>
            <a:endParaRPr lang="en-ZA"/>
          </a:p>
        </p:txBody>
      </p:sp>
    </p:spTree>
    <p:extLst>
      <p:ext uri="{BB962C8B-B14F-4D97-AF65-F5344CB8AC3E}">
        <p14:creationId xmlns:p14="http://schemas.microsoft.com/office/powerpoint/2010/main" val="3184886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Loss, grief and dying are not the most pleasant topics to discuss. However, as nurses we do not have the option to avoid these difficult topics. It is part of working in a hospital. As much as the expectation is to guide our patients this session can also assist you in your own experience of loss, grieving, death and dying.</a:t>
            </a:r>
          </a:p>
          <a:p>
            <a:r>
              <a:rPr lang="en-US" dirty="0"/>
              <a:t>But it is not only about death and dying but also about loss and the process of grief that comes with loss.</a:t>
            </a:r>
          </a:p>
          <a:p>
            <a:endParaRPr lang="en-ZA" dirty="0"/>
          </a:p>
        </p:txBody>
      </p:sp>
      <p:sp>
        <p:nvSpPr>
          <p:cNvPr id="4" name="Slide Number Placeholder 3"/>
          <p:cNvSpPr>
            <a:spLocks noGrp="1"/>
          </p:cNvSpPr>
          <p:nvPr>
            <p:ph type="sldNum" sz="quarter" idx="5"/>
          </p:nvPr>
        </p:nvSpPr>
        <p:spPr/>
        <p:txBody>
          <a:bodyPr/>
          <a:lstStyle/>
          <a:p>
            <a:fld id="{E13AE0B5-5642-4EE8-85AF-50AA26CB377D}" type="slidenum">
              <a:rPr lang="en-ZA" smtClean="0"/>
              <a:t>1</a:t>
            </a:fld>
            <a:endParaRPr lang="en-ZA"/>
          </a:p>
        </p:txBody>
      </p:sp>
    </p:spTree>
    <p:extLst>
      <p:ext uri="{BB962C8B-B14F-4D97-AF65-F5344CB8AC3E}">
        <p14:creationId xmlns:p14="http://schemas.microsoft.com/office/powerpoint/2010/main" val="734227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other examples that can be used in a test or exam when it comes to loss.</a:t>
            </a:r>
            <a:endParaRPr lang="en-ZA" dirty="0"/>
          </a:p>
        </p:txBody>
      </p:sp>
      <p:sp>
        <p:nvSpPr>
          <p:cNvPr id="4" name="Slide Number Placeholder 3"/>
          <p:cNvSpPr>
            <a:spLocks noGrp="1"/>
          </p:cNvSpPr>
          <p:nvPr>
            <p:ph type="sldNum" sz="quarter" idx="5"/>
          </p:nvPr>
        </p:nvSpPr>
        <p:spPr/>
        <p:txBody>
          <a:bodyPr/>
          <a:lstStyle/>
          <a:p>
            <a:fld id="{E13AE0B5-5642-4EE8-85AF-50AA26CB377D}" type="slidenum">
              <a:rPr lang="en-ZA" smtClean="0"/>
              <a:t>10</a:t>
            </a:fld>
            <a:endParaRPr lang="en-ZA"/>
          </a:p>
        </p:txBody>
      </p:sp>
    </p:spTree>
    <p:extLst>
      <p:ext uri="{BB962C8B-B14F-4D97-AF65-F5344CB8AC3E}">
        <p14:creationId xmlns:p14="http://schemas.microsoft.com/office/powerpoint/2010/main" val="2228631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Grief manifests in a variety of ways, including emotional, physical, cognitive, and behavioral symptoms. Emotionally, individuals may experience sadness, anger, guilt, or numbness. Physically, they might suffer from fatigue, sleep disturbances, or appetite changes. Cognitive symptoms can include difficulty concentrating and forgetfulness, while behavioral changes may involve withdrawal from social interactions or restlessness. As a nurse, recognizing these signs is crucial in providing compassionate care. Active listening, offering emotional support, and encouraging healthy coping mechanisms, such as counseling or support groups, can help patients navigate their grief. Being patient and empathetic allows nurses to create a safe space for healing.</a:t>
            </a:r>
          </a:p>
        </p:txBody>
      </p:sp>
      <p:sp>
        <p:nvSpPr>
          <p:cNvPr id="4" name="Slide Number Placeholder 3"/>
          <p:cNvSpPr>
            <a:spLocks noGrp="1"/>
          </p:cNvSpPr>
          <p:nvPr>
            <p:ph type="sldNum" sz="quarter" idx="5"/>
          </p:nvPr>
        </p:nvSpPr>
        <p:spPr/>
        <p:txBody>
          <a:bodyPr/>
          <a:lstStyle/>
          <a:p>
            <a:fld id="{E13AE0B5-5642-4EE8-85AF-50AA26CB377D}" type="slidenum">
              <a:rPr lang="en-ZA" smtClean="0"/>
              <a:t>12</a:t>
            </a:fld>
            <a:endParaRPr lang="en-ZA"/>
          </a:p>
        </p:txBody>
      </p:sp>
    </p:spTree>
    <p:extLst>
      <p:ext uri="{BB962C8B-B14F-4D97-AF65-F5344CB8AC3E}">
        <p14:creationId xmlns:p14="http://schemas.microsoft.com/office/powerpoint/2010/main" val="1441784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Considering the list of symptoms, it is always important to exclude other possible reasons for the physical signs and symptoms identified in patients.</a:t>
            </a:r>
            <a:endParaRPr lang="en-ZA" dirty="0"/>
          </a:p>
          <a:p>
            <a:endParaRPr lang="en-ZA" dirty="0"/>
          </a:p>
        </p:txBody>
      </p:sp>
      <p:sp>
        <p:nvSpPr>
          <p:cNvPr id="4" name="Slide Number Placeholder 3"/>
          <p:cNvSpPr>
            <a:spLocks noGrp="1"/>
          </p:cNvSpPr>
          <p:nvPr>
            <p:ph type="sldNum" sz="quarter" idx="5"/>
          </p:nvPr>
        </p:nvSpPr>
        <p:spPr/>
        <p:txBody>
          <a:bodyPr/>
          <a:lstStyle/>
          <a:p>
            <a:fld id="{E13AE0B5-5642-4EE8-85AF-50AA26CB377D}" type="slidenum">
              <a:rPr lang="en-ZA" smtClean="0"/>
              <a:t>13</a:t>
            </a:fld>
            <a:endParaRPr lang="en-ZA"/>
          </a:p>
        </p:txBody>
      </p:sp>
    </p:spTree>
    <p:extLst>
      <p:ext uri="{BB962C8B-B14F-4D97-AF65-F5344CB8AC3E}">
        <p14:creationId xmlns:p14="http://schemas.microsoft.com/office/powerpoint/2010/main" val="2614610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Grief is a natural response to loss, but it can manifest in different ways. </a:t>
            </a:r>
            <a:r>
              <a:rPr lang="en-US" b="1" dirty="0"/>
              <a:t>Normal grief</a:t>
            </a:r>
            <a:r>
              <a:rPr lang="en-US" dirty="0"/>
              <a:t> follows a typical mourning process, where individuals gradually adapt to their loss over time. </a:t>
            </a:r>
            <a:r>
              <a:rPr lang="en-US" b="1" dirty="0"/>
              <a:t>Anticipatory grief</a:t>
            </a:r>
            <a:r>
              <a:rPr lang="en-US" dirty="0"/>
              <a:t> occurs before an impending loss, such as when a loved one is terminally ill, allowing some to begin processing emotions in advance. </a:t>
            </a:r>
            <a:r>
              <a:rPr lang="en-US" b="1" dirty="0"/>
              <a:t>Disenfranchised grief</a:t>
            </a:r>
            <a:r>
              <a:rPr lang="en-US" dirty="0"/>
              <a:t> arises when a person cannot openly acknowledge their loss due to societal stigma, such as in cases of suicide, miscarriage, or the death of an estranged partner, leading to isolation and unrecognized mourning. </a:t>
            </a:r>
            <a:r>
              <a:rPr lang="en-US" b="1" dirty="0"/>
              <a:t>Complicated grief</a:t>
            </a:r>
            <a:r>
              <a:rPr lang="en-US" dirty="0"/>
              <a:t> is an intense, prolonged, or exaggerated response that falls outside social norms, where the individual struggles to accept the loss and move forward. In extreme cases, it may develop into </a:t>
            </a:r>
            <a:r>
              <a:rPr lang="en-US" b="1" dirty="0"/>
              <a:t>bereavement disorder</a:t>
            </a:r>
            <a:r>
              <a:rPr lang="en-US" dirty="0"/>
              <a:t>, where grief persists beyond 12 months, severely impairing daily functioning and emotional well-being, often requiring professional intervention to facilitate healing.</a:t>
            </a:r>
            <a:endParaRPr lang="en-ZA" dirty="0"/>
          </a:p>
        </p:txBody>
      </p:sp>
      <p:sp>
        <p:nvSpPr>
          <p:cNvPr id="4" name="Slide Number Placeholder 3"/>
          <p:cNvSpPr>
            <a:spLocks noGrp="1"/>
          </p:cNvSpPr>
          <p:nvPr>
            <p:ph type="sldNum" sz="quarter" idx="5"/>
          </p:nvPr>
        </p:nvSpPr>
        <p:spPr/>
        <p:txBody>
          <a:bodyPr/>
          <a:lstStyle/>
          <a:p>
            <a:fld id="{E13AE0B5-5642-4EE8-85AF-50AA26CB377D}" type="slidenum">
              <a:rPr lang="en-ZA" smtClean="0"/>
              <a:t>14</a:t>
            </a:fld>
            <a:endParaRPr lang="en-ZA"/>
          </a:p>
        </p:txBody>
      </p:sp>
    </p:spTree>
    <p:extLst>
      <p:ext uri="{BB962C8B-B14F-4D97-AF65-F5344CB8AC3E}">
        <p14:creationId xmlns:p14="http://schemas.microsoft.com/office/powerpoint/2010/main" val="2527633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Complicated grief is an intense, prolonged form of grief that disrupts a person’s ability to function in daily life. Unlike typical grief, which gradually lessens over time, complicated grief persists with overwhelming sadness, longing, and difficulty accepting the loss. Individuals may experience emotional numbness, guilt, or even anger, often struggling with intrusive thoughts about the deceased. This condition can interfere with relationships, work, and overall well-being, sometimes leading to depression or anxiety. Professional support, such as therapy or counseling, is often necessary to help individuals process their grief and find a path toward healing.</a:t>
            </a:r>
            <a:endParaRPr lang="en-ZA" dirty="0"/>
          </a:p>
        </p:txBody>
      </p:sp>
      <p:sp>
        <p:nvSpPr>
          <p:cNvPr id="4" name="Slide Number Placeholder 3"/>
          <p:cNvSpPr>
            <a:spLocks noGrp="1"/>
          </p:cNvSpPr>
          <p:nvPr>
            <p:ph type="sldNum" sz="quarter" idx="5"/>
          </p:nvPr>
        </p:nvSpPr>
        <p:spPr/>
        <p:txBody>
          <a:bodyPr/>
          <a:lstStyle/>
          <a:p>
            <a:fld id="{E13AE0B5-5642-4EE8-85AF-50AA26CB377D}" type="slidenum">
              <a:rPr lang="en-ZA" smtClean="0"/>
              <a:t>15</a:t>
            </a:fld>
            <a:endParaRPr lang="en-ZA"/>
          </a:p>
        </p:txBody>
      </p:sp>
    </p:spTree>
    <p:extLst>
      <p:ext uri="{BB962C8B-B14F-4D97-AF65-F5344CB8AC3E}">
        <p14:creationId xmlns:p14="http://schemas.microsoft.com/office/powerpoint/2010/main" val="1355877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Grief is a natural response to loss that serves both emotional and psychological purposes. It allows individuals to process their loss, express emotions, and gradually adapt to life without their loved one. The effects of grief can be physical, emotional, and social, including sadness, fatigue, changes in appetite, and withdrawal from others. While painful, grief is essential for healing, helping individuals find meaning, preserve memories, and eventually regain a sense of normalcy. By working through grief, people can integrate their loss into their lives and move forward while honoring the person they lost.</a:t>
            </a:r>
            <a:endParaRPr lang="en-ZA" dirty="0"/>
          </a:p>
        </p:txBody>
      </p:sp>
      <p:sp>
        <p:nvSpPr>
          <p:cNvPr id="4" name="Slide Number Placeholder 3"/>
          <p:cNvSpPr>
            <a:spLocks noGrp="1"/>
          </p:cNvSpPr>
          <p:nvPr>
            <p:ph type="sldNum" sz="quarter" idx="5"/>
          </p:nvPr>
        </p:nvSpPr>
        <p:spPr/>
        <p:txBody>
          <a:bodyPr/>
          <a:lstStyle/>
          <a:p>
            <a:fld id="{E13AE0B5-5642-4EE8-85AF-50AA26CB377D}" type="slidenum">
              <a:rPr lang="en-ZA" smtClean="0"/>
              <a:t>16</a:t>
            </a:fld>
            <a:endParaRPr lang="en-ZA"/>
          </a:p>
        </p:txBody>
      </p:sp>
    </p:spTree>
    <p:extLst>
      <p:ext uri="{BB962C8B-B14F-4D97-AF65-F5344CB8AC3E}">
        <p14:creationId xmlns:p14="http://schemas.microsoft.com/office/powerpoint/2010/main" val="4116020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factors that influences the normal grieving process and need to be considered when the response to loss is been evaluated.</a:t>
            </a:r>
          </a:p>
          <a:p>
            <a:pPr marL="571500" indent="-571500">
              <a:lnSpc>
                <a:spcPct val="130000"/>
              </a:lnSpc>
              <a:buFont typeface="Arial" panose="020B0604020202020204" pitchFamily="34" charset="0"/>
              <a:buChar char="•"/>
            </a:pPr>
            <a:r>
              <a:rPr lang="en-US" altLang="en-US" sz="1200" dirty="0">
                <a:latin typeface="+mn-lt"/>
              </a:rPr>
              <a:t>The connection with the deceased/intense emotions (the loss of  a spouse will be more intense that a lost of a school friend)  </a:t>
            </a:r>
          </a:p>
          <a:p>
            <a:pPr marL="571500" indent="-571500">
              <a:lnSpc>
                <a:spcPct val="130000"/>
              </a:lnSpc>
              <a:buFont typeface="Arial" panose="020B0604020202020204" pitchFamily="34" charset="0"/>
              <a:buChar char="•"/>
            </a:pPr>
            <a:r>
              <a:rPr lang="en-US" altLang="en-US" sz="1200" dirty="0">
                <a:latin typeface="+mn-lt"/>
              </a:rPr>
              <a:t>The position of the person in the family (the loss of a father who provides or the provider of emotional care e.g., a mother)</a:t>
            </a:r>
          </a:p>
          <a:p>
            <a:pPr marL="571500" indent="-571500">
              <a:lnSpc>
                <a:spcPct val="130000"/>
              </a:lnSpc>
              <a:buFont typeface="Arial" panose="020B0604020202020204" pitchFamily="34" charset="0"/>
              <a:buChar char="•"/>
            </a:pPr>
            <a:r>
              <a:rPr lang="en-US" altLang="en-US" sz="1200" dirty="0">
                <a:latin typeface="+mn-lt"/>
              </a:rPr>
              <a:t>The history of a person ( there is a greater acceptance after a long sick bed)</a:t>
            </a:r>
          </a:p>
          <a:p>
            <a:pPr marL="571500" indent="-571500">
              <a:lnSpc>
                <a:spcPct val="130000"/>
              </a:lnSpc>
              <a:buFont typeface="Arial" panose="020B0604020202020204" pitchFamily="34" charset="0"/>
              <a:buChar char="•"/>
            </a:pPr>
            <a:r>
              <a:rPr lang="en-US" altLang="en-US" sz="1200" dirty="0">
                <a:latin typeface="+mn-lt"/>
              </a:rPr>
              <a:t>Personality (stronger personalities may have a shorter period of grief)</a:t>
            </a:r>
          </a:p>
          <a:p>
            <a:pPr marL="571500" indent="-571500">
              <a:lnSpc>
                <a:spcPct val="130000"/>
              </a:lnSpc>
              <a:buFont typeface="Arial" panose="020B0604020202020204" pitchFamily="34" charset="0"/>
              <a:buChar char="•"/>
            </a:pPr>
            <a:r>
              <a:rPr lang="en-US" altLang="en-US" sz="1200" dirty="0">
                <a:latin typeface="+mn-lt"/>
              </a:rPr>
              <a:t>Social factors (e.g., financial struggles of the death of the breadwinner)</a:t>
            </a:r>
          </a:p>
          <a:p>
            <a:endParaRPr lang="en-ZA" dirty="0"/>
          </a:p>
        </p:txBody>
      </p:sp>
      <p:sp>
        <p:nvSpPr>
          <p:cNvPr id="4" name="Slide Number Placeholder 3"/>
          <p:cNvSpPr>
            <a:spLocks noGrp="1"/>
          </p:cNvSpPr>
          <p:nvPr>
            <p:ph type="sldNum" sz="quarter" idx="5"/>
          </p:nvPr>
        </p:nvSpPr>
        <p:spPr/>
        <p:txBody>
          <a:bodyPr/>
          <a:lstStyle/>
          <a:p>
            <a:fld id="{E13AE0B5-5642-4EE8-85AF-50AA26CB377D}" type="slidenum">
              <a:rPr lang="en-ZA" smtClean="0"/>
              <a:t>17</a:t>
            </a:fld>
            <a:endParaRPr lang="en-ZA"/>
          </a:p>
        </p:txBody>
      </p:sp>
    </p:spTree>
    <p:extLst>
      <p:ext uri="{BB962C8B-B14F-4D97-AF65-F5344CB8AC3E}">
        <p14:creationId xmlns:p14="http://schemas.microsoft.com/office/powerpoint/2010/main" val="2222412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aspect to consider specifically related to death, is what led to the death of a family member of friend. It might be due to natural causes, an accident or suicide.</a:t>
            </a:r>
            <a:endParaRPr lang="en-ZA" dirty="0"/>
          </a:p>
        </p:txBody>
      </p:sp>
      <p:sp>
        <p:nvSpPr>
          <p:cNvPr id="4" name="Slide Number Placeholder 3"/>
          <p:cNvSpPr>
            <a:spLocks noGrp="1"/>
          </p:cNvSpPr>
          <p:nvPr>
            <p:ph type="sldNum" sz="quarter" idx="5"/>
          </p:nvPr>
        </p:nvSpPr>
        <p:spPr/>
        <p:txBody>
          <a:bodyPr/>
          <a:lstStyle/>
          <a:p>
            <a:fld id="{E13AE0B5-5642-4EE8-85AF-50AA26CB377D}" type="slidenum">
              <a:rPr lang="en-ZA" smtClean="0"/>
              <a:t>19</a:t>
            </a:fld>
            <a:endParaRPr lang="en-ZA"/>
          </a:p>
        </p:txBody>
      </p:sp>
    </p:spTree>
    <p:extLst>
      <p:ext uri="{BB962C8B-B14F-4D97-AF65-F5344CB8AC3E}">
        <p14:creationId xmlns:p14="http://schemas.microsoft.com/office/powerpoint/2010/main" val="764204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factors that might influence the process of grieving.</a:t>
            </a:r>
            <a:endParaRPr lang="en-ZA" dirty="0"/>
          </a:p>
        </p:txBody>
      </p:sp>
      <p:sp>
        <p:nvSpPr>
          <p:cNvPr id="4" name="Slide Number Placeholder 3"/>
          <p:cNvSpPr>
            <a:spLocks noGrp="1"/>
          </p:cNvSpPr>
          <p:nvPr>
            <p:ph type="sldNum" sz="quarter" idx="5"/>
          </p:nvPr>
        </p:nvSpPr>
        <p:spPr/>
        <p:txBody>
          <a:bodyPr/>
          <a:lstStyle/>
          <a:p>
            <a:fld id="{E13AE0B5-5642-4EE8-85AF-50AA26CB377D}" type="slidenum">
              <a:rPr lang="en-ZA" smtClean="0"/>
              <a:t>22</a:t>
            </a:fld>
            <a:endParaRPr lang="en-ZA"/>
          </a:p>
        </p:txBody>
      </p:sp>
    </p:spTree>
    <p:extLst>
      <p:ext uri="{BB962C8B-B14F-4D97-AF65-F5344CB8AC3E}">
        <p14:creationId xmlns:p14="http://schemas.microsoft.com/office/powerpoint/2010/main" val="10755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nurses it is very important to consider the religious practices that patients may hold to and is very important to the patient and family members. Irrespective of your own religious or spiritual affiliation or believes, it is important to find out what those practices are and allow and make provision to adhere to those practices as far as possible. The following are only examples. You will find on Moodle a document that will guide you into making short summaries of different religions to help your patient in a culturally sensitive manner.</a:t>
            </a:r>
            <a:endParaRPr lang="en-ZA" dirty="0"/>
          </a:p>
        </p:txBody>
      </p:sp>
      <p:sp>
        <p:nvSpPr>
          <p:cNvPr id="4" name="Slide Number Placeholder 3"/>
          <p:cNvSpPr>
            <a:spLocks noGrp="1"/>
          </p:cNvSpPr>
          <p:nvPr>
            <p:ph type="sldNum" sz="quarter" idx="5"/>
          </p:nvPr>
        </p:nvSpPr>
        <p:spPr/>
        <p:txBody>
          <a:bodyPr/>
          <a:lstStyle/>
          <a:p>
            <a:fld id="{E13AE0B5-5642-4EE8-85AF-50AA26CB377D}" type="slidenum">
              <a:rPr lang="en-ZA" smtClean="0"/>
              <a:t>23</a:t>
            </a:fld>
            <a:endParaRPr lang="en-ZA"/>
          </a:p>
        </p:txBody>
      </p:sp>
    </p:spTree>
    <p:extLst>
      <p:ext uri="{BB962C8B-B14F-4D97-AF65-F5344CB8AC3E}">
        <p14:creationId xmlns:p14="http://schemas.microsoft.com/office/powerpoint/2010/main" val="2935010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Learning outcome:</a:t>
            </a:r>
          </a:p>
          <a:p>
            <a:r>
              <a:rPr lang="en-US" sz="1200" dirty="0"/>
              <a:t>The student will be able to provide nursing care that encompasses principles of reflection, culturally sensitive communication to provide a conducive and stress-free environment for patients, family and fraternity, from birth to dying.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Loss and grieving, death and dying, are universal human experiences that touch everyone at some point in life. Grief is the natural response to losing someone or something significant, bringing a range of emotions like sadness, anger, and confusion. Death, an inevitable part of life, often forces people to confront their own mortality and navigate the complex process of saying goodbye. Understanding these topics helps us support ourselves and others through difficult times, fostering compassion, resilience, and acceptance in the face of loss.</a:t>
            </a:r>
          </a:p>
          <a:p>
            <a:endParaRPr lang="en-ZA" dirty="0"/>
          </a:p>
        </p:txBody>
      </p:sp>
      <p:sp>
        <p:nvSpPr>
          <p:cNvPr id="4" name="Slide Number Placeholder 3"/>
          <p:cNvSpPr>
            <a:spLocks noGrp="1"/>
          </p:cNvSpPr>
          <p:nvPr>
            <p:ph type="sldNum" sz="quarter" idx="5"/>
          </p:nvPr>
        </p:nvSpPr>
        <p:spPr/>
        <p:txBody>
          <a:bodyPr/>
          <a:lstStyle/>
          <a:p>
            <a:fld id="{E13AE0B5-5642-4EE8-85AF-50AA26CB377D}" type="slidenum">
              <a:rPr lang="en-ZA" smtClean="0"/>
              <a:t>2</a:t>
            </a:fld>
            <a:endParaRPr lang="en-ZA"/>
          </a:p>
        </p:txBody>
      </p:sp>
    </p:spTree>
    <p:extLst>
      <p:ext uri="{BB962C8B-B14F-4D97-AF65-F5344CB8AC3E}">
        <p14:creationId xmlns:p14="http://schemas.microsoft.com/office/powerpoint/2010/main" val="3753926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examples of different practices.</a:t>
            </a:r>
            <a:endParaRPr lang="en-ZA" dirty="0"/>
          </a:p>
        </p:txBody>
      </p:sp>
      <p:sp>
        <p:nvSpPr>
          <p:cNvPr id="4" name="Slide Number Placeholder 3"/>
          <p:cNvSpPr>
            <a:spLocks noGrp="1"/>
          </p:cNvSpPr>
          <p:nvPr>
            <p:ph type="sldNum" sz="quarter" idx="5"/>
          </p:nvPr>
        </p:nvSpPr>
        <p:spPr/>
        <p:txBody>
          <a:bodyPr/>
          <a:lstStyle/>
          <a:p>
            <a:fld id="{E13AE0B5-5642-4EE8-85AF-50AA26CB377D}" type="slidenum">
              <a:rPr lang="en-ZA" smtClean="0"/>
              <a:t>24</a:t>
            </a:fld>
            <a:endParaRPr lang="en-ZA"/>
          </a:p>
        </p:txBody>
      </p:sp>
    </p:spTree>
    <p:extLst>
      <p:ext uri="{BB962C8B-B14F-4D97-AF65-F5344CB8AC3E}">
        <p14:creationId xmlns:p14="http://schemas.microsoft.com/office/powerpoint/2010/main" val="608264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Elisabeth Kübler-Ross was a Swiss-American psychiatrist best known for her groundbreaking work on death and dying. She introduced the </a:t>
            </a:r>
            <a:r>
              <a:rPr lang="en-US" b="1" dirty="0"/>
              <a:t>five stages of grief</a:t>
            </a:r>
            <a:r>
              <a:rPr lang="en-US" dirty="0"/>
              <a:t>—denial, anger, bargaining, depression, and acceptance—in her 1969 book </a:t>
            </a:r>
            <a:r>
              <a:rPr lang="en-US" i="1" dirty="0"/>
              <a:t>On Death and Dying</a:t>
            </a:r>
            <a:r>
              <a:rPr lang="en-US" dirty="0"/>
              <a:t>. Her research revolutionized the way society understands the grieving process, particularly for terminally ill patients and their families. Kübler-Ross was a pioneer in palliative care and hospice movements, advocating for compassionate end-of-life care. Her work continues to influence psychology, counseling, and healthcare practices worldwide.</a:t>
            </a:r>
          </a:p>
          <a:p>
            <a:r>
              <a:rPr lang="en-US" dirty="0"/>
              <a:t>Kübler-Ross’s theory of the </a:t>
            </a:r>
            <a:r>
              <a:rPr lang="en-US" b="1" dirty="0"/>
              <a:t>five stages of grief</a:t>
            </a:r>
            <a:r>
              <a:rPr lang="en-US" dirty="0"/>
              <a:t> remains widely applicable today in understanding how people process loss, whether due to death, illness, or major life changes</a:t>
            </a:r>
            <a:r>
              <a:rPr lang="en-US" b="1" dirty="0"/>
              <a:t>. While grief is now recognized as a more individualized and nonlinear process, her framework provides a valuable foundation for counselors, healthcare professionals, and individuals coping with loss</a:t>
            </a:r>
            <a:r>
              <a:rPr lang="en-US" dirty="0"/>
              <a:t>. It helps normalize emotions experienced during mourning and offers guidance for providing emotional support. Though modern research has expanded on her work, her model remains a crucial tool in grief counseling, palliative care, and discussions around end-of-life issues.</a:t>
            </a:r>
            <a:endParaRPr lang="en-ZA" dirty="0"/>
          </a:p>
        </p:txBody>
      </p:sp>
      <p:sp>
        <p:nvSpPr>
          <p:cNvPr id="4" name="Slide Number Placeholder 3"/>
          <p:cNvSpPr>
            <a:spLocks noGrp="1"/>
          </p:cNvSpPr>
          <p:nvPr>
            <p:ph type="sldNum" sz="quarter" idx="5"/>
          </p:nvPr>
        </p:nvSpPr>
        <p:spPr/>
        <p:txBody>
          <a:bodyPr/>
          <a:lstStyle/>
          <a:p>
            <a:fld id="{E13AE0B5-5642-4EE8-85AF-50AA26CB377D}" type="slidenum">
              <a:rPr lang="en-ZA" smtClean="0"/>
              <a:t>25</a:t>
            </a:fld>
            <a:endParaRPr lang="en-ZA"/>
          </a:p>
        </p:txBody>
      </p:sp>
    </p:spTree>
    <p:extLst>
      <p:ext uri="{BB962C8B-B14F-4D97-AF65-F5344CB8AC3E}">
        <p14:creationId xmlns:p14="http://schemas.microsoft.com/office/powerpoint/2010/main" val="1482620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 visual aid to assist you to remember the different stages of grief and what each stage entails. With new insights, we know that each person will go through the different stages at their own pace and their own sequence. This grief cycle is therefore only a suggestion on how it may happen in some patients.</a:t>
            </a:r>
            <a:endParaRPr lang="en-ZA" dirty="0"/>
          </a:p>
        </p:txBody>
      </p:sp>
      <p:sp>
        <p:nvSpPr>
          <p:cNvPr id="4" name="Slide Number Placeholder 3"/>
          <p:cNvSpPr>
            <a:spLocks noGrp="1"/>
          </p:cNvSpPr>
          <p:nvPr>
            <p:ph type="sldNum" sz="quarter" idx="5"/>
          </p:nvPr>
        </p:nvSpPr>
        <p:spPr/>
        <p:txBody>
          <a:bodyPr/>
          <a:lstStyle/>
          <a:p>
            <a:fld id="{E13AE0B5-5642-4EE8-85AF-50AA26CB377D}" type="slidenum">
              <a:rPr lang="en-ZA" smtClean="0"/>
              <a:t>26</a:t>
            </a:fld>
            <a:endParaRPr lang="en-ZA"/>
          </a:p>
        </p:txBody>
      </p:sp>
    </p:spTree>
    <p:extLst>
      <p:ext uri="{BB962C8B-B14F-4D97-AF65-F5344CB8AC3E}">
        <p14:creationId xmlns:p14="http://schemas.microsoft.com/office/powerpoint/2010/main" val="271010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guiding a patient through the denial stage of grief, it is essential be patient, gentle and empathetic. Denial serves as a coping mechanism, allowing individuals to gradually process their loss without becoming overwhelmed. Nurses and caregivers should acknowledge the patient's feelings without forcing them to accept reality too soon. Encouraging open communication, offering a listening ear, and providing factual yet compassionate information can help them slowly come to terms with their loss. Creating a safe and supportive environment allows the patient to move through denial at their own pace while feeling understood and cared for.</a:t>
            </a:r>
            <a:endParaRPr lang="en-ZA" dirty="0"/>
          </a:p>
        </p:txBody>
      </p:sp>
      <p:sp>
        <p:nvSpPr>
          <p:cNvPr id="4" name="Slide Number Placeholder 3"/>
          <p:cNvSpPr>
            <a:spLocks noGrp="1"/>
          </p:cNvSpPr>
          <p:nvPr>
            <p:ph type="sldNum" sz="quarter" idx="5"/>
          </p:nvPr>
        </p:nvSpPr>
        <p:spPr/>
        <p:txBody>
          <a:bodyPr/>
          <a:lstStyle/>
          <a:p>
            <a:fld id="{E13AE0B5-5642-4EE8-85AF-50AA26CB377D}" type="slidenum">
              <a:rPr lang="en-ZA" smtClean="0"/>
              <a:t>27</a:t>
            </a:fld>
            <a:endParaRPr lang="en-ZA"/>
          </a:p>
        </p:txBody>
      </p:sp>
    </p:spTree>
    <p:extLst>
      <p:ext uri="{BB962C8B-B14F-4D97-AF65-F5344CB8AC3E}">
        <p14:creationId xmlns:p14="http://schemas.microsoft.com/office/powerpoint/2010/main" val="216104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different illustration on the stages of grief. We need to remember that every person might have a different experience in their grief.</a:t>
            </a:r>
            <a:endParaRPr lang="en-ZA" dirty="0"/>
          </a:p>
        </p:txBody>
      </p:sp>
      <p:sp>
        <p:nvSpPr>
          <p:cNvPr id="4" name="Slide Number Placeholder 3"/>
          <p:cNvSpPr>
            <a:spLocks noGrp="1"/>
          </p:cNvSpPr>
          <p:nvPr>
            <p:ph type="sldNum" sz="quarter" idx="5"/>
          </p:nvPr>
        </p:nvSpPr>
        <p:spPr/>
        <p:txBody>
          <a:bodyPr/>
          <a:lstStyle/>
          <a:p>
            <a:fld id="{E13AE0B5-5642-4EE8-85AF-50AA26CB377D}" type="slidenum">
              <a:rPr lang="en-ZA" smtClean="0"/>
              <a:t>29</a:t>
            </a:fld>
            <a:endParaRPr lang="en-ZA"/>
          </a:p>
        </p:txBody>
      </p:sp>
    </p:spTree>
    <p:extLst>
      <p:ext uri="{BB962C8B-B14F-4D97-AF65-F5344CB8AC3E}">
        <p14:creationId xmlns:p14="http://schemas.microsoft.com/office/powerpoint/2010/main" val="1513641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much as we always say that we need to integrate APS and GNS, when we talk about death in the APS space, we need to focus our minds on the more psychological aspects. When we do death in GNS the focus will be more on the physical care aspects.</a:t>
            </a:r>
          </a:p>
          <a:p>
            <a:r>
              <a:rPr lang="en-US" dirty="0"/>
              <a:t>Another aspect is to consider the management of the patient and his/her family. In preparation for clinical work or assessments you need to consider both the patient and the family.</a:t>
            </a:r>
            <a:endParaRPr lang="en-ZA" dirty="0"/>
          </a:p>
        </p:txBody>
      </p:sp>
      <p:sp>
        <p:nvSpPr>
          <p:cNvPr id="4" name="Slide Number Placeholder 3"/>
          <p:cNvSpPr>
            <a:spLocks noGrp="1"/>
          </p:cNvSpPr>
          <p:nvPr>
            <p:ph type="sldNum" sz="quarter" idx="5"/>
          </p:nvPr>
        </p:nvSpPr>
        <p:spPr/>
        <p:txBody>
          <a:bodyPr/>
          <a:lstStyle/>
          <a:p>
            <a:fld id="{E13AE0B5-5642-4EE8-85AF-50AA26CB377D}" type="slidenum">
              <a:rPr lang="en-ZA" smtClean="0"/>
              <a:t>30</a:t>
            </a:fld>
            <a:endParaRPr lang="en-ZA"/>
          </a:p>
        </p:txBody>
      </p:sp>
    </p:spTree>
    <p:extLst>
      <p:ext uri="{BB962C8B-B14F-4D97-AF65-F5344CB8AC3E}">
        <p14:creationId xmlns:p14="http://schemas.microsoft.com/office/powerpoint/2010/main" val="3999849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it is important to understand the meaning of words and concepts used when we discuss death.</a:t>
            </a:r>
            <a:endParaRPr lang="en-ZA" dirty="0"/>
          </a:p>
        </p:txBody>
      </p:sp>
      <p:sp>
        <p:nvSpPr>
          <p:cNvPr id="4" name="Slide Number Placeholder 3"/>
          <p:cNvSpPr>
            <a:spLocks noGrp="1"/>
          </p:cNvSpPr>
          <p:nvPr>
            <p:ph type="sldNum" sz="quarter" idx="5"/>
          </p:nvPr>
        </p:nvSpPr>
        <p:spPr/>
        <p:txBody>
          <a:bodyPr/>
          <a:lstStyle/>
          <a:p>
            <a:fld id="{E13AE0B5-5642-4EE8-85AF-50AA26CB377D}" type="slidenum">
              <a:rPr lang="en-ZA" smtClean="0"/>
              <a:t>31</a:t>
            </a:fld>
            <a:endParaRPr lang="en-ZA"/>
          </a:p>
        </p:txBody>
      </p:sp>
    </p:spTree>
    <p:extLst>
      <p:ext uri="{BB962C8B-B14F-4D97-AF65-F5344CB8AC3E}">
        <p14:creationId xmlns:p14="http://schemas.microsoft.com/office/powerpoint/2010/main" val="4260990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concepts of </a:t>
            </a:r>
            <a:r>
              <a:rPr lang="en-US" b="1" dirty="0"/>
              <a:t>legal, ethical, spiritual, biological, and psychological</a:t>
            </a:r>
            <a:r>
              <a:rPr lang="en-US" dirty="0"/>
              <a:t> aspects are crucial in many areas of life, particularly in healthcare, end-of-life care, and personal decision-making. </a:t>
            </a:r>
            <a:r>
              <a:rPr lang="en-US" b="1" dirty="0"/>
              <a:t>Legal</a:t>
            </a:r>
            <a:r>
              <a:rPr lang="en-US" dirty="0"/>
              <a:t> aspects refer to laws and regulations that govern rights, responsibilities, and justice. </a:t>
            </a:r>
            <a:r>
              <a:rPr lang="en-US" b="1" dirty="0"/>
              <a:t>Ethical</a:t>
            </a:r>
            <a:r>
              <a:rPr lang="en-US" dirty="0"/>
              <a:t> considerations focus on moral principles and values that guide behavior and decision-making. </a:t>
            </a:r>
            <a:r>
              <a:rPr lang="en-US" b="1" dirty="0"/>
              <a:t>Spiritual</a:t>
            </a:r>
            <a:r>
              <a:rPr lang="en-US" dirty="0"/>
              <a:t> aspects involve personal beliefs, faith, and the search for meaning, especially in times of crisis. </a:t>
            </a:r>
            <a:r>
              <a:rPr lang="en-US" b="1" dirty="0"/>
              <a:t>Biological</a:t>
            </a:r>
            <a:r>
              <a:rPr lang="en-US" dirty="0"/>
              <a:t> factors pertain to the physical and physiological processes of the body, including health and illness. </a:t>
            </a:r>
            <a:r>
              <a:rPr lang="en-US" b="1" dirty="0"/>
              <a:t>Psychological</a:t>
            </a:r>
            <a:r>
              <a:rPr lang="en-US" dirty="0"/>
              <a:t> aspects deal with emotions, cognition, and mental well-being, influencing how individuals cope with challenges and life changes.</a:t>
            </a:r>
            <a:endParaRPr lang="en-ZA" dirty="0"/>
          </a:p>
        </p:txBody>
      </p:sp>
      <p:sp>
        <p:nvSpPr>
          <p:cNvPr id="4" name="Slide Number Placeholder 3"/>
          <p:cNvSpPr>
            <a:spLocks noGrp="1"/>
          </p:cNvSpPr>
          <p:nvPr>
            <p:ph type="sldNum" sz="quarter" idx="10"/>
          </p:nvPr>
        </p:nvSpPr>
        <p:spPr/>
        <p:txBody>
          <a:bodyPr/>
          <a:lstStyle/>
          <a:p>
            <a:fld id="{E13AE0B5-5642-4EE8-85AF-50AA26CB377D}" type="slidenum">
              <a:rPr lang="en-ZA" smtClean="0"/>
              <a:t>32</a:t>
            </a:fld>
            <a:endParaRPr lang="en-ZA"/>
          </a:p>
        </p:txBody>
      </p:sp>
    </p:spTree>
    <p:extLst>
      <p:ext uri="{BB962C8B-B14F-4D97-AF65-F5344CB8AC3E}">
        <p14:creationId xmlns:p14="http://schemas.microsoft.com/office/powerpoint/2010/main" val="1191724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view the dying person holistically, Recognising the emotional responses. All these mentioned responses are normal, may not be visible in all patients and may vary in intensity. As nurses we need to recognise it and deal with it in a compassionate and caring way.</a:t>
            </a:r>
            <a:endParaRPr lang="en-ZA" dirty="0"/>
          </a:p>
        </p:txBody>
      </p:sp>
      <p:sp>
        <p:nvSpPr>
          <p:cNvPr id="4" name="Slide Number Placeholder 3"/>
          <p:cNvSpPr>
            <a:spLocks noGrp="1"/>
          </p:cNvSpPr>
          <p:nvPr>
            <p:ph type="sldNum" sz="quarter" idx="5"/>
          </p:nvPr>
        </p:nvSpPr>
        <p:spPr/>
        <p:txBody>
          <a:bodyPr/>
          <a:lstStyle/>
          <a:p>
            <a:fld id="{E13AE0B5-5642-4EE8-85AF-50AA26CB377D}" type="slidenum">
              <a:rPr lang="en-ZA" smtClean="0"/>
              <a:t>33</a:t>
            </a:fld>
            <a:endParaRPr lang="en-ZA"/>
          </a:p>
        </p:txBody>
      </p:sp>
    </p:spTree>
    <p:extLst>
      <p:ext uri="{BB962C8B-B14F-4D97-AF65-F5344CB8AC3E}">
        <p14:creationId xmlns:p14="http://schemas.microsoft.com/office/powerpoint/2010/main" val="1677653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Healthcare workers who care for dying patients often experience significant emotional and physical strain. Fatigue can result from long hours, physically demanding tasks, and the emotional toll of providing end-of-life care. Depression may develop as workers grapple with the emotional weight of witnessing suffering and loss regularly. Anger can arise from feelings of helplessness or frustration with the limitations of care. The disruption of family life occurs as healthcare workers may struggle to maintain personal relationships due to demanding schedules or emotional exhaustion. Overall, severe stress is common, as the intensity of their responsibilities combined with emotional burdens can lead to burnout and a decline in overall well-being.</a:t>
            </a:r>
            <a:endParaRPr lang="en-ZA" dirty="0"/>
          </a:p>
        </p:txBody>
      </p:sp>
      <p:sp>
        <p:nvSpPr>
          <p:cNvPr id="4" name="Slide Number Placeholder 3"/>
          <p:cNvSpPr>
            <a:spLocks noGrp="1"/>
          </p:cNvSpPr>
          <p:nvPr>
            <p:ph type="sldNum" sz="quarter" idx="5"/>
          </p:nvPr>
        </p:nvSpPr>
        <p:spPr/>
        <p:txBody>
          <a:bodyPr/>
          <a:lstStyle/>
          <a:p>
            <a:fld id="{E13AE0B5-5642-4EE8-85AF-50AA26CB377D}" type="slidenum">
              <a:rPr lang="en-ZA" smtClean="0"/>
              <a:t>34</a:t>
            </a:fld>
            <a:endParaRPr lang="en-ZA"/>
          </a:p>
        </p:txBody>
      </p:sp>
    </p:spTree>
    <p:extLst>
      <p:ext uri="{BB962C8B-B14F-4D97-AF65-F5344CB8AC3E}">
        <p14:creationId xmlns:p14="http://schemas.microsoft.com/office/powerpoint/2010/main" val="1597922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 holds few certainties, but one undeniable truth is that every person will, at some point, experience loss, grief, and death. While individuals cope in their own unique ways, there are common signs, symptoms, and behaviors that are universally observed. Understanding these can help you, as a nurse, navigate these challenging experiences with greater empathy and support.</a:t>
            </a:r>
            <a:endParaRPr lang="en-ZA" dirty="0"/>
          </a:p>
        </p:txBody>
      </p:sp>
      <p:sp>
        <p:nvSpPr>
          <p:cNvPr id="4" name="Slide Number Placeholder 3"/>
          <p:cNvSpPr>
            <a:spLocks noGrp="1"/>
          </p:cNvSpPr>
          <p:nvPr>
            <p:ph type="sldNum" sz="quarter" idx="5"/>
          </p:nvPr>
        </p:nvSpPr>
        <p:spPr/>
        <p:txBody>
          <a:bodyPr/>
          <a:lstStyle/>
          <a:p>
            <a:fld id="{E13AE0B5-5642-4EE8-85AF-50AA26CB377D}" type="slidenum">
              <a:rPr lang="en-ZA" smtClean="0"/>
              <a:t>3</a:t>
            </a:fld>
            <a:endParaRPr lang="en-ZA"/>
          </a:p>
        </p:txBody>
      </p:sp>
    </p:spTree>
    <p:extLst>
      <p:ext uri="{BB962C8B-B14F-4D97-AF65-F5344CB8AC3E}">
        <p14:creationId xmlns:p14="http://schemas.microsoft.com/office/powerpoint/2010/main" val="23662214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refer to a dying patient, it can include several stages. The patient can be fully aware or can be totally unconscious. When a question is asked, consider the stage the patient is in, but the same principles will be applicable. Always keep in mind that hearing is the last sense to fade.</a:t>
            </a:r>
          </a:p>
          <a:p>
            <a:r>
              <a:rPr lang="en-US" dirty="0"/>
              <a:t>Caring for a dying patient on an emotional level requires compassion, presence, and active listening. It's important to create a safe space where the patient can express their fears, regrets, or hopes without judgment. Offering reassurance and comfort, whether through gentle words, touch, or simply being there, can help alleviate anxiety. Acknowledge their emotions, allowing them to feel, to hear and be understood. It’s also helpful to provide a sense of peace by addressing any spiritual or existential concerns they may have. By demonstrating empathy and patience, healthcare workers can help the patient feel supported during this difficult time.</a:t>
            </a:r>
            <a:endParaRPr lang="en-ZA" dirty="0"/>
          </a:p>
        </p:txBody>
      </p:sp>
      <p:sp>
        <p:nvSpPr>
          <p:cNvPr id="4" name="Slide Number Placeholder 3"/>
          <p:cNvSpPr>
            <a:spLocks noGrp="1"/>
          </p:cNvSpPr>
          <p:nvPr>
            <p:ph type="sldNum" sz="quarter" idx="5"/>
          </p:nvPr>
        </p:nvSpPr>
        <p:spPr/>
        <p:txBody>
          <a:bodyPr/>
          <a:lstStyle/>
          <a:p>
            <a:fld id="{E13AE0B5-5642-4EE8-85AF-50AA26CB377D}" type="slidenum">
              <a:rPr lang="en-ZA" smtClean="0"/>
              <a:t>35</a:t>
            </a:fld>
            <a:endParaRPr lang="en-ZA"/>
          </a:p>
        </p:txBody>
      </p:sp>
    </p:spTree>
    <p:extLst>
      <p:ext uri="{BB962C8B-B14F-4D97-AF65-F5344CB8AC3E}">
        <p14:creationId xmlns:p14="http://schemas.microsoft.com/office/powerpoint/2010/main" val="16256715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pointers to help you in caring for the dying patient. Remember the focus is on psychosocial and not physical care. That will be done in GNS.</a:t>
            </a:r>
            <a:endParaRPr lang="en-ZA" dirty="0"/>
          </a:p>
        </p:txBody>
      </p:sp>
      <p:sp>
        <p:nvSpPr>
          <p:cNvPr id="4" name="Slide Number Placeholder 3"/>
          <p:cNvSpPr>
            <a:spLocks noGrp="1"/>
          </p:cNvSpPr>
          <p:nvPr>
            <p:ph type="sldNum" sz="quarter" idx="5"/>
          </p:nvPr>
        </p:nvSpPr>
        <p:spPr/>
        <p:txBody>
          <a:bodyPr/>
          <a:lstStyle/>
          <a:p>
            <a:fld id="{E13AE0B5-5642-4EE8-85AF-50AA26CB377D}" type="slidenum">
              <a:rPr lang="en-ZA" smtClean="0"/>
              <a:t>36</a:t>
            </a:fld>
            <a:endParaRPr lang="en-ZA"/>
          </a:p>
        </p:txBody>
      </p:sp>
    </p:spTree>
    <p:extLst>
      <p:ext uri="{BB962C8B-B14F-4D97-AF65-F5344CB8AC3E}">
        <p14:creationId xmlns:p14="http://schemas.microsoft.com/office/powerpoint/2010/main" val="7783260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Death-related legal issues are crucial for nurses to understand, as they are often the healthcare professionals present at a patient's deathbed. Awareness of concepts such as euthanasia, living wills, deathbed declarations, and testamentary statements ensures that nurses can provide ethical and legal support to patients and their families. Euthanasia involves end-of-life decisions, while a living will outline a patient's medical preferences. Deathbed declarations and testamentary statements can have legal significance in inheritance and other matters. Understanding these concepts helps nurses navigate sensitive situations with professionalism and care.</a:t>
            </a:r>
            <a:endParaRPr lang="en-ZA" dirty="0"/>
          </a:p>
        </p:txBody>
      </p:sp>
      <p:sp>
        <p:nvSpPr>
          <p:cNvPr id="4" name="Slide Number Placeholder 3"/>
          <p:cNvSpPr>
            <a:spLocks noGrp="1"/>
          </p:cNvSpPr>
          <p:nvPr>
            <p:ph type="sldNum" sz="quarter" idx="5"/>
          </p:nvPr>
        </p:nvSpPr>
        <p:spPr/>
        <p:txBody>
          <a:bodyPr/>
          <a:lstStyle/>
          <a:p>
            <a:fld id="{E13AE0B5-5642-4EE8-85AF-50AA26CB377D}" type="slidenum">
              <a:rPr lang="en-ZA" smtClean="0"/>
              <a:t>37</a:t>
            </a:fld>
            <a:endParaRPr lang="en-ZA"/>
          </a:p>
        </p:txBody>
      </p:sp>
    </p:spTree>
    <p:extLst>
      <p:ext uri="{BB962C8B-B14F-4D97-AF65-F5344CB8AC3E}">
        <p14:creationId xmlns:p14="http://schemas.microsoft.com/office/powerpoint/2010/main" val="328549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other related concepts are do-not-resuscitate orders which is often a decision made by the patient or family in collaboration with the medical doctor. Organ donation is another aspect to consider. Usually, the decision has been made by the patient and will be considered with specific criteria. </a:t>
            </a:r>
            <a:endParaRPr lang="en-ZA" dirty="0"/>
          </a:p>
        </p:txBody>
      </p:sp>
      <p:sp>
        <p:nvSpPr>
          <p:cNvPr id="4" name="Slide Number Placeholder 3"/>
          <p:cNvSpPr>
            <a:spLocks noGrp="1"/>
          </p:cNvSpPr>
          <p:nvPr>
            <p:ph type="sldNum" sz="quarter" idx="5"/>
          </p:nvPr>
        </p:nvSpPr>
        <p:spPr/>
        <p:txBody>
          <a:bodyPr/>
          <a:lstStyle/>
          <a:p>
            <a:fld id="{E13AE0B5-5642-4EE8-85AF-50AA26CB377D}" type="slidenum">
              <a:rPr lang="en-ZA" smtClean="0"/>
              <a:t>38</a:t>
            </a:fld>
            <a:endParaRPr lang="en-ZA"/>
          </a:p>
        </p:txBody>
      </p:sp>
    </p:spTree>
    <p:extLst>
      <p:ext uri="{BB962C8B-B14F-4D97-AF65-F5344CB8AC3E}">
        <p14:creationId xmlns:p14="http://schemas.microsoft.com/office/powerpoint/2010/main" val="13753616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of utmost importance to consider certain religious and cultural practices when it comes to dying patients. The final show of dignity and respect lies with adherence to preferences by the patient and family. It is difficult to always know every little detail of all the cultures and religions and therefore helpful to make a short summary of each denominations’ rituals in managing death and dying. It will assist you in rendering compassionate and culturally sensitive care to patients and their families. By asking if you do not know, you will indicate a caring attitude. </a:t>
            </a:r>
          </a:p>
          <a:p>
            <a:r>
              <a:rPr lang="en-US" dirty="0"/>
              <a:t>See the document posted on Moodle to assist you in making </a:t>
            </a:r>
            <a:r>
              <a:rPr lang="en-US"/>
              <a:t>short summaries.</a:t>
            </a:r>
            <a:endParaRPr lang="en-ZA" dirty="0"/>
          </a:p>
        </p:txBody>
      </p:sp>
      <p:sp>
        <p:nvSpPr>
          <p:cNvPr id="4" name="Slide Number Placeholder 3"/>
          <p:cNvSpPr>
            <a:spLocks noGrp="1"/>
          </p:cNvSpPr>
          <p:nvPr>
            <p:ph type="sldNum" sz="quarter" idx="5"/>
          </p:nvPr>
        </p:nvSpPr>
        <p:spPr/>
        <p:txBody>
          <a:bodyPr/>
          <a:lstStyle/>
          <a:p>
            <a:fld id="{E13AE0B5-5642-4EE8-85AF-50AA26CB377D}" type="slidenum">
              <a:rPr lang="en-ZA" smtClean="0"/>
              <a:t>39</a:t>
            </a:fld>
            <a:endParaRPr lang="en-ZA"/>
          </a:p>
        </p:txBody>
      </p:sp>
    </p:spTree>
    <p:extLst>
      <p:ext uri="{BB962C8B-B14F-4D97-AF65-F5344CB8AC3E}">
        <p14:creationId xmlns:p14="http://schemas.microsoft.com/office/powerpoint/2010/main" val="34850751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rights of a dying patient ensure dignity, autonomy, and compassionate care during their final moments. These rights include the right to be informed about their condition, the right to refuse or accept treatment, and the right to pain management and palliative care. Patients also have the right to make advance directives, such as living wills, and to appoint a healthcare proxy. They should be treated with respect, receive emotional and spiritual support, and have the right to die in a peaceful environment. Upholding these rights helps ensure a dignified and comfortable end-of-life experience.</a:t>
            </a:r>
            <a:endParaRPr lang="en-ZA" dirty="0"/>
          </a:p>
        </p:txBody>
      </p:sp>
      <p:sp>
        <p:nvSpPr>
          <p:cNvPr id="4" name="Slide Number Placeholder 3"/>
          <p:cNvSpPr>
            <a:spLocks noGrp="1"/>
          </p:cNvSpPr>
          <p:nvPr>
            <p:ph type="sldNum" sz="quarter" idx="5"/>
          </p:nvPr>
        </p:nvSpPr>
        <p:spPr/>
        <p:txBody>
          <a:bodyPr/>
          <a:lstStyle/>
          <a:p>
            <a:fld id="{E13AE0B5-5642-4EE8-85AF-50AA26CB377D}" type="slidenum">
              <a:rPr lang="en-ZA" smtClean="0"/>
              <a:t>40</a:t>
            </a:fld>
            <a:endParaRPr lang="en-ZA"/>
          </a:p>
        </p:txBody>
      </p:sp>
    </p:spTree>
    <p:extLst>
      <p:ext uri="{BB962C8B-B14F-4D97-AF65-F5344CB8AC3E}">
        <p14:creationId xmlns:p14="http://schemas.microsoft.com/office/powerpoint/2010/main" val="34123678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Dying patients have the right to dignity, respect, and autonomy in their final days. They have the right to make decisions about their care, including refusing or requesting treatment, and to have their wishes honored regarding end-of-life care. Patients should be informed about their condition and options, allowing them to make informed choices. They also have the right to receive pain management and comfort care to ease suffering. Additionally, dying patients have the right to be surrounded by loved ones, with privacy and emotional support, ensuring they are treated with compassion and humanity during this critical time.</a:t>
            </a:r>
            <a:endParaRPr lang="en-ZA" dirty="0"/>
          </a:p>
        </p:txBody>
      </p:sp>
      <p:sp>
        <p:nvSpPr>
          <p:cNvPr id="4" name="Slide Number Placeholder 3"/>
          <p:cNvSpPr>
            <a:spLocks noGrp="1"/>
          </p:cNvSpPr>
          <p:nvPr>
            <p:ph type="sldNum" sz="quarter" idx="5"/>
          </p:nvPr>
        </p:nvSpPr>
        <p:spPr/>
        <p:txBody>
          <a:bodyPr/>
          <a:lstStyle/>
          <a:p>
            <a:fld id="{E13AE0B5-5642-4EE8-85AF-50AA26CB377D}" type="slidenum">
              <a:rPr lang="en-ZA" smtClean="0"/>
              <a:t>41</a:t>
            </a:fld>
            <a:endParaRPr lang="en-ZA"/>
          </a:p>
        </p:txBody>
      </p:sp>
    </p:spTree>
    <p:extLst>
      <p:ext uri="{BB962C8B-B14F-4D97-AF65-F5344CB8AC3E}">
        <p14:creationId xmlns:p14="http://schemas.microsoft.com/office/powerpoint/2010/main" val="39909406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Healthcare workers caring for dying patients can benefit from developing effective coping skills to manage the emotional challenges of their work. Practicing self-care, such as taking regular breaks and ensuring time for relaxation, helps prevent burnout. Talking with colleagues or counselors provides an outlet for processing feelings and sharing experiences. Setting emotional boundaries is essential to avoid becoming too personally involved while still offering compassionate care. Additionally, finding meaning in their work, such as knowing they are providing comfort during a critical time, can help healthcare workers maintain resilience and emotional well-being.</a:t>
            </a:r>
            <a:endParaRPr lang="en-ZA" dirty="0"/>
          </a:p>
        </p:txBody>
      </p:sp>
      <p:sp>
        <p:nvSpPr>
          <p:cNvPr id="4" name="Slide Number Placeholder 3"/>
          <p:cNvSpPr>
            <a:spLocks noGrp="1"/>
          </p:cNvSpPr>
          <p:nvPr>
            <p:ph type="sldNum" sz="quarter" idx="5"/>
          </p:nvPr>
        </p:nvSpPr>
        <p:spPr/>
        <p:txBody>
          <a:bodyPr/>
          <a:lstStyle/>
          <a:p>
            <a:fld id="{E13AE0B5-5642-4EE8-85AF-50AA26CB377D}" type="slidenum">
              <a:rPr lang="en-ZA" smtClean="0"/>
              <a:t>43</a:t>
            </a:fld>
            <a:endParaRPr lang="en-ZA"/>
          </a:p>
        </p:txBody>
      </p:sp>
    </p:spTree>
    <p:extLst>
      <p:ext uri="{BB962C8B-B14F-4D97-AF65-F5344CB8AC3E}">
        <p14:creationId xmlns:p14="http://schemas.microsoft.com/office/powerpoint/2010/main" val="750278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Nurses play a crucial role in supporting patients and families through the process of loss, death, and dying. Understanding the different types of loss—whether physical, psychological, anticipatory, or sudden—enables nurses to identify the need for compassionate and individualized care. This knowledge helps them recognize emotional, spiritual, and physical needs, facilitating effective communication, grief support, and end-of-life care. By being aware of the grieving process and cultural perspectives on death, nurses can offer comfort, promote dignity, and assist patients and families in coping with loss in a meaningful way.</a:t>
            </a:r>
            <a:endParaRPr lang="en-ZA" dirty="0"/>
          </a:p>
        </p:txBody>
      </p:sp>
      <p:sp>
        <p:nvSpPr>
          <p:cNvPr id="4" name="Slide Number Placeholder 3"/>
          <p:cNvSpPr>
            <a:spLocks noGrp="1"/>
          </p:cNvSpPr>
          <p:nvPr>
            <p:ph type="sldNum" sz="quarter" idx="5"/>
          </p:nvPr>
        </p:nvSpPr>
        <p:spPr/>
        <p:txBody>
          <a:bodyPr/>
          <a:lstStyle/>
          <a:p>
            <a:fld id="{E13AE0B5-5642-4EE8-85AF-50AA26CB377D}" type="slidenum">
              <a:rPr lang="en-ZA" smtClean="0"/>
              <a:t>4</a:t>
            </a:fld>
            <a:endParaRPr lang="en-ZA"/>
          </a:p>
        </p:txBody>
      </p:sp>
    </p:spTree>
    <p:extLst>
      <p:ext uri="{BB962C8B-B14F-4D97-AF65-F5344CB8AC3E}">
        <p14:creationId xmlns:p14="http://schemas.microsoft.com/office/powerpoint/2010/main" val="1918547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understand the meaning of the words and concepts we use when talking about the topic of death and dying. We will not be able to identify and report on the responses related to grief or loss if we don’t have a clear understanding of the meaning of these words. </a:t>
            </a:r>
          </a:p>
          <a:p>
            <a:r>
              <a:rPr lang="en-US" altLang="en-US" b="1" dirty="0"/>
              <a:t>Grief</a:t>
            </a:r>
            <a:r>
              <a:rPr lang="en-US" altLang="en-US" dirty="0"/>
              <a:t> –response to the emotional experience of loss/social process.</a:t>
            </a:r>
          </a:p>
          <a:p>
            <a:r>
              <a:rPr lang="en-US" altLang="en-US" b="1" dirty="0"/>
              <a:t>Loss</a:t>
            </a:r>
            <a:r>
              <a:rPr lang="en-US" altLang="en-US" dirty="0"/>
              <a:t>-situation where something of value is lost or no longer available.</a:t>
            </a:r>
          </a:p>
          <a:p>
            <a:r>
              <a:rPr lang="en-US" altLang="en-US" b="1" dirty="0"/>
              <a:t>Bereavement</a:t>
            </a:r>
            <a:r>
              <a:rPr lang="en-US" altLang="en-US" dirty="0"/>
              <a:t>-subjective response experienced by those who is left behind by a person with whom they have share a significant relationship.</a:t>
            </a:r>
          </a:p>
          <a:p>
            <a:endParaRPr lang="en-ZA" dirty="0"/>
          </a:p>
        </p:txBody>
      </p:sp>
      <p:sp>
        <p:nvSpPr>
          <p:cNvPr id="4" name="Slide Number Placeholder 3"/>
          <p:cNvSpPr>
            <a:spLocks noGrp="1"/>
          </p:cNvSpPr>
          <p:nvPr>
            <p:ph type="sldNum" sz="quarter" idx="5"/>
          </p:nvPr>
        </p:nvSpPr>
        <p:spPr/>
        <p:txBody>
          <a:bodyPr/>
          <a:lstStyle/>
          <a:p>
            <a:fld id="{E13AE0B5-5642-4EE8-85AF-50AA26CB377D}" type="slidenum">
              <a:rPr lang="en-ZA" smtClean="0"/>
              <a:t>5</a:t>
            </a:fld>
            <a:endParaRPr lang="en-ZA"/>
          </a:p>
        </p:txBody>
      </p:sp>
    </p:spTree>
    <p:extLst>
      <p:ext uri="{BB962C8B-B14F-4D97-AF65-F5344CB8AC3E}">
        <p14:creationId xmlns:p14="http://schemas.microsoft.com/office/powerpoint/2010/main" val="4110728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b="1" dirty="0"/>
              <a:t>Mourning</a:t>
            </a:r>
            <a:r>
              <a:rPr lang="en-US" altLang="en-US" dirty="0"/>
              <a:t>- behavioral process through which a person resolve grief. It can be influenced by culture, believes and customs.</a:t>
            </a:r>
          </a:p>
          <a:p>
            <a:pPr>
              <a:lnSpc>
                <a:spcPct val="90000"/>
              </a:lnSpc>
            </a:pPr>
            <a:r>
              <a:rPr lang="en-US" altLang="en-US" b="1" dirty="0"/>
              <a:t>Living will (advanced directive)-</a:t>
            </a:r>
            <a:r>
              <a:rPr lang="en-US" altLang="en-US" dirty="0"/>
              <a:t>instruction given by individuals that specify the actions that needs to be taken if  they are not able to decide for themselves.</a:t>
            </a:r>
          </a:p>
          <a:p>
            <a:endParaRPr lang="en-ZA" dirty="0"/>
          </a:p>
        </p:txBody>
      </p:sp>
      <p:sp>
        <p:nvSpPr>
          <p:cNvPr id="4" name="Slide Number Placeholder 3"/>
          <p:cNvSpPr>
            <a:spLocks noGrp="1"/>
          </p:cNvSpPr>
          <p:nvPr>
            <p:ph type="sldNum" sz="quarter" idx="5"/>
          </p:nvPr>
        </p:nvSpPr>
        <p:spPr/>
        <p:txBody>
          <a:bodyPr/>
          <a:lstStyle/>
          <a:p>
            <a:fld id="{E13AE0B5-5642-4EE8-85AF-50AA26CB377D}" type="slidenum">
              <a:rPr lang="en-ZA" smtClean="0"/>
              <a:t>6</a:t>
            </a:fld>
            <a:endParaRPr lang="en-ZA"/>
          </a:p>
        </p:txBody>
      </p:sp>
    </p:spTree>
    <p:extLst>
      <p:ext uri="{BB962C8B-B14F-4D97-AF65-F5344CB8AC3E}">
        <p14:creationId xmlns:p14="http://schemas.microsoft.com/office/powerpoint/2010/main" val="3444439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Types of Loss</a:t>
            </a:r>
          </a:p>
          <a:p>
            <a:pPr>
              <a:buFont typeface="+mj-lt"/>
              <a:buAutoNum type="arabicPeriod"/>
            </a:pPr>
            <a:r>
              <a:rPr lang="en-US" b="1" dirty="0"/>
              <a:t>Actual Loss</a:t>
            </a:r>
            <a:r>
              <a:rPr lang="en-US" dirty="0"/>
              <a:t> – This refers to a tangible loss that is visible and recognized by others. It includes events such as the death of a loved one, destruction of property, or the loss of a pet. Because this type of loss is apparent, others can offer support and acknowledge the grieving process.</a:t>
            </a:r>
          </a:p>
          <a:p>
            <a:pPr>
              <a:buFont typeface="+mj-lt"/>
              <a:buAutoNum type="arabicPeriod"/>
            </a:pPr>
            <a:r>
              <a:rPr lang="en-US" b="1" dirty="0"/>
              <a:t>Perceived Loss</a:t>
            </a:r>
            <a:r>
              <a:rPr lang="en-US" dirty="0"/>
              <a:t> – Unlike actual loss, perceived loss is not always visible or validated by others. It is a personal and internalized experience, such as losing independence due to aging or illness, feeling a loss of self-worth after retirement, or experiencing an emotional detachment in a relationship. Since it is subjective, it may not always receive the recognition or support it deserves.</a:t>
            </a:r>
          </a:p>
          <a:p>
            <a:pPr>
              <a:buFont typeface="+mj-lt"/>
              <a:buAutoNum type="arabicPeriod"/>
            </a:pPr>
            <a:r>
              <a:rPr lang="en-US" b="1" dirty="0"/>
              <a:t>Anticipatory Loss</a:t>
            </a:r>
            <a:r>
              <a:rPr lang="en-US" dirty="0"/>
              <a:t> – This occurs when someone begins to grieve a loss before it happens. For example, a person whose spouse is terminally ill may begin the grieving process even before their loved one passes away. Anticipatory loss allows individuals to emotionally prepare, though it does not necessarily lessen the pain when the loss becomes a reality.</a:t>
            </a:r>
          </a:p>
          <a:p>
            <a:pPr>
              <a:buFont typeface="+mj-lt"/>
              <a:buAutoNum type="arabicPeriod"/>
            </a:pPr>
            <a:r>
              <a:rPr lang="en-US" b="1" dirty="0"/>
              <a:t>Situational Loss</a:t>
            </a:r>
            <a:r>
              <a:rPr lang="en-US" dirty="0"/>
              <a:t> – This type of loss is caused by unexpected life events that disrupt normalcy. Examples include losing a job, experiencing a miscarriage, going through a divorce, or losing a limb due to an accident or illness. Situational loss often leads to emotional distress, financial instability, or identity crises.</a:t>
            </a:r>
          </a:p>
          <a:p>
            <a:endParaRPr lang="en-ZA" dirty="0"/>
          </a:p>
        </p:txBody>
      </p:sp>
      <p:sp>
        <p:nvSpPr>
          <p:cNvPr id="4" name="Slide Number Placeholder 3"/>
          <p:cNvSpPr>
            <a:spLocks noGrp="1"/>
          </p:cNvSpPr>
          <p:nvPr>
            <p:ph type="sldNum" sz="quarter" idx="5"/>
          </p:nvPr>
        </p:nvSpPr>
        <p:spPr/>
        <p:txBody>
          <a:bodyPr/>
          <a:lstStyle/>
          <a:p>
            <a:fld id="{E13AE0B5-5642-4EE8-85AF-50AA26CB377D}" type="slidenum">
              <a:rPr lang="en-ZA" smtClean="0"/>
              <a:t>7</a:t>
            </a:fld>
            <a:endParaRPr lang="en-ZA"/>
          </a:p>
        </p:txBody>
      </p:sp>
    </p:spTree>
    <p:extLst>
      <p:ext uri="{BB962C8B-B14F-4D97-AF65-F5344CB8AC3E}">
        <p14:creationId xmlns:p14="http://schemas.microsoft.com/office/powerpoint/2010/main" val="1054080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r>
              <a:rPr lang="en-US" b="1" dirty="0"/>
              <a:t>Developmental Loss</a:t>
            </a:r>
            <a:r>
              <a:rPr lang="en-US" dirty="0"/>
              <a:t> – These losses occur naturally as a part of life’s progression. They include children growing up and leaving home, aging, retirement, or the transition into different life stages. While developmental losses are expected, they can still evoke deep emotional responses such as loneliness, nostalgia, or feelings of irrelevance.</a:t>
            </a:r>
          </a:p>
          <a:p>
            <a:pPr>
              <a:buFont typeface="+mj-lt"/>
              <a:buNone/>
            </a:pPr>
            <a:r>
              <a:rPr lang="en-US" b="1" dirty="0"/>
              <a:t>Loss of an Aspect of Self</a:t>
            </a:r>
            <a:r>
              <a:rPr lang="en-US" dirty="0"/>
              <a:t> – This involves losing physical or mental abilities, often because of aging, illness, or injury. Examples include cognitive decline, chronic illness, loss of mobility, or diminished sensory functions such as hearing or vision loss. These losses can impact self-identity, confidence, and independence.</a:t>
            </a:r>
          </a:p>
          <a:p>
            <a:pPr>
              <a:buFont typeface="+mj-lt"/>
              <a:buNone/>
            </a:pPr>
            <a:r>
              <a:rPr lang="en-US" b="1" dirty="0"/>
              <a:t>Loss of External Objects</a:t>
            </a:r>
            <a:r>
              <a:rPr lang="en-US" dirty="0"/>
              <a:t> – This involves losing possessions that hold financial or sentimental value. It can be the result of theft, natural disasters, financial hardships, or personal mistakes. Losing a home, money, or cherished belongings can lead to feelings of insecurity, stress, and grief, especially when those items symbolize stability or important memories.</a:t>
            </a:r>
          </a:p>
          <a:p>
            <a:endParaRPr lang="en-ZA" dirty="0"/>
          </a:p>
        </p:txBody>
      </p:sp>
      <p:sp>
        <p:nvSpPr>
          <p:cNvPr id="4" name="Slide Number Placeholder 3"/>
          <p:cNvSpPr>
            <a:spLocks noGrp="1"/>
          </p:cNvSpPr>
          <p:nvPr>
            <p:ph type="sldNum" sz="quarter" idx="5"/>
          </p:nvPr>
        </p:nvSpPr>
        <p:spPr/>
        <p:txBody>
          <a:bodyPr/>
          <a:lstStyle/>
          <a:p>
            <a:fld id="{E13AE0B5-5642-4EE8-85AF-50AA26CB377D}" type="slidenum">
              <a:rPr lang="en-ZA" smtClean="0"/>
              <a:t>8</a:t>
            </a:fld>
            <a:endParaRPr lang="en-ZA"/>
          </a:p>
        </p:txBody>
      </p:sp>
    </p:spTree>
    <p:extLst>
      <p:ext uri="{BB962C8B-B14F-4D97-AF65-F5344CB8AC3E}">
        <p14:creationId xmlns:p14="http://schemas.microsoft.com/office/powerpoint/2010/main" val="2051342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Types of Loss</a:t>
            </a:r>
          </a:p>
          <a:p>
            <a:pPr>
              <a:buFont typeface="+mj-lt"/>
              <a:buNone/>
            </a:pPr>
            <a:r>
              <a:rPr lang="en-US" b="1" dirty="0"/>
              <a:t>Loss of a Familiar Environment</a:t>
            </a:r>
            <a:r>
              <a:rPr lang="en-US" dirty="0"/>
              <a:t> – Moving away from a familiar setting can be emotionally challenging, particularly when transitioning to a new phase in life. For example, when a child goes to university, they may experience homesickness, anxiety, or uncertainty as they adjust to a new academic and social environment. Similarly, parents may struggle with feelings of emptiness or sadness as they adapt to their child’s absence. This type of loss involves a shift in routine, support systems, and emotional security, requiring time and effort to establish a sense of belonging in a new space.</a:t>
            </a:r>
          </a:p>
          <a:p>
            <a:pPr>
              <a:buFont typeface="+mj-lt"/>
              <a:buNone/>
            </a:pPr>
            <a:r>
              <a:rPr lang="en-US" b="1" dirty="0"/>
              <a:t>Loss of a Loved One</a:t>
            </a:r>
            <a:r>
              <a:rPr lang="en-US" dirty="0"/>
              <a:t> – The death of a family member, close friend, or significant other is one of the most profound and painful losses a person can experience. However, loss is not always limited to death; it can also occur when a loved one undergoes a significant personality change due to disease, such as Alzheimer’s or a traumatic brain injury. In these cases, individuals may grieve the person they once knew, struggling with the emotional pain of witnessing their loved one’s transformation. Coping with such a loss requires emotional resilience, social support, and, in many cases, professional guidance to navigate the complex emotions involved.</a:t>
            </a:r>
          </a:p>
          <a:p>
            <a:endParaRPr lang="en-ZA" dirty="0"/>
          </a:p>
        </p:txBody>
      </p:sp>
      <p:sp>
        <p:nvSpPr>
          <p:cNvPr id="4" name="Slide Number Placeholder 3"/>
          <p:cNvSpPr>
            <a:spLocks noGrp="1"/>
          </p:cNvSpPr>
          <p:nvPr>
            <p:ph type="sldNum" sz="quarter" idx="5"/>
          </p:nvPr>
        </p:nvSpPr>
        <p:spPr/>
        <p:txBody>
          <a:bodyPr/>
          <a:lstStyle/>
          <a:p>
            <a:fld id="{E13AE0B5-5642-4EE8-85AF-50AA26CB377D}" type="slidenum">
              <a:rPr lang="en-ZA" smtClean="0"/>
              <a:t>9</a:t>
            </a:fld>
            <a:endParaRPr lang="en-ZA"/>
          </a:p>
        </p:txBody>
      </p:sp>
    </p:spTree>
    <p:extLst>
      <p:ext uri="{BB962C8B-B14F-4D97-AF65-F5344CB8AC3E}">
        <p14:creationId xmlns:p14="http://schemas.microsoft.com/office/powerpoint/2010/main" val="42708966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ight Triangle 14">
            <a:extLst>
              <a:ext uri="{FF2B5EF4-FFF2-40B4-BE49-F238E27FC236}">
                <a16:creationId xmlns:a16="http://schemas.microsoft.com/office/drawing/2014/main" id="{F4B1580F-DD12-C02C-3553-18A183C748CF}"/>
              </a:ext>
            </a:extLst>
          </p:cNvPr>
          <p:cNvSpPr/>
          <p:nvPr userDrawn="1"/>
        </p:nvSpPr>
        <p:spPr>
          <a:xfrm rot="10800000">
            <a:off x="7828206" y="0"/>
            <a:ext cx="4363794" cy="3518451"/>
          </a:xfrm>
          <a:prstGeom prst="rtTriangle">
            <a:avLst/>
          </a:prstGeom>
          <a:solidFill>
            <a:srgbClr val="F5D93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black and red background with blue text&#10;&#10;Description automatically generated">
            <a:extLst>
              <a:ext uri="{FF2B5EF4-FFF2-40B4-BE49-F238E27FC236}">
                <a16:creationId xmlns:a16="http://schemas.microsoft.com/office/drawing/2014/main" id="{0B155D12-5B63-3E19-B570-CC688DC397C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08096" y="6096413"/>
            <a:ext cx="2083904" cy="761587"/>
          </a:xfrm>
          <a:prstGeom prst="rect">
            <a:avLst/>
          </a:prstGeom>
        </p:spPr>
      </p:pic>
      <p:sp>
        <p:nvSpPr>
          <p:cNvPr id="14" name="Right Triangle 13">
            <a:extLst>
              <a:ext uri="{FF2B5EF4-FFF2-40B4-BE49-F238E27FC236}">
                <a16:creationId xmlns:a16="http://schemas.microsoft.com/office/drawing/2014/main" id="{D0B5DD14-6517-33B3-AD65-8BB8FCEB54F0}"/>
              </a:ext>
            </a:extLst>
          </p:cNvPr>
          <p:cNvSpPr/>
          <p:nvPr userDrawn="1"/>
        </p:nvSpPr>
        <p:spPr>
          <a:xfrm rot="10800000">
            <a:off x="8395252" y="0"/>
            <a:ext cx="3796748" cy="3061252"/>
          </a:xfrm>
          <a:prstGeom prst="rtTriangle">
            <a:avLst/>
          </a:prstGeom>
          <a:solidFill>
            <a:srgbClr val="F5D9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50792D2-C670-0D07-0DA3-80B82CF398FA}"/>
              </a:ext>
            </a:extLst>
          </p:cNvPr>
          <p:cNvPicPr>
            <a:picLocks noChangeAspect="1"/>
          </p:cNvPicPr>
          <p:nvPr userDrawn="1"/>
        </p:nvPicPr>
        <p:blipFill>
          <a:blip r:embed="rId3"/>
          <a:stretch>
            <a:fillRect/>
          </a:stretch>
        </p:blipFill>
        <p:spPr>
          <a:xfrm>
            <a:off x="139148" y="184702"/>
            <a:ext cx="2425367" cy="2409411"/>
          </a:xfrm>
          <a:prstGeom prst="rect">
            <a:avLst/>
          </a:prstGeom>
        </p:spPr>
      </p:pic>
    </p:spTree>
    <p:extLst>
      <p:ext uri="{BB962C8B-B14F-4D97-AF65-F5344CB8AC3E}">
        <p14:creationId xmlns:p14="http://schemas.microsoft.com/office/powerpoint/2010/main" val="260522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A black and red background with blue text&#10;&#10;Description automatically generated">
            <a:extLst>
              <a:ext uri="{FF2B5EF4-FFF2-40B4-BE49-F238E27FC236}">
                <a16:creationId xmlns:a16="http://schemas.microsoft.com/office/drawing/2014/main" id="{91B3649C-F4B7-C618-7823-E36524F231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08096" y="6096413"/>
            <a:ext cx="2083904" cy="761587"/>
          </a:xfrm>
          <a:prstGeom prst="rect">
            <a:avLst/>
          </a:prstGeom>
        </p:spPr>
      </p:pic>
      <p:pic>
        <p:nvPicPr>
          <p:cNvPr id="8" name="Picture 7" descr="A logo with blue and red letters&#10;&#10;Description automatically generated">
            <a:extLst>
              <a:ext uri="{FF2B5EF4-FFF2-40B4-BE49-F238E27FC236}">
                <a16:creationId xmlns:a16="http://schemas.microsoft.com/office/drawing/2014/main" id="{D4EDAFAA-2488-BE1E-20FF-B0255A6BECA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5689" y="5814391"/>
            <a:ext cx="1699710" cy="793198"/>
          </a:xfrm>
          <a:prstGeom prst="rect">
            <a:avLst/>
          </a:prstGeom>
        </p:spPr>
      </p:pic>
    </p:spTree>
    <p:extLst>
      <p:ext uri="{BB962C8B-B14F-4D97-AF65-F5344CB8AC3E}">
        <p14:creationId xmlns:p14="http://schemas.microsoft.com/office/powerpoint/2010/main" val="483373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63CAD2-1C78-7176-3662-5D9160AE9B9E}"/>
              </a:ext>
            </a:extLst>
          </p:cNvPr>
          <p:cNvSpPr/>
          <p:nvPr userDrawn="1"/>
        </p:nvSpPr>
        <p:spPr>
          <a:xfrm>
            <a:off x="7851913" y="0"/>
            <a:ext cx="4340087" cy="6858000"/>
          </a:xfrm>
          <a:prstGeom prst="rect">
            <a:avLst/>
          </a:prstGeom>
          <a:solidFill>
            <a:srgbClr val="7BA2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red background with blue text&#10;&#10;Description automatically generated">
            <a:extLst>
              <a:ext uri="{FF2B5EF4-FFF2-40B4-BE49-F238E27FC236}">
                <a16:creationId xmlns:a16="http://schemas.microsoft.com/office/drawing/2014/main" id="{91B3649C-F4B7-C618-7823-E36524F231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08096" y="6096413"/>
            <a:ext cx="2083904" cy="761587"/>
          </a:xfrm>
          <a:prstGeom prst="rect">
            <a:avLst/>
          </a:prstGeom>
        </p:spPr>
      </p:pic>
      <p:pic>
        <p:nvPicPr>
          <p:cNvPr id="8" name="Picture 7" descr="A logo with blue and red letters&#10;&#10;Description automatically generated">
            <a:extLst>
              <a:ext uri="{FF2B5EF4-FFF2-40B4-BE49-F238E27FC236}">
                <a16:creationId xmlns:a16="http://schemas.microsoft.com/office/drawing/2014/main" id="{D4EDAFAA-2488-BE1E-20FF-B0255A6BECA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5689" y="5814391"/>
            <a:ext cx="1699710" cy="793198"/>
          </a:xfrm>
          <a:prstGeom prst="rect">
            <a:avLst/>
          </a:prstGeom>
        </p:spPr>
      </p:pic>
    </p:spTree>
    <p:extLst>
      <p:ext uri="{BB962C8B-B14F-4D97-AF65-F5344CB8AC3E}">
        <p14:creationId xmlns:p14="http://schemas.microsoft.com/office/powerpoint/2010/main" val="1989737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63CAD2-1C78-7176-3662-5D9160AE9B9E}"/>
              </a:ext>
            </a:extLst>
          </p:cNvPr>
          <p:cNvSpPr/>
          <p:nvPr userDrawn="1"/>
        </p:nvSpPr>
        <p:spPr>
          <a:xfrm>
            <a:off x="7851913" y="0"/>
            <a:ext cx="4340087" cy="6858000"/>
          </a:xfrm>
          <a:prstGeom prst="rect">
            <a:avLst/>
          </a:prstGeom>
          <a:solidFill>
            <a:srgbClr val="1531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red sign with white text&#10;&#10;Description automatically generated">
            <a:extLst>
              <a:ext uri="{FF2B5EF4-FFF2-40B4-BE49-F238E27FC236}">
                <a16:creationId xmlns:a16="http://schemas.microsoft.com/office/drawing/2014/main" id="{884E1BBE-EE79-FD9D-353A-89BEE9C2BE4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08096" y="6085378"/>
            <a:ext cx="2083904" cy="772622"/>
          </a:xfrm>
          <a:prstGeom prst="rect">
            <a:avLst/>
          </a:prstGeom>
        </p:spPr>
      </p:pic>
      <p:pic>
        <p:nvPicPr>
          <p:cNvPr id="8" name="Picture 7" descr="A logo with blue and red letters&#10;&#10;Description automatically generated">
            <a:extLst>
              <a:ext uri="{FF2B5EF4-FFF2-40B4-BE49-F238E27FC236}">
                <a16:creationId xmlns:a16="http://schemas.microsoft.com/office/drawing/2014/main" id="{D4EDAFAA-2488-BE1E-20FF-B0255A6BECA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5689" y="5814391"/>
            <a:ext cx="1699710" cy="793198"/>
          </a:xfrm>
          <a:prstGeom prst="rect">
            <a:avLst/>
          </a:prstGeom>
        </p:spPr>
      </p:pic>
    </p:spTree>
    <p:extLst>
      <p:ext uri="{BB962C8B-B14F-4D97-AF65-F5344CB8AC3E}">
        <p14:creationId xmlns:p14="http://schemas.microsoft.com/office/powerpoint/2010/main" val="1806364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63CAD2-1C78-7176-3662-5D9160AE9B9E}"/>
              </a:ext>
            </a:extLst>
          </p:cNvPr>
          <p:cNvSpPr/>
          <p:nvPr userDrawn="1"/>
        </p:nvSpPr>
        <p:spPr>
          <a:xfrm>
            <a:off x="7851913" y="0"/>
            <a:ext cx="4340087" cy="6858000"/>
          </a:xfrm>
          <a:prstGeom prst="rect">
            <a:avLst/>
          </a:prstGeom>
          <a:solidFill>
            <a:srgbClr val="F5D9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red background with blue text&#10;&#10;Description automatically generated">
            <a:extLst>
              <a:ext uri="{FF2B5EF4-FFF2-40B4-BE49-F238E27FC236}">
                <a16:creationId xmlns:a16="http://schemas.microsoft.com/office/drawing/2014/main" id="{91B3649C-F4B7-C618-7823-E36524F231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08096" y="6096413"/>
            <a:ext cx="2083904" cy="761587"/>
          </a:xfrm>
          <a:prstGeom prst="rect">
            <a:avLst/>
          </a:prstGeom>
        </p:spPr>
      </p:pic>
      <p:pic>
        <p:nvPicPr>
          <p:cNvPr id="8" name="Picture 7" descr="A logo with blue and red letters&#10;&#10;Description automatically generated">
            <a:extLst>
              <a:ext uri="{FF2B5EF4-FFF2-40B4-BE49-F238E27FC236}">
                <a16:creationId xmlns:a16="http://schemas.microsoft.com/office/drawing/2014/main" id="{D4EDAFAA-2488-BE1E-20FF-B0255A6BECA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5689" y="5814391"/>
            <a:ext cx="1699710" cy="793198"/>
          </a:xfrm>
          <a:prstGeom prst="rect">
            <a:avLst/>
          </a:prstGeom>
        </p:spPr>
      </p:pic>
    </p:spTree>
    <p:extLst>
      <p:ext uri="{BB962C8B-B14F-4D97-AF65-F5344CB8AC3E}">
        <p14:creationId xmlns:p14="http://schemas.microsoft.com/office/powerpoint/2010/main" val="2778076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7" name="Rounded Rectangle 6"/>
          <p:cNvSpPr/>
          <p:nvPr userDrawn="1"/>
        </p:nvSpPr>
        <p:spPr>
          <a:xfrm>
            <a:off x="0" y="0"/>
            <a:ext cx="12032857" cy="679731"/>
          </a:xfrm>
          <a:prstGeom prst="roundRect">
            <a:avLst/>
          </a:prstGeom>
          <a:solidFill>
            <a:srgbClr val="0A3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9"/>
          <p:cNvSpPr>
            <a:spLocks noGrp="1"/>
          </p:cNvSpPr>
          <p:nvPr>
            <p:ph type="title" hasCustomPrompt="1"/>
          </p:nvPr>
        </p:nvSpPr>
        <p:spPr>
          <a:xfrm>
            <a:off x="127181" y="129447"/>
            <a:ext cx="11393598" cy="420835"/>
          </a:xfrm>
        </p:spPr>
        <p:txBody>
          <a:bodyPr>
            <a:normAutofit/>
          </a:bodyPr>
          <a:lstStyle>
            <a:lvl1pPr>
              <a:defRPr sz="2200" b="0" i="0" baseline="0">
                <a:solidFill>
                  <a:schemeClr val="bg1"/>
                </a:solidFill>
                <a:latin typeface="Gotham Narrow Medium" charset="0"/>
                <a:ea typeface="Gotham Narrow Medium" charset="0"/>
                <a:cs typeface="Gotham Narrow Medium" charset="0"/>
              </a:defRPr>
            </a:lvl1pPr>
          </a:lstStyle>
          <a:p>
            <a:r>
              <a:rPr lang="en-US" dirty="0"/>
              <a:t>GENERIC SLIDE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52787" y="5983551"/>
            <a:ext cx="2439214" cy="874450"/>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2277" y="6048649"/>
            <a:ext cx="1604676" cy="620561"/>
          </a:xfrm>
          <a:prstGeom prst="rect">
            <a:avLst/>
          </a:prstGeom>
        </p:spPr>
      </p:pic>
    </p:spTree>
    <p:extLst>
      <p:ext uri="{BB962C8B-B14F-4D97-AF65-F5344CB8AC3E}">
        <p14:creationId xmlns:p14="http://schemas.microsoft.com/office/powerpoint/2010/main" val="2148547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6EBF706-6F4B-4840-888F-9EA8CC0812ED}" type="datetimeFigureOut">
              <a:rPr lang="en-ZA" smtClean="0"/>
              <a:t>2025/03/20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154D36A-22F8-477C-AF60-5331D0BF0B86}" type="slidenum">
              <a:rPr lang="en-ZA" smtClean="0"/>
              <a:t>‹#›</a:t>
            </a:fld>
            <a:endParaRPr lang="en-ZA"/>
          </a:p>
        </p:txBody>
      </p:sp>
    </p:spTree>
    <p:extLst>
      <p:ext uri="{BB962C8B-B14F-4D97-AF65-F5344CB8AC3E}">
        <p14:creationId xmlns:p14="http://schemas.microsoft.com/office/powerpoint/2010/main" val="498982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BF706-6F4B-4840-888F-9EA8CC0812ED}" type="datetimeFigureOut">
              <a:rPr lang="en-ZA" smtClean="0"/>
              <a:t>2025/03/20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154D36A-22F8-477C-AF60-5331D0BF0B86}" type="slidenum">
              <a:rPr lang="en-ZA" smtClean="0"/>
              <a:t>‹#›</a:t>
            </a:fld>
            <a:endParaRPr lang="en-ZA"/>
          </a:p>
        </p:txBody>
      </p:sp>
    </p:spTree>
    <p:extLst>
      <p:ext uri="{BB962C8B-B14F-4D97-AF65-F5344CB8AC3E}">
        <p14:creationId xmlns:p14="http://schemas.microsoft.com/office/powerpoint/2010/main" val="3015423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83FC36-08F4-FABA-8AFD-CE18D25ACD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CA455B4-A79D-5B7B-300D-5EF3DAB6BF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6B5EC7F-F6D0-05D0-C749-0C3AB9F9D6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D0FF47-FC4A-9C45-8EB7-F294A875D913}" type="datetimeFigureOut">
              <a:rPr lang="en-US" smtClean="0"/>
              <a:t>3/20/2025</a:t>
            </a:fld>
            <a:endParaRPr lang="en-US"/>
          </a:p>
        </p:txBody>
      </p:sp>
      <p:sp>
        <p:nvSpPr>
          <p:cNvPr id="5" name="Footer Placeholder 4">
            <a:extLst>
              <a:ext uri="{FF2B5EF4-FFF2-40B4-BE49-F238E27FC236}">
                <a16:creationId xmlns:a16="http://schemas.microsoft.com/office/drawing/2014/main" id="{19424616-2FC2-8842-399D-FA9FC3F45E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4872017-3E85-55F2-3267-70F9414A71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D456A7-ACB9-D143-9F25-34E87CB51D73}" type="slidenum">
              <a:rPr lang="en-US" smtClean="0"/>
              <a:t>‹#›</a:t>
            </a:fld>
            <a:endParaRPr lang="en-US"/>
          </a:p>
        </p:txBody>
      </p:sp>
    </p:spTree>
    <p:extLst>
      <p:ext uri="{BB962C8B-B14F-4D97-AF65-F5344CB8AC3E}">
        <p14:creationId xmlns:p14="http://schemas.microsoft.com/office/powerpoint/2010/main" val="1595879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f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3D8FCB-7901-B33D-87B6-882E254FC40D}"/>
              </a:ext>
            </a:extLst>
          </p:cNvPr>
          <p:cNvSpPr txBox="1"/>
          <p:nvPr/>
        </p:nvSpPr>
        <p:spPr>
          <a:xfrm>
            <a:off x="714704" y="4231668"/>
            <a:ext cx="5675586" cy="1200329"/>
          </a:xfrm>
          <a:prstGeom prst="rect">
            <a:avLst/>
          </a:prstGeom>
          <a:noFill/>
        </p:spPr>
        <p:txBody>
          <a:bodyPr wrap="square" rtlCol="0">
            <a:spAutoFit/>
          </a:bodyPr>
          <a:lstStyle/>
          <a:p>
            <a:r>
              <a:rPr lang="en-US" sz="3600" dirty="0">
                <a:solidFill>
                  <a:srgbClr val="153152"/>
                </a:solidFill>
                <a:latin typeface="Colaborate-Medium" panose="02000603070000020004" pitchFamily="2" charset="0"/>
              </a:rPr>
              <a:t>SLO D1 2.5 HC 2.6 </a:t>
            </a:r>
          </a:p>
          <a:p>
            <a:r>
              <a:rPr lang="en-US" sz="3600" dirty="0">
                <a:solidFill>
                  <a:srgbClr val="153152"/>
                </a:solidFill>
                <a:latin typeface="Colaborate-Medium" panose="02000603070000020004" pitchFamily="2" charset="0"/>
              </a:rPr>
              <a:t>Loss grief and dying</a:t>
            </a:r>
          </a:p>
        </p:txBody>
      </p:sp>
      <p:pic>
        <p:nvPicPr>
          <p:cNvPr id="7" name="Picture 6" descr="A group of medical personnel in uniform&#10;&#10;Description automatically generated">
            <a:extLst>
              <a:ext uri="{FF2B5EF4-FFF2-40B4-BE49-F238E27FC236}">
                <a16:creationId xmlns:a16="http://schemas.microsoft.com/office/drawing/2014/main" id="{D442BB5A-639F-EAB1-E986-43CF9CC1D615}"/>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960189" y="371271"/>
            <a:ext cx="2430102" cy="2290780"/>
          </a:xfrm>
          <a:prstGeom prst="roundRect">
            <a:avLst>
              <a:gd name="adj" fmla="val 6573"/>
            </a:avLst>
          </a:prstGeom>
        </p:spPr>
      </p:pic>
      <p:pic>
        <p:nvPicPr>
          <p:cNvPr id="12" name="Picture 11" descr="A person standing next to a person looking at a computer&#10;&#10;Description automatically generated">
            <a:extLst>
              <a:ext uri="{FF2B5EF4-FFF2-40B4-BE49-F238E27FC236}">
                <a16:creationId xmlns:a16="http://schemas.microsoft.com/office/drawing/2014/main" id="{918F8F9D-4378-F852-340C-630F46D78A2C}"/>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623034" y="371271"/>
            <a:ext cx="2430102" cy="2374900"/>
          </a:xfrm>
          <a:prstGeom prst="roundRect">
            <a:avLst>
              <a:gd name="adj" fmla="val 5160"/>
            </a:avLst>
          </a:prstGeom>
        </p:spPr>
      </p:pic>
      <p:pic>
        <p:nvPicPr>
          <p:cNvPr id="15" name="Picture 14" descr="A person sitting on the ground looking at a piece of paper&#10;&#10;Description automatically generated">
            <a:extLst>
              <a:ext uri="{FF2B5EF4-FFF2-40B4-BE49-F238E27FC236}">
                <a16:creationId xmlns:a16="http://schemas.microsoft.com/office/drawing/2014/main" id="{79E8E2FB-BF29-3DA9-E5A5-5E26EB1561AC}"/>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9285879" y="371271"/>
            <a:ext cx="2422106" cy="2374900"/>
          </a:xfrm>
          <a:prstGeom prst="roundRect">
            <a:avLst>
              <a:gd name="adj" fmla="val 5160"/>
            </a:avLst>
          </a:prstGeom>
        </p:spPr>
      </p:pic>
    </p:spTree>
    <p:extLst>
      <p:ext uri="{BB962C8B-B14F-4D97-AF65-F5344CB8AC3E}">
        <p14:creationId xmlns:p14="http://schemas.microsoft.com/office/powerpoint/2010/main" val="523395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043113" y="9953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36867" name="Text Box 3"/>
          <p:cNvSpPr txBox="1">
            <a:spLocks noChangeArrowheads="1"/>
          </p:cNvSpPr>
          <p:nvPr/>
        </p:nvSpPr>
        <p:spPr bwMode="auto">
          <a:xfrm>
            <a:off x="783771" y="1557339"/>
            <a:ext cx="9363529"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Tx/>
              <a:buChar char="•"/>
            </a:pPr>
            <a:r>
              <a:rPr lang="en-US" altLang="en-US" sz="2800" dirty="0">
                <a:latin typeface="+mn-lt"/>
              </a:rPr>
              <a:t>Death- worst form of loss</a:t>
            </a:r>
          </a:p>
          <a:p>
            <a:pPr>
              <a:buFontTx/>
              <a:buChar char="•"/>
            </a:pPr>
            <a:r>
              <a:rPr lang="en-US" altLang="en-US" sz="2800" dirty="0">
                <a:latin typeface="+mn-lt"/>
              </a:rPr>
              <a:t>Divorce</a:t>
            </a:r>
          </a:p>
          <a:p>
            <a:pPr>
              <a:buFontTx/>
              <a:buChar char="•"/>
            </a:pPr>
            <a:r>
              <a:rPr lang="en-US" altLang="en-US" sz="2800" dirty="0">
                <a:latin typeface="+mn-lt"/>
              </a:rPr>
              <a:t>To be away from family</a:t>
            </a:r>
          </a:p>
          <a:p>
            <a:pPr>
              <a:buFontTx/>
              <a:buChar char="•"/>
            </a:pPr>
            <a:r>
              <a:rPr lang="en-US" altLang="en-US" sz="2800" dirty="0">
                <a:latin typeface="+mn-lt"/>
              </a:rPr>
              <a:t>Loss of possessions</a:t>
            </a:r>
          </a:p>
          <a:p>
            <a:pPr>
              <a:buFontTx/>
              <a:buChar char="•"/>
            </a:pPr>
            <a:r>
              <a:rPr lang="en-US" altLang="en-US" sz="2800" dirty="0">
                <a:latin typeface="+mn-lt"/>
              </a:rPr>
              <a:t>Death of pets</a:t>
            </a:r>
          </a:p>
          <a:p>
            <a:pPr>
              <a:buFontTx/>
              <a:buChar char="•"/>
            </a:pPr>
            <a:r>
              <a:rPr lang="en-US" altLang="en-US" sz="2800" dirty="0">
                <a:latin typeface="+mn-lt"/>
              </a:rPr>
              <a:t>Loss of a limb</a:t>
            </a:r>
          </a:p>
          <a:p>
            <a:pPr>
              <a:buFontTx/>
              <a:buChar char="•"/>
            </a:pPr>
            <a:r>
              <a:rPr lang="en-US" altLang="en-US" sz="2800" dirty="0">
                <a:latin typeface="+mn-lt"/>
              </a:rPr>
              <a:t>Change of appearance e.g., mastectomy, facial changes</a:t>
            </a:r>
          </a:p>
          <a:p>
            <a:pPr>
              <a:buFontTx/>
              <a:buChar char="•"/>
            </a:pPr>
            <a:r>
              <a:rPr lang="en-US" altLang="en-US" sz="2800" dirty="0">
                <a:latin typeface="+mn-lt"/>
              </a:rPr>
              <a:t>Loss of function e.g., work or sports </a:t>
            </a:r>
          </a:p>
        </p:txBody>
      </p:sp>
      <p:sp>
        <p:nvSpPr>
          <p:cNvPr id="36868" name="Text Box 4"/>
          <p:cNvSpPr txBox="1">
            <a:spLocks noChangeArrowheads="1"/>
          </p:cNvSpPr>
          <p:nvPr/>
        </p:nvSpPr>
        <p:spPr bwMode="auto">
          <a:xfrm>
            <a:off x="651933" y="598488"/>
            <a:ext cx="95980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nb-NO" altLang="en-US" sz="3200" b="1" dirty="0">
                <a:latin typeface="+mj-lt"/>
              </a:rPr>
              <a:t>More examples of loss</a:t>
            </a:r>
            <a:endParaRPr lang="af-ZA" altLang="en-US" sz="3200" b="1" dirty="0">
              <a:latin typeface="+mj-lt"/>
            </a:endParaRPr>
          </a:p>
        </p:txBody>
      </p:sp>
    </p:spTree>
    <p:extLst>
      <p:ext uri="{BB962C8B-B14F-4D97-AF65-F5344CB8AC3E}">
        <p14:creationId xmlns:p14="http://schemas.microsoft.com/office/powerpoint/2010/main" val="3949608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745066" y="365125"/>
            <a:ext cx="9770533" cy="1325563"/>
          </a:xfrm>
        </p:spPr>
        <p:txBody>
          <a:bodyPr/>
          <a:lstStyle/>
          <a:p>
            <a:r>
              <a:rPr lang="nb-NO" altLang="en-US" sz="3200" b="1" dirty="0"/>
              <a:t>More examples of loss</a:t>
            </a:r>
            <a:br>
              <a:rPr lang="af-ZA" altLang="en-US" dirty="0"/>
            </a:br>
            <a:endParaRPr lang="en-ZA" dirty="0"/>
          </a:p>
        </p:txBody>
      </p:sp>
      <p:sp>
        <p:nvSpPr>
          <p:cNvPr id="4" name="Content Placeholder 3"/>
          <p:cNvSpPr>
            <a:spLocks noGrp="1"/>
          </p:cNvSpPr>
          <p:nvPr>
            <p:ph idx="4294967295"/>
          </p:nvPr>
        </p:nvSpPr>
        <p:spPr>
          <a:xfrm>
            <a:off x="685800" y="1825625"/>
            <a:ext cx="9829800" cy="4351338"/>
          </a:xfrm>
        </p:spPr>
        <p:txBody>
          <a:bodyPr>
            <a:normAutofit/>
          </a:bodyPr>
          <a:lstStyle/>
          <a:p>
            <a:r>
              <a:rPr lang="en-US" dirty="0"/>
              <a:t>Loss of valued possessions</a:t>
            </a:r>
          </a:p>
          <a:p>
            <a:r>
              <a:rPr lang="en-US" dirty="0"/>
              <a:t>Retirement</a:t>
            </a:r>
          </a:p>
          <a:p>
            <a:r>
              <a:rPr lang="en-US" dirty="0"/>
              <a:t>Loss of safety</a:t>
            </a:r>
          </a:p>
          <a:p>
            <a:r>
              <a:rPr lang="en-US" dirty="0"/>
              <a:t>Loss of health status</a:t>
            </a:r>
          </a:p>
          <a:p>
            <a:r>
              <a:rPr lang="en-US" dirty="0"/>
              <a:t>Natural disasters</a:t>
            </a:r>
          </a:p>
          <a:p>
            <a:r>
              <a:rPr lang="en-US" altLang="en-US" dirty="0"/>
              <a:t>Loss of role e.g., parent role after death of children</a:t>
            </a:r>
          </a:p>
          <a:p>
            <a:r>
              <a:rPr lang="en-US" altLang="en-US" dirty="0"/>
              <a:t>Children growing up</a:t>
            </a:r>
          </a:p>
          <a:p>
            <a:r>
              <a:rPr lang="en-US" altLang="en-US" dirty="0"/>
              <a:t>Moving house</a:t>
            </a:r>
            <a:endParaRPr lang="af-ZA" altLang="en-US" dirty="0"/>
          </a:p>
          <a:p>
            <a:endParaRPr lang="en-ZA" dirty="0"/>
          </a:p>
        </p:txBody>
      </p:sp>
    </p:spTree>
    <p:extLst>
      <p:ext uri="{BB962C8B-B14F-4D97-AF65-F5344CB8AC3E}">
        <p14:creationId xmlns:p14="http://schemas.microsoft.com/office/powerpoint/2010/main" val="268154409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685800" y="365125"/>
            <a:ext cx="9829800" cy="1325563"/>
          </a:xfrm>
        </p:spPr>
        <p:txBody>
          <a:bodyPr>
            <a:normAutofit/>
          </a:bodyPr>
          <a:lstStyle/>
          <a:p>
            <a:r>
              <a:rPr lang="en-US" altLang="en-US" sz="3200" b="1" dirty="0"/>
              <a:t>Clinical manifestations of grief</a:t>
            </a:r>
          </a:p>
        </p:txBody>
      </p:sp>
      <p:sp>
        <p:nvSpPr>
          <p:cNvPr id="44035" name="Rectangle 3"/>
          <p:cNvSpPr>
            <a:spLocks noGrp="1" noChangeArrowheads="1"/>
          </p:cNvSpPr>
          <p:nvPr>
            <p:ph type="body" idx="4294967295"/>
          </p:nvPr>
        </p:nvSpPr>
        <p:spPr>
          <a:xfrm>
            <a:off x="626532" y="1825625"/>
            <a:ext cx="9889067" cy="4351338"/>
          </a:xfrm>
        </p:spPr>
        <p:txBody>
          <a:bodyPr>
            <a:normAutofit lnSpcReduction="10000"/>
          </a:bodyPr>
          <a:lstStyle/>
          <a:p>
            <a:pPr>
              <a:lnSpc>
                <a:spcPct val="90000"/>
              </a:lnSpc>
            </a:pPr>
            <a:r>
              <a:rPr lang="en-US" altLang="en-US" dirty="0"/>
              <a:t>Anxiety</a:t>
            </a:r>
          </a:p>
          <a:p>
            <a:pPr>
              <a:lnSpc>
                <a:spcPct val="90000"/>
              </a:lnSpc>
            </a:pPr>
            <a:r>
              <a:rPr lang="en-US" altLang="en-US" dirty="0"/>
              <a:t>Depression</a:t>
            </a:r>
          </a:p>
          <a:p>
            <a:pPr>
              <a:lnSpc>
                <a:spcPct val="90000"/>
              </a:lnSpc>
            </a:pPr>
            <a:r>
              <a:rPr lang="en-US" altLang="en-US" dirty="0"/>
              <a:t>Weight loss</a:t>
            </a:r>
          </a:p>
          <a:p>
            <a:pPr>
              <a:lnSpc>
                <a:spcPct val="90000"/>
              </a:lnSpc>
            </a:pPr>
            <a:r>
              <a:rPr lang="en-US" altLang="en-US" dirty="0"/>
              <a:t>Difficulty in swallowing</a:t>
            </a:r>
          </a:p>
          <a:p>
            <a:pPr>
              <a:lnSpc>
                <a:spcPct val="90000"/>
              </a:lnSpc>
            </a:pPr>
            <a:r>
              <a:rPr lang="en-US" altLang="en-US" dirty="0"/>
              <a:t>Vomiting</a:t>
            </a:r>
          </a:p>
          <a:p>
            <a:pPr>
              <a:lnSpc>
                <a:spcPct val="90000"/>
              </a:lnSpc>
            </a:pPr>
            <a:r>
              <a:rPr lang="en-US" altLang="en-US" dirty="0"/>
              <a:t>Fatigue</a:t>
            </a:r>
          </a:p>
          <a:p>
            <a:pPr>
              <a:lnSpc>
                <a:spcPct val="90000"/>
              </a:lnSpc>
            </a:pPr>
            <a:r>
              <a:rPr lang="en-US" altLang="en-US" dirty="0"/>
              <a:t>Headaches/ dizziness</a:t>
            </a:r>
          </a:p>
          <a:p>
            <a:pPr>
              <a:lnSpc>
                <a:spcPct val="90000"/>
              </a:lnSpc>
            </a:pPr>
            <a:r>
              <a:rPr lang="en-US" altLang="en-US" dirty="0"/>
              <a:t>Fainting</a:t>
            </a:r>
          </a:p>
          <a:p>
            <a:pPr>
              <a:lnSpc>
                <a:spcPct val="90000"/>
              </a:lnSpc>
            </a:pPr>
            <a:r>
              <a:rPr lang="en-US" altLang="en-US" dirty="0"/>
              <a:t>Blurred vision</a:t>
            </a:r>
          </a:p>
        </p:txBody>
      </p:sp>
      <p:pic>
        <p:nvPicPr>
          <p:cNvPr id="4" name="Picture 3" descr="clip_image001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4391" y="1690688"/>
            <a:ext cx="3995738" cy="379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321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0" y="365125"/>
            <a:ext cx="10515600" cy="1325563"/>
          </a:xfrm>
        </p:spPr>
        <p:txBody>
          <a:bodyPr>
            <a:normAutofit/>
          </a:bodyPr>
          <a:lstStyle/>
          <a:p>
            <a:r>
              <a:rPr lang="en-US" altLang="en-US" sz="3200" b="1" dirty="0"/>
              <a:t>Clinical manifestations of grief</a:t>
            </a:r>
          </a:p>
        </p:txBody>
      </p:sp>
      <p:sp>
        <p:nvSpPr>
          <p:cNvPr id="45059" name="Rectangle 3"/>
          <p:cNvSpPr>
            <a:spLocks noGrp="1" noChangeArrowheads="1"/>
          </p:cNvSpPr>
          <p:nvPr>
            <p:ph type="body" idx="4294967295"/>
          </p:nvPr>
        </p:nvSpPr>
        <p:spPr>
          <a:xfrm>
            <a:off x="821266" y="1825625"/>
            <a:ext cx="9694333" cy="4351338"/>
          </a:xfrm>
        </p:spPr>
        <p:txBody>
          <a:bodyPr/>
          <a:lstStyle/>
          <a:p>
            <a:pPr>
              <a:lnSpc>
                <a:spcPct val="90000"/>
              </a:lnSpc>
            </a:pPr>
            <a:r>
              <a:rPr lang="en-US" altLang="en-US" dirty="0"/>
              <a:t>Skin rashes</a:t>
            </a:r>
          </a:p>
          <a:p>
            <a:pPr>
              <a:lnSpc>
                <a:spcPct val="90000"/>
              </a:lnSpc>
            </a:pPr>
            <a:r>
              <a:rPr lang="en-US" altLang="en-US" dirty="0"/>
              <a:t>Excessive sweating</a:t>
            </a:r>
          </a:p>
          <a:p>
            <a:pPr>
              <a:lnSpc>
                <a:spcPct val="90000"/>
              </a:lnSpc>
            </a:pPr>
            <a:r>
              <a:rPr lang="en-US" altLang="en-US" dirty="0"/>
              <a:t>Palpitations</a:t>
            </a:r>
          </a:p>
          <a:p>
            <a:pPr>
              <a:lnSpc>
                <a:spcPct val="90000"/>
              </a:lnSpc>
            </a:pPr>
            <a:r>
              <a:rPr lang="en-US" altLang="en-US" dirty="0"/>
              <a:t>Chest pain</a:t>
            </a:r>
          </a:p>
          <a:p>
            <a:pPr>
              <a:lnSpc>
                <a:spcPct val="90000"/>
              </a:lnSpc>
            </a:pPr>
            <a:r>
              <a:rPr lang="en-US" altLang="en-US" dirty="0"/>
              <a:t>Dyspnea</a:t>
            </a:r>
          </a:p>
          <a:p>
            <a:pPr>
              <a:lnSpc>
                <a:spcPct val="90000"/>
              </a:lnSpc>
            </a:pPr>
            <a:r>
              <a:rPr lang="en-US" altLang="en-US" dirty="0"/>
              <a:t>Altered libido</a:t>
            </a:r>
          </a:p>
          <a:p>
            <a:pPr>
              <a:lnSpc>
                <a:spcPct val="90000"/>
              </a:lnSpc>
            </a:pPr>
            <a:r>
              <a:rPr lang="en-US" altLang="en-US" dirty="0"/>
              <a:t>Concentration loss</a:t>
            </a:r>
          </a:p>
          <a:p>
            <a:pPr>
              <a:lnSpc>
                <a:spcPct val="90000"/>
              </a:lnSpc>
            </a:pPr>
            <a:r>
              <a:rPr lang="en-US" altLang="en-US" dirty="0"/>
              <a:t>Sleeping disturbances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3934" y="1974487"/>
            <a:ext cx="3906117" cy="3169376"/>
          </a:xfrm>
          <a:prstGeom prst="rect">
            <a:avLst/>
          </a:prstGeom>
        </p:spPr>
      </p:pic>
    </p:spTree>
    <p:extLst>
      <p:ext uri="{BB962C8B-B14F-4D97-AF65-F5344CB8AC3E}">
        <p14:creationId xmlns:p14="http://schemas.microsoft.com/office/powerpoint/2010/main" val="3931504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31332" y="365125"/>
            <a:ext cx="9584267" cy="1325563"/>
          </a:xfrm>
        </p:spPr>
        <p:txBody>
          <a:bodyPr>
            <a:normAutofit/>
          </a:bodyPr>
          <a:lstStyle/>
          <a:p>
            <a:r>
              <a:rPr lang="en-US" sz="3200" b="1" dirty="0"/>
              <a:t>Types of grief responses</a:t>
            </a:r>
            <a:endParaRPr lang="en-ZA" sz="3200" b="1" dirty="0"/>
          </a:p>
        </p:txBody>
      </p:sp>
      <p:sp>
        <p:nvSpPr>
          <p:cNvPr id="3" name="Content Placeholder 2"/>
          <p:cNvSpPr>
            <a:spLocks noGrp="1"/>
          </p:cNvSpPr>
          <p:nvPr>
            <p:ph idx="4294967295"/>
          </p:nvPr>
        </p:nvSpPr>
        <p:spPr>
          <a:xfrm>
            <a:off x="770466" y="1825625"/>
            <a:ext cx="9745133" cy="4351338"/>
          </a:xfrm>
        </p:spPr>
        <p:txBody>
          <a:bodyPr/>
          <a:lstStyle/>
          <a:p>
            <a:r>
              <a:rPr lang="en-US" dirty="0"/>
              <a:t>Normal grief</a:t>
            </a:r>
          </a:p>
          <a:p>
            <a:r>
              <a:rPr lang="en-US" dirty="0"/>
              <a:t>Anticipatory grief</a:t>
            </a:r>
          </a:p>
          <a:p>
            <a:r>
              <a:rPr lang="en-US" dirty="0"/>
              <a:t>Disenfranchised grief- unable to acknowledge loss e.g. suicide</a:t>
            </a:r>
          </a:p>
          <a:p>
            <a:r>
              <a:rPr lang="en-US" dirty="0"/>
              <a:t>Complicated grief –out of proportion or out off acceptable social norms</a:t>
            </a:r>
          </a:p>
          <a:p>
            <a:r>
              <a:rPr lang="en-US" dirty="0"/>
              <a:t>Bereavement disorder- lasting more than 12 months and loss of ability to function</a:t>
            </a:r>
          </a:p>
          <a:p>
            <a:endParaRPr lang="en-ZA" dirty="0"/>
          </a:p>
        </p:txBody>
      </p:sp>
    </p:spTree>
    <p:extLst>
      <p:ext uri="{BB962C8B-B14F-4D97-AF65-F5344CB8AC3E}">
        <p14:creationId xmlns:p14="http://schemas.microsoft.com/office/powerpoint/2010/main" val="117521170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4932" y="365125"/>
            <a:ext cx="9990667" cy="1325563"/>
          </a:xfrm>
        </p:spPr>
        <p:txBody>
          <a:bodyPr>
            <a:normAutofit/>
          </a:bodyPr>
          <a:lstStyle/>
          <a:p>
            <a:r>
              <a:rPr lang="en-US" sz="3200" b="1" dirty="0"/>
              <a:t>Complicated grief</a:t>
            </a:r>
            <a:endParaRPr lang="en-ZA" sz="3200" b="1" dirty="0"/>
          </a:p>
        </p:txBody>
      </p:sp>
      <p:sp>
        <p:nvSpPr>
          <p:cNvPr id="3" name="Content Placeholder 2"/>
          <p:cNvSpPr>
            <a:spLocks noGrp="1"/>
          </p:cNvSpPr>
          <p:nvPr>
            <p:ph idx="4294967295"/>
          </p:nvPr>
        </p:nvSpPr>
        <p:spPr>
          <a:xfrm>
            <a:off x="1092200" y="1825625"/>
            <a:ext cx="9423400" cy="4351338"/>
          </a:xfrm>
        </p:spPr>
        <p:txBody>
          <a:bodyPr>
            <a:normAutofit/>
          </a:bodyPr>
          <a:lstStyle/>
          <a:p>
            <a:r>
              <a:rPr lang="en-US" sz="3200" dirty="0"/>
              <a:t>Failure to grief</a:t>
            </a:r>
          </a:p>
          <a:p>
            <a:r>
              <a:rPr lang="en-US" sz="3200" dirty="0"/>
              <a:t>Refusal to participate in grieving activities e.g., do not attend funeral</a:t>
            </a:r>
          </a:p>
          <a:p>
            <a:r>
              <a:rPr lang="en-US" sz="3200" dirty="0"/>
              <a:t>Persistent guilt and low-self esteem</a:t>
            </a:r>
          </a:p>
          <a:p>
            <a:r>
              <a:rPr lang="en-US" sz="3200" dirty="0"/>
              <a:t>Search for the loved one prolonged physical difficulties</a:t>
            </a:r>
          </a:p>
          <a:p>
            <a:r>
              <a:rPr lang="en-US" sz="3200" dirty="0"/>
              <a:t>Poor relationships with family members</a:t>
            </a:r>
          </a:p>
          <a:p>
            <a:endParaRPr lang="en-ZA" dirty="0"/>
          </a:p>
        </p:txBody>
      </p:sp>
    </p:spTree>
    <p:extLst>
      <p:ext uri="{BB962C8B-B14F-4D97-AF65-F5344CB8AC3E}">
        <p14:creationId xmlns:p14="http://schemas.microsoft.com/office/powerpoint/2010/main" val="412797005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567266" y="365125"/>
            <a:ext cx="9948333" cy="1325563"/>
          </a:xfrm>
        </p:spPr>
        <p:txBody>
          <a:bodyPr>
            <a:normAutofit/>
          </a:bodyPr>
          <a:lstStyle/>
          <a:p>
            <a:r>
              <a:rPr lang="en-US" altLang="en-US" sz="3200" b="1" dirty="0"/>
              <a:t>Effect of grief</a:t>
            </a:r>
          </a:p>
        </p:txBody>
      </p:sp>
      <p:sp>
        <p:nvSpPr>
          <p:cNvPr id="46083" name="Rectangle 3"/>
          <p:cNvSpPr>
            <a:spLocks noGrp="1" noChangeArrowheads="1"/>
          </p:cNvSpPr>
          <p:nvPr>
            <p:ph type="body" idx="4294967295"/>
          </p:nvPr>
        </p:nvSpPr>
        <p:spPr>
          <a:xfrm>
            <a:off x="1210732" y="1825625"/>
            <a:ext cx="9304867" cy="4351338"/>
          </a:xfrm>
        </p:spPr>
        <p:txBody>
          <a:bodyPr>
            <a:normAutofit/>
          </a:bodyPr>
          <a:lstStyle/>
          <a:p>
            <a:r>
              <a:rPr lang="en-US" altLang="en-US" dirty="0"/>
              <a:t>Can be harmful physiological if not resolved</a:t>
            </a:r>
          </a:p>
          <a:p>
            <a:r>
              <a:rPr lang="en-US" altLang="en-US" dirty="0"/>
              <a:t>Mourning needed to resolve process of grief</a:t>
            </a:r>
          </a:p>
          <a:p>
            <a:r>
              <a:rPr lang="en-US" altLang="en-US" dirty="0"/>
              <a:t>Grief helps individual to cope with loss and leads to acceptance of reality</a:t>
            </a:r>
          </a:p>
          <a:p>
            <a:r>
              <a:rPr lang="en-US" altLang="en-US" dirty="0"/>
              <a:t>Grieving process essential for mental and physical health</a:t>
            </a:r>
          </a:p>
          <a:p>
            <a:r>
              <a:rPr lang="en-US" altLang="en-US" dirty="0"/>
              <a:t>It is a social process</a:t>
            </a:r>
          </a:p>
          <a:p>
            <a:r>
              <a:rPr lang="en-US" altLang="en-US" dirty="0"/>
              <a:t>Positive when it leads to new insights, openness to others and a renewed sensitivity</a:t>
            </a:r>
          </a:p>
        </p:txBody>
      </p:sp>
    </p:spTree>
    <p:extLst>
      <p:ext uri="{BB962C8B-B14F-4D97-AF65-F5344CB8AC3E}">
        <p14:creationId xmlns:p14="http://schemas.microsoft.com/office/powerpoint/2010/main" val="2921012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2043113" y="9953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50179" name="Text Box 3"/>
          <p:cNvSpPr txBox="1">
            <a:spLocks noChangeArrowheads="1"/>
          </p:cNvSpPr>
          <p:nvPr/>
        </p:nvSpPr>
        <p:spPr bwMode="auto">
          <a:xfrm>
            <a:off x="1645921" y="333376"/>
            <a:ext cx="877125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200" b="1" dirty="0">
                <a:latin typeface="+mj-lt"/>
              </a:rPr>
              <a:t>Factors that influence the normal process of grief</a:t>
            </a:r>
            <a:endParaRPr lang="af-ZA" altLang="en-US" sz="3200" b="1" dirty="0">
              <a:latin typeface="+mj-lt"/>
            </a:endParaRPr>
          </a:p>
        </p:txBody>
      </p:sp>
      <p:sp>
        <p:nvSpPr>
          <p:cNvPr id="50180" name="Text Box 4"/>
          <p:cNvSpPr txBox="1">
            <a:spLocks noChangeArrowheads="1"/>
          </p:cNvSpPr>
          <p:nvPr/>
        </p:nvSpPr>
        <p:spPr bwMode="auto">
          <a:xfrm>
            <a:off x="757646" y="1765301"/>
            <a:ext cx="10649560" cy="3412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71475" indent="-371475">
              <a:defRPr>
                <a:solidFill>
                  <a:schemeClr val="tx1"/>
                </a:solidFill>
                <a:latin typeface="Arial" panose="020B0604020202020204" pitchFamily="34" charset="0"/>
                <a:cs typeface="Arial" panose="020B0604020202020204" pitchFamily="34" charset="0"/>
              </a:defRPr>
            </a:lvl1pPr>
            <a:lvl2pPr marL="828675" indent="-371475">
              <a:defRPr>
                <a:solidFill>
                  <a:schemeClr val="tx1"/>
                </a:solidFill>
                <a:latin typeface="Arial" panose="020B0604020202020204" pitchFamily="34" charset="0"/>
                <a:cs typeface="Arial" panose="020B0604020202020204" pitchFamily="34" charset="0"/>
              </a:defRPr>
            </a:lvl2pPr>
            <a:lvl3pPr marL="1285875" indent="-371475">
              <a:defRPr>
                <a:solidFill>
                  <a:schemeClr val="tx1"/>
                </a:solidFill>
                <a:latin typeface="Arial" panose="020B0604020202020204" pitchFamily="34" charset="0"/>
                <a:cs typeface="Arial" panose="020B0604020202020204" pitchFamily="34" charset="0"/>
              </a:defRPr>
            </a:lvl3pPr>
            <a:lvl4pPr marL="1743075" indent="-371475">
              <a:defRPr>
                <a:solidFill>
                  <a:schemeClr val="tx1"/>
                </a:solidFill>
                <a:latin typeface="Arial" panose="020B0604020202020204" pitchFamily="34" charset="0"/>
                <a:cs typeface="Arial" panose="020B0604020202020204" pitchFamily="34" charset="0"/>
              </a:defRPr>
            </a:lvl4pPr>
            <a:lvl5pPr marL="2200275" indent="-371475">
              <a:defRPr>
                <a:solidFill>
                  <a:schemeClr val="tx1"/>
                </a:solidFill>
                <a:latin typeface="Arial" panose="020B0604020202020204" pitchFamily="34" charset="0"/>
                <a:cs typeface="Arial" panose="020B0604020202020204" pitchFamily="34" charset="0"/>
              </a:defRPr>
            </a:lvl5pPr>
            <a:lvl6pPr marL="26574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1146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718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290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571500" indent="-571500">
              <a:lnSpc>
                <a:spcPct val="130000"/>
              </a:lnSpc>
              <a:buFont typeface="Arial" panose="020B0604020202020204" pitchFamily="34" charset="0"/>
              <a:buChar char="•"/>
            </a:pPr>
            <a:r>
              <a:rPr lang="en-US" altLang="en-US" sz="2800" dirty="0">
                <a:latin typeface="+mn-lt"/>
              </a:rPr>
              <a:t>The way a person dies (will be discussed in slide 19-21)</a:t>
            </a:r>
          </a:p>
          <a:p>
            <a:pPr marL="571500" indent="-571500">
              <a:lnSpc>
                <a:spcPct val="130000"/>
              </a:lnSpc>
              <a:buFont typeface="Arial" panose="020B0604020202020204" pitchFamily="34" charset="0"/>
              <a:buChar char="•"/>
            </a:pPr>
            <a:r>
              <a:rPr lang="en-US" altLang="en-US" sz="2800" dirty="0">
                <a:latin typeface="+mn-lt"/>
              </a:rPr>
              <a:t>The connection with the deceased/intense emotions </a:t>
            </a:r>
          </a:p>
          <a:p>
            <a:pPr marL="571500" indent="-571500">
              <a:lnSpc>
                <a:spcPct val="130000"/>
              </a:lnSpc>
              <a:buFont typeface="Arial" panose="020B0604020202020204" pitchFamily="34" charset="0"/>
              <a:buChar char="•"/>
            </a:pPr>
            <a:r>
              <a:rPr lang="en-US" altLang="en-US" sz="2800" dirty="0">
                <a:latin typeface="+mn-lt"/>
              </a:rPr>
              <a:t>The position of the person in the family</a:t>
            </a:r>
          </a:p>
          <a:p>
            <a:pPr marL="571500" indent="-571500">
              <a:lnSpc>
                <a:spcPct val="130000"/>
              </a:lnSpc>
              <a:buFont typeface="Arial" panose="020B0604020202020204" pitchFamily="34" charset="0"/>
              <a:buChar char="•"/>
            </a:pPr>
            <a:r>
              <a:rPr lang="en-US" altLang="en-US" sz="2800" dirty="0">
                <a:latin typeface="+mn-lt"/>
              </a:rPr>
              <a:t>The history of a person</a:t>
            </a:r>
          </a:p>
          <a:p>
            <a:pPr marL="571500" indent="-571500">
              <a:lnSpc>
                <a:spcPct val="130000"/>
              </a:lnSpc>
              <a:buFont typeface="Arial" panose="020B0604020202020204" pitchFamily="34" charset="0"/>
              <a:buChar char="•"/>
            </a:pPr>
            <a:r>
              <a:rPr lang="en-US" altLang="en-US" sz="2800" dirty="0">
                <a:latin typeface="+mn-lt"/>
              </a:rPr>
              <a:t>Personality</a:t>
            </a:r>
          </a:p>
          <a:p>
            <a:pPr marL="571500" indent="-571500">
              <a:lnSpc>
                <a:spcPct val="130000"/>
              </a:lnSpc>
              <a:buFont typeface="Arial" panose="020B0604020202020204" pitchFamily="34" charset="0"/>
              <a:buChar char="•"/>
            </a:pPr>
            <a:r>
              <a:rPr lang="en-US" altLang="en-US" sz="2800" dirty="0">
                <a:latin typeface="+mn-lt"/>
              </a:rPr>
              <a:t>Social factors</a:t>
            </a:r>
          </a:p>
        </p:txBody>
      </p:sp>
    </p:spTree>
    <p:extLst>
      <p:ext uri="{BB962C8B-B14F-4D97-AF65-F5344CB8AC3E}">
        <p14:creationId xmlns:p14="http://schemas.microsoft.com/office/powerpoint/2010/main" val="2021670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0332" y="365125"/>
            <a:ext cx="9965267" cy="1325563"/>
          </a:xfrm>
        </p:spPr>
        <p:txBody>
          <a:bodyPr>
            <a:normAutofit/>
          </a:bodyPr>
          <a:lstStyle/>
          <a:p>
            <a:r>
              <a:rPr lang="en-US" altLang="en-US" sz="3600" b="1" dirty="0"/>
              <a:t>Factors that influence the normal process of grief</a:t>
            </a:r>
            <a:br>
              <a:rPr lang="af-ZA" altLang="en-US" sz="8000" dirty="0">
                <a:latin typeface="Arial Rounded MT Bold" panose="020F0704030504030204" pitchFamily="34" charset="0"/>
              </a:rPr>
            </a:br>
            <a:endParaRPr lang="en-ZA" dirty="0"/>
          </a:p>
        </p:txBody>
      </p:sp>
      <p:sp>
        <p:nvSpPr>
          <p:cNvPr id="3" name="Content Placeholder 2"/>
          <p:cNvSpPr>
            <a:spLocks noGrp="1"/>
          </p:cNvSpPr>
          <p:nvPr>
            <p:ph idx="4294967295"/>
          </p:nvPr>
        </p:nvSpPr>
        <p:spPr>
          <a:xfrm>
            <a:off x="1075266" y="1825625"/>
            <a:ext cx="9440333" cy="4351338"/>
          </a:xfrm>
        </p:spPr>
        <p:txBody>
          <a:bodyPr/>
          <a:lstStyle/>
          <a:p>
            <a:r>
              <a:rPr lang="en-US" dirty="0"/>
              <a:t>Need to be brave or in control (parents want to protect their children)</a:t>
            </a:r>
          </a:p>
          <a:p>
            <a:r>
              <a:rPr lang="en-US" dirty="0"/>
              <a:t>Multiple losses (losing a whole family)</a:t>
            </a:r>
          </a:p>
          <a:p>
            <a:r>
              <a:rPr lang="en-US" dirty="0"/>
              <a:t>Extremely high emotional value in the diseased person e.g., losing a spouse</a:t>
            </a:r>
          </a:p>
          <a:p>
            <a:r>
              <a:rPr lang="en-US" dirty="0"/>
              <a:t>Uncertainty about loss (missing person)</a:t>
            </a:r>
          </a:p>
          <a:p>
            <a:r>
              <a:rPr lang="en-US" dirty="0"/>
              <a:t>Lack of support (e.g., no family to support with children)</a:t>
            </a:r>
            <a:endParaRPr lang="en-ZA" dirty="0"/>
          </a:p>
        </p:txBody>
      </p:sp>
    </p:spTree>
    <p:extLst>
      <p:ext uri="{BB962C8B-B14F-4D97-AF65-F5344CB8AC3E}">
        <p14:creationId xmlns:p14="http://schemas.microsoft.com/office/powerpoint/2010/main" val="274477182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043113" y="9953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0244" name="Text Box 4"/>
          <p:cNvSpPr txBox="1">
            <a:spLocks noChangeArrowheads="1"/>
          </p:cNvSpPr>
          <p:nvPr/>
        </p:nvSpPr>
        <p:spPr bwMode="auto">
          <a:xfrm>
            <a:off x="984069" y="668339"/>
            <a:ext cx="943310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200" b="1" dirty="0">
                <a:latin typeface="+mj-lt"/>
              </a:rPr>
              <a:t>Factors that influence the normal process of grief</a:t>
            </a:r>
            <a:endParaRPr lang="af-ZA" altLang="en-US" sz="3200" b="1" dirty="0">
              <a:latin typeface="+mj-lt"/>
            </a:endParaRPr>
          </a:p>
        </p:txBody>
      </p:sp>
      <p:sp>
        <p:nvSpPr>
          <p:cNvPr id="10245" name="Text Box 5"/>
          <p:cNvSpPr txBox="1">
            <a:spLocks noChangeArrowheads="1"/>
          </p:cNvSpPr>
          <p:nvPr/>
        </p:nvSpPr>
        <p:spPr bwMode="auto">
          <a:xfrm>
            <a:off x="1314995" y="1524000"/>
            <a:ext cx="6565990" cy="454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71475" indent="-371475">
              <a:defRPr>
                <a:solidFill>
                  <a:schemeClr val="tx1"/>
                </a:solidFill>
                <a:latin typeface="Arial" panose="020B0604020202020204" pitchFamily="34" charset="0"/>
                <a:cs typeface="Arial" panose="020B0604020202020204" pitchFamily="34" charset="0"/>
              </a:defRPr>
            </a:lvl1pPr>
            <a:lvl2pPr marL="828675" indent="-371475">
              <a:defRPr>
                <a:solidFill>
                  <a:schemeClr val="tx1"/>
                </a:solidFill>
                <a:latin typeface="Arial" panose="020B0604020202020204" pitchFamily="34" charset="0"/>
                <a:cs typeface="Arial" panose="020B0604020202020204" pitchFamily="34" charset="0"/>
              </a:defRPr>
            </a:lvl2pPr>
            <a:lvl3pPr marL="1285875" indent="-371475">
              <a:defRPr>
                <a:solidFill>
                  <a:schemeClr val="tx1"/>
                </a:solidFill>
                <a:latin typeface="Arial" panose="020B0604020202020204" pitchFamily="34" charset="0"/>
                <a:cs typeface="Arial" panose="020B0604020202020204" pitchFamily="34" charset="0"/>
              </a:defRPr>
            </a:lvl3pPr>
            <a:lvl4pPr marL="1743075" indent="-371475">
              <a:defRPr>
                <a:solidFill>
                  <a:schemeClr val="tx1"/>
                </a:solidFill>
                <a:latin typeface="Arial" panose="020B0604020202020204" pitchFamily="34" charset="0"/>
                <a:cs typeface="Arial" panose="020B0604020202020204" pitchFamily="34" charset="0"/>
              </a:defRPr>
            </a:lvl4pPr>
            <a:lvl5pPr marL="2200275" indent="-371475">
              <a:defRPr>
                <a:solidFill>
                  <a:schemeClr val="tx1"/>
                </a:solidFill>
                <a:latin typeface="Arial" panose="020B0604020202020204" pitchFamily="34" charset="0"/>
                <a:cs typeface="Arial" panose="020B0604020202020204" pitchFamily="34" charset="0"/>
              </a:defRPr>
            </a:lvl5pPr>
            <a:lvl6pPr marL="26574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1146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718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290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30000"/>
              </a:lnSpc>
            </a:pPr>
            <a:r>
              <a:rPr lang="en-US" altLang="en-US" sz="2800" dirty="0">
                <a:latin typeface="+mn-lt"/>
              </a:rPr>
              <a:t>The way a person dies</a:t>
            </a:r>
          </a:p>
          <a:p>
            <a:pPr>
              <a:lnSpc>
                <a:spcPct val="130000"/>
              </a:lnSpc>
            </a:pPr>
            <a:r>
              <a:rPr lang="af-ZA" altLang="en-US" sz="2800" dirty="0">
                <a:latin typeface="+mn-lt"/>
              </a:rPr>
              <a:t>	</a:t>
            </a:r>
            <a:r>
              <a:rPr lang="af-ZA" altLang="en-US" sz="2800" b="1" dirty="0">
                <a:latin typeface="+mn-lt"/>
              </a:rPr>
              <a:t>Natural </a:t>
            </a:r>
          </a:p>
          <a:p>
            <a:pPr marL="1371600" lvl="2" indent="-457200">
              <a:lnSpc>
                <a:spcPct val="130000"/>
              </a:lnSpc>
              <a:buFont typeface="Arial" panose="020B0604020202020204" pitchFamily="34" charset="0"/>
              <a:buChar char="•"/>
            </a:pPr>
            <a:r>
              <a:rPr lang="en-US" altLang="en-US" sz="2800" dirty="0">
                <a:latin typeface="+mn-lt"/>
              </a:rPr>
              <a:t>more acceptance</a:t>
            </a:r>
          </a:p>
          <a:p>
            <a:pPr marL="1371600" lvl="2" indent="-457200">
              <a:lnSpc>
                <a:spcPct val="130000"/>
              </a:lnSpc>
              <a:buFont typeface="Arial" panose="020B0604020202020204" pitchFamily="34" charset="0"/>
              <a:buChar char="•"/>
            </a:pPr>
            <a:r>
              <a:rPr lang="en-US" altLang="en-US" sz="2800" dirty="0">
                <a:latin typeface="+mn-lt"/>
              </a:rPr>
              <a:t>the pain that was involved</a:t>
            </a:r>
          </a:p>
          <a:p>
            <a:pPr marL="1371600" lvl="2" indent="-457200">
              <a:lnSpc>
                <a:spcPct val="130000"/>
              </a:lnSpc>
              <a:buFont typeface="Arial" panose="020B0604020202020204" pitchFamily="34" charset="0"/>
              <a:buChar char="•"/>
            </a:pPr>
            <a:r>
              <a:rPr lang="en-US" altLang="en-US" sz="2800" dirty="0">
                <a:latin typeface="+mn-lt"/>
              </a:rPr>
              <a:t>guild as to personal matters</a:t>
            </a:r>
          </a:p>
          <a:p>
            <a:pPr marL="1371600" lvl="2" indent="-457200">
              <a:lnSpc>
                <a:spcPct val="130000"/>
              </a:lnSpc>
              <a:buFont typeface="Arial" panose="020B0604020202020204" pitchFamily="34" charset="0"/>
              <a:buChar char="•"/>
            </a:pPr>
            <a:r>
              <a:rPr lang="en-US" altLang="en-US" sz="2800" dirty="0">
                <a:latin typeface="+mn-lt"/>
              </a:rPr>
              <a:t>time to accept</a:t>
            </a:r>
            <a:endParaRPr lang="af-ZA" altLang="en-US" sz="2800" dirty="0">
              <a:latin typeface="+mn-lt"/>
            </a:endParaRPr>
          </a:p>
        </p:txBody>
      </p:sp>
    </p:spTree>
    <p:extLst>
      <p:ext uri="{BB962C8B-B14F-4D97-AF65-F5344CB8AC3E}">
        <p14:creationId xmlns:p14="http://schemas.microsoft.com/office/powerpoint/2010/main" val="594549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1272045" y="3586544"/>
            <a:ext cx="2132531" cy="307777"/>
          </a:xfrm>
          <a:prstGeom prst="rect">
            <a:avLst/>
          </a:prstGeom>
          <a:noFill/>
        </p:spPr>
        <p:txBody>
          <a:bodyPr wrap="square" rtlCol="0">
            <a:spAutoFit/>
          </a:bodyPr>
          <a:lstStyle/>
          <a:p>
            <a:pPr algn="ctr"/>
            <a:r>
              <a:rPr lang="en-US" sz="1400" b="1" dirty="0">
                <a:solidFill>
                  <a:schemeClr val="bg1"/>
                </a:solidFill>
                <a:ea typeface="Gotham Narrow Medium" charset="0"/>
                <a:cs typeface="Gotham Narrow Medium" charset="0"/>
              </a:rPr>
              <a:t>Q Jan-March 2021</a:t>
            </a:r>
          </a:p>
        </p:txBody>
      </p:sp>
      <p:sp>
        <p:nvSpPr>
          <p:cNvPr id="56" name="TextBox 55"/>
          <p:cNvSpPr txBox="1"/>
          <p:nvPr/>
        </p:nvSpPr>
        <p:spPr>
          <a:xfrm>
            <a:off x="7875862" y="3594181"/>
            <a:ext cx="1845702" cy="307777"/>
          </a:xfrm>
          <a:prstGeom prst="rect">
            <a:avLst/>
          </a:prstGeom>
          <a:noFill/>
        </p:spPr>
        <p:txBody>
          <a:bodyPr wrap="square" rtlCol="0">
            <a:spAutoFit/>
          </a:bodyPr>
          <a:lstStyle/>
          <a:p>
            <a:pPr lvl="0" algn="ctr"/>
            <a:r>
              <a:rPr lang="en-ZA" sz="1400" b="1" dirty="0">
                <a:solidFill>
                  <a:schemeClr val="bg1"/>
                </a:solidFill>
                <a:latin typeface="Arial" panose="020B0604020202020204" pitchFamily="34" charset="0"/>
                <a:cs typeface="Arial" panose="020B0604020202020204" pitchFamily="34" charset="0"/>
              </a:rPr>
              <a:t>Q4 July-Sept 2021</a:t>
            </a:r>
          </a:p>
        </p:txBody>
      </p:sp>
      <p:sp>
        <p:nvSpPr>
          <p:cNvPr id="9" name="TextBox 8">
            <a:extLst>
              <a:ext uri="{FF2B5EF4-FFF2-40B4-BE49-F238E27FC236}">
                <a16:creationId xmlns:a16="http://schemas.microsoft.com/office/drawing/2014/main" id="{0416520C-9F7F-AED3-948C-F36C6EBB5323}"/>
              </a:ext>
            </a:extLst>
          </p:cNvPr>
          <p:cNvSpPr txBox="1"/>
          <p:nvPr/>
        </p:nvSpPr>
        <p:spPr>
          <a:xfrm>
            <a:off x="1540933" y="601134"/>
            <a:ext cx="9323010" cy="2677656"/>
          </a:xfrm>
          <a:prstGeom prst="rect">
            <a:avLst/>
          </a:prstGeom>
          <a:noFill/>
        </p:spPr>
        <p:txBody>
          <a:bodyPr wrap="square">
            <a:spAutoFit/>
          </a:bodyPr>
          <a:lstStyle/>
          <a:p>
            <a:r>
              <a:rPr lang="en-US" sz="2800" b="1" dirty="0"/>
              <a:t>Learning outcome:</a:t>
            </a:r>
          </a:p>
          <a:p>
            <a:r>
              <a:rPr lang="en-US" sz="2800" dirty="0"/>
              <a:t>The student will be able to provide nursing care that encompasses principles of reflection, culturally sensitive communication to provide a conducive and stress-free environment for patients, family and fraternity, from birth to dying.</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31525" b="31525"/>
          <a:stretch>
            <a:fillRect/>
          </a:stretch>
        </p:blipFill>
        <p:spPr>
          <a:xfrm>
            <a:off x="730144" y="3496733"/>
            <a:ext cx="10980904" cy="2460625"/>
          </a:xfrm>
          <a:prstGeom prst="roundRect">
            <a:avLst>
              <a:gd name="adj" fmla="val 5312"/>
            </a:avLst>
          </a:prstGeom>
        </p:spPr>
      </p:pic>
    </p:spTree>
    <p:extLst>
      <p:ext uri="{BB962C8B-B14F-4D97-AF65-F5344CB8AC3E}">
        <p14:creationId xmlns:p14="http://schemas.microsoft.com/office/powerpoint/2010/main" val="2306689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043113" y="9953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2291" name="Text Box 3"/>
          <p:cNvSpPr txBox="1">
            <a:spLocks noChangeArrowheads="1"/>
          </p:cNvSpPr>
          <p:nvPr/>
        </p:nvSpPr>
        <p:spPr bwMode="auto">
          <a:xfrm>
            <a:off x="435429" y="668339"/>
            <a:ext cx="998174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200" b="1" dirty="0">
                <a:latin typeface="+mj-lt"/>
              </a:rPr>
              <a:t>Factors that influence the normal process of grief</a:t>
            </a:r>
            <a:endParaRPr lang="af-ZA" altLang="en-US" sz="3200" b="1" dirty="0">
              <a:latin typeface="+mj-lt"/>
            </a:endParaRPr>
          </a:p>
        </p:txBody>
      </p:sp>
      <p:sp>
        <p:nvSpPr>
          <p:cNvPr id="12292" name="Text Box 4"/>
          <p:cNvSpPr txBox="1">
            <a:spLocks noChangeArrowheads="1"/>
          </p:cNvSpPr>
          <p:nvPr/>
        </p:nvSpPr>
        <p:spPr bwMode="auto">
          <a:xfrm>
            <a:off x="1297577" y="1997076"/>
            <a:ext cx="8995953" cy="342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71475" indent="-371475">
              <a:defRPr>
                <a:solidFill>
                  <a:schemeClr val="tx1"/>
                </a:solidFill>
                <a:latin typeface="Arial" panose="020B0604020202020204" pitchFamily="34" charset="0"/>
                <a:cs typeface="Arial" panose="020B0604020202020204" pitchFamily="34" charset="0"/>
              </a:defRPr>
            </a:lvl1pPr>
            <a:lvl2pPr marL="828675" indent="-371475">
              <a:defRPr>
                <a:solidFill>
                  <a:schemeClr val="tx1"/>
                </a:solidFill>
                <a:latin typeface="Arial" panose="020B0604020202020204" pitchFamily="34" charset="0"/>
                <a:cs typeface="Arial" panose="020B0604020202020204" pitchFamily="34" charset="0"/>
              </a:defRPr>
            </a:lvl2pPr>
            <a:lvl3pPr marL="1285875" indent="-371475">
              <a:defRPr>
                <a:solidFill>
                  <a:schemeClr val="tx1"/>
                </a:solidFill>
                <a:latin typeface="Arial" panose="020B0604020202020204" pitchFamily="34" charset="0"/>
                <a:cs typeface="Arial" panose="020B0604020202020204" pitchFamily="34" charset="0"/>
              </a:defRPr>
            </a:lvl3pPr>
            <a:lvl4pPr marL="1743075" indent="-371475">
              <a:defRPr>
                <a:solidFill>
                  <a:schemeClr val="tx1"/>
                </a:solidFill>
                <a:latin typeface="Arial" panose="020B0604020202020204" pitchFamily="34" charset="0"/>
                <a:cs typeface="Arial" panose="020B0604020202020204" pitchFamily="34" charset="0"/>
              </a:defRPr>
            </a:lvl4pPr>
            <a:lvl5pPr marL="2200275" indent="-371475">
              <a:defRPr>
                <a:solidFill>
                  <a:schemeClr val="tx1"/>
                </a:solidFill>
                <a:latin typeface="Arial" panose="020B0604020202020204" pitchFamily="34" charset="0"/>
                <a:cs typeface="Arial" panose="020B0604020202020204" pitchFamily="34" charset="0"/>
              </a:defRPr>
            </a:lvl5pPr>
            <a:lvl6pPr marL="26574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1146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718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290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30000"/>
              </a:lnSpc>
            </a:pPr>
            <a:r>
              <a:rPr lang="en-US" altLang="en-US" sz="2800" dirty="0">
                <a:latin typeface="+mn-lt"/>
              </a:rPr>
              <a:t>The way a person dies</a:t>
            </a:r>
          </a:p>
          <a:p>
            <a:pPr>
              <a:lnSpc>
                <a:spcPct val="130000"/>
              </a:lnSpc>
            </a:pPr>
            <a:r>
              <a:rPr lang="en-US" altLang="en-US" sz="2800" b="1" dirty="0">
                <a:latin typeface="+mn-lt"/>
              </a:rPr>
              <a:t>   Accident</a:t>
            </a:r>
          </a:p>
          <a:p>
            <a:pPr marL="1485900" lvl="2" indent="-571500">
              <a:lnSpc>
                <a:spcPct val="130000"/>
              </a:lnSpc>
              <a:buFont typeface="Arial" panose="020B0604020202020204" pitchFamily="34" charset="0"/>
              <a:buChar char="•"/>
            </a:pPr>
            <a:r>
              <a:rPr lang="en-US" altLang="en-US" sz="2800" dirty="0">
                <a:latin typeface="+mn-lt"/>
              </a:rPr>
              <a:t>who was guilty</a:t>
            </a:r>
          </a:p>
          <a:p>
            <a:pPr marL="1485900" lvl="2" indent="-571500">
              <a:lnSpc>
                <a:spcPct val="130000"/>
              </a:lnSpc>
              <a:buFont typeface="Arial" panose="020B0604020202020204" pitchFamily="34" charset="0"/>
              <a:buChar char="•"/>
            </a:pPr>
            <a:r>
              <a:rPr lang="en-US" altLang="en-US" sz="2800" dirty="0">
                <a:latin typeface="+mn-lt"/>
              </a:rPr>
              <a:t>how did it happen </a:t>
            </a:r>
          </a:p>
          <a:p>
            <a:pPr marL="1485900" lvl="2" indent="-571500">
              <a:lnSpc>
                <a:spcPct val="130000"/>
              </a:lnSpc>
              <a:buFont typeface="Arial" panose="020B0604020202020204" pitchFamily="34" charset="0"/>
              <a:buChar char="•"/>
            </a:pPr>
            <a:r>
              <a:rPr lang="en-US" altLang="en-US" sz="2800" dirty="0">
                <a:latin typeface="+mn-lt"/>
              </a:rPr>
              <a:t>financial implications</a:t>
            </a:r>
          </a:p>
          <a:p>
            <a:pPr marL="1485900" lvl="2" indent="-571500">
              <a:lnSpc>
                <a:spcPct val="130000"/>
              </a:lnSpc>
              <a:buFont typeface="Arial" panose="020B0604020202020204" pitchFamily="34" charset="0"/>
              <a:buChar char="•"/>
            </a:pPr>
            <a:r>
              <a:rPr lang="en-US" altLang="en-US" sz="2800" dirty="0">
                <a:latin typeface="+mn-lt"/>
              </a:rPr>
              <a:t>where did it happen</a:t>
            </a:r>
          </a:p>
        </p:txBody>
      </p:sp>
    </p:spTree>
    <p:extLst>
      <p:ext uri="{BB962C8B-B14F-4D97-AF65-F5344CB8AC3E}">
        <p14:creationId xmlns:p14="http://schemas.microsoft.com/office/powerpoint/2010/main" val="3006940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043113" y="9953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1267" name="Text Box 3"/>
          <p:cNvSpPr txBox="1">
            <a:spLocks noChangeArrowheads="1"/>
          </p:cNvSpPr>
          <p:nvPr/>
        </p:nvSpPr>
        <p:spPr bwMode="auto">
          <a:xfrm>
            <a:off x="557349" y="333376"/>
            <a:ext cx="985982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200" b="1" dirty="0">
                <a:latin typeface="+mj-lt"/>
              </a:rPr>
              <a:t>Factors that influence the normal process of grief</a:t>
            </a:r>
            <a:endParaRPr lang="af-ZA" altLang="en-US" sz="3200" b="1" dirty="0">
              <a:latin typeface="+mj-lt"/>
            </a:endParaRPr>
          </a:p>
        </p:txBody>
      </p:sp>
      <p:sp>
        <p:nvSpPr>
          <p:cNvPr id="11268" name="Text Box 4"/>
          <p:cNvSpPr txBox="1">
            <a:spLocks noChangeArrowheads="1"/>
          </p:cNvSpPr>
          <p:nvPr/>
        </p:nvSpPr>
        <p:spPr bwMode="auto">
          <a:xfrm>
            <a:off x="948267" y="1954214"/>
            <a:ext cx="10358821" cy="2332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71475" indent="-371475">
              <a:defRPr>
                <a:solidFill>
                  <a:schemeClr val="tx1"/>
                </a:solidFill>
                <a:latin typeface="Arial" panose="020B0604020202020204" pitchFamily="34" charset="0"/>
                <a:cs typeface="Arial" panose="020B0604020202020204" pitchFamily="34" charset="0"/>
              </a:defRPr>
            </a:lvl1pPr>
            <a:lvl2pPr marL="828675" indent="-371475">
              <a:defRPr>
                <a:solidFill>
                  <a:schemeClr val="tx1"/>
                </a:solidFill>
                <a:latin typeface="Arial" panose="020B0604020202020204" pitchFamily="34" charset="0"/>
                <a:cs typeface="Arial" panose="020B0604020202020204" pitchFamily="34" charset="0"/>
              </a:defRPr>
            </a:lvl2pPr>
            <a:lvl3pPr marL="1285875" indent="-371475">
              <a:defRPr>
                <a:solidFill>
                  <a:schemeClr val="tx1"/>
                </a:solidFill>
                <a:latin typeface="Arial" panose="020B0604020202020204" pitchFamily="34" charset="0"/>
                <a:cs typeface="Arial" panose="020B0604020202020204" pitchFamily="34" charset="0"/>
              </a:defRPr>
            </a:lvl3pPr>
            <a:lvl4pPr marL="1743075" indent="-371475">
              <a:defRPr>
                <a:solidFill>
                  <a:schemeClr val="tx1"/>
                </a:solidFill>
                <a:latin typeface="Arial" panose="020B0604020202020204" pitchFamily="34" charset="0"/>
                <a:cs typeface="Arial" panose="020B0604020202020204" pitchFamily="34" charset="0"/>
              </a:defRPr>
            </a:lvl4pPr>
            <a:lvl5pPr marL="2200275" indent="-371475">
              <a:defRPr>
                <a:solidFill>
                  <a:schemeClr val="tx1"/>
                </a:solidFill>
                <a:latin typeface="Arial" panose="020B0604020202020204" pitchFamily="34" charset="0"/>
                <a:cs typeface="Arial" panose="020B0604020202020204" pitchFamily="34" charset="0"/>
              </a:defRPr>
            </a:lvl5pPr>
            <a:lvl6pPr marL="26574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1146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718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290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30000"/>
              </a:lnSpc>
            </a:pPr>
            <a:r>
              <a:rPr lang="en-US" altLang="en-US" sz="2800" dirty="0">
                <a:latin typeface="+mn-lt"/>
              </a:rPr>
              <a:t>The way a person dies.</a:t>
            </a:r>
          </a:p>
          <a:p>
            <a:pPr>
              <a:lnSpc>
                <a:spcPct val="130000"/>
              </a:lnSpc>
            </a:pPr>
            <a:r>
              <a:rPr lang="en-US" altLang="en-US" sz="2800" b="1" dirty="0">
                <a:latin typeface="+mn-lt"/>
              </a:rPr>
              <a:t>  Suicide</a:t>
            </a:r>
          </a:p>
          <a:p>
            <a:pPr marL="1485900" lvl="2" indent="-571500">
              <a:lnSpc>
                <a:spcPct val="130000"/>
              </a:lnSpc>
              <a:buFont typeface="Arial" panose="020B0604020202020204" pitchFamily="34" charset="0"/>
              <a:buChar char="•"/>
            </a:pPr>
            <a:r>
              <a:rPr lang="en-US" altLang="en-US" sz="2800" dirty="0">
                <a:latin typeface="+mn-lt"/>
              </a:rPr>
              <a:t>A lot of questions for the family	</a:t>
            </a:r>
          </a:p>
          <a:p>
            <a:pPr marL="1485900" lvl="2" indent="-571500">
              <a:lnSpc>
                <a:spcPct val="130000"/>
              </a:lnSpc>
              <a:buFont typeface="Arial" panose="020B0604020202020204" pitchFamily="34" charset="0"/>
              <a:buChar char="•"/>
            </a:pPr>
            <a:r>
              <a:rPr lang="en-US" altLang="en-US" sz="2800" dirty="0">
                <a:latin typeface="+mn-lt"/>
              </a:rPr>
              <a:t>Guilt (I should have seen the signs)</a:t>
            </a:r>
          </a:p>
        </p:txBody>
      </p:sp>
    </p:spTree>
    <p:extLst>
      <p:ext uri="{BB962C8B-B14F-4D97-AF65-F5344CB8AC3E}">
        <p14:creationId xmlns:p14="http://schemas.microsoft.com/office/powerpoint/2010/main" val="1967371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2043113" y="9953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50179" name="Text Box 3"/>
          <p:cNvSpPr txBox="1">
            <a:spLocks noChangeArrowheads="1"/>
          </p:cNvSpPr>
          <p:nvPr/>
        </p:nvSpPr>
        <p:spPr bwMode="auto">
          <a:xfrm>
            <a:off x="1645921" y="333376"/>
            <a:ext cx="877125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200" b="1" dirty="0">
                <a:latin typeface="+mj-lt"/>
              </a:rPr>
              <a:t>Factors that influence the normal process of grief</a:t>
            </a:r>
            <a:endParaRPr lang="af-ZA" altLang="en-US" sz="3200" b="1" dirty="0">
              <a:latin typeface="+mj-lt"/>
            </a:endParaRPr>
          </a:p>
        </p:txBody>
      </p:sp>
      <p:sp>
        <p:nvSpPr>
          <p:cNvPr id="50180" name="Text Box 4"/>
          <p:cNvSpPr txBox="1">
            <a:spLocks noChangeArrowheads="1"/>
          </p:cNvSpPr>
          <p:nvPr/>
        </p:nvSpPr>
        <p:spPr bwMode="auto">
          <a:xfrm>
            <a:off x="757646" y="1765301"/>
            <a:ext cx="1064956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71475" indent="-371475">
              <a:defRPr>
                <a:solidFill>
                  <a:schemeClr val="tx1"/>
                </a:solidFill>
                <a:latin typeface="Arial" panose="020B0604020202020204" pitchFamily="34" charset="0"/>
                <a:cs typeface="Arial" panose="020B0604020202020204" pitchFamily="34" charset="0"/>
              </a:defRPr>
            </a:lvl1pPr>
            <a:lvl2pPr marL="828675" indent="-371475">
              <a:defRPr>
                <a:solidFill>
                  <a:schemeClr val="tx1"/>
                </a:solidFill>
                <a:latin typeface="Arial" panose="020B0604020202020204" pitchFamily="34" charset="0"/>
                <a:cs typeface="Arial" panose="020B0604020202020204" pitchFamily="34" charset="0"/>
              </a:defRPr>
            </a:lvl2pPr>
            <a:lvl3pPr marL="1285875" indent="-371475">
              <a:defRPr>
                <a:solidFill>
                  <a:schemeClr val="tx1"/>
                </a:solidFill>
                <a:latin typeface="Arial" panose="020B0604020202020204" pitchFamily="34" charset="0"/>
                <a:cs typeface="Arial" panose="020B0604020202020204" pitchFamily="34" charset="0"/>
              </a:defRPr>
            </a:lvl3pPr>
            <a:lvl4pPr marL="1743075" indent="-371475">
              <a:defRPr>
                <a:solidFill>
                  <a:schemeClr val="tx1"/>
                </a:solidFill>
                <a:latin typeface="Arial" panose="020B0604020202020204" pitchFamily="34" charset="0"/>
                <a:cs typeface="Arial" panose="020B0604020202020204" pitchFamily="34" charset="0"/>
              </a:defRPr>
            </a:lvl4pPr>
            <a:lvl5pPr marL="2200275" indent="-371475">
              <a:defRPr>
                <a:solidFill>
                  <a:schemeClr val="tx1"/>
                </a:solidFill>
                <a:latin typeface="Arial" panose="020B0604020202020204" pitchFamily="34" charset="0"/>
                <a:cs typeface="Arial" panose="020B0604020202020204" pitchFamily="34" charset="0"/>
              </a:defRPr>
            </a:lvl5pPr>
            <a:lvl6pPr marL="26574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1146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718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290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571500" indent="-571500">
              <a:lnSpc>
                <a:spcPct val="130000"/>
              </a:lnSpc>
              <a:buFont typeface="Arial" panose="020B0604020202020204" pitchFamily="34" charset="0"/>
              <a:buChar char="•"/>
            </a:pPr>
            <a:r>
              <a:rPr lang="en-US" altLang="en-US" sz="2800" dirty="0">
                <a:latin typeface="+mn-lt"/>
              </a:rPr>
              <a:t>The age of the person</a:t>
            </a:r>
          </a:p>
          <a:p>
            <a:pPr marL="571500" indent="-571500">
              <a:lnSpc>
                <a:spcPct val="130000"/>
              </a:lnSpc>
              <a:buFont typeface="Arial" panose="020B0604020202020204" pitchFamily="34" charset="0"/>
              <a:buChar char="•"/>
            </a:pPr>
            <a:r>
              <a:rPr lang="en-US" altLang="en-US" sz="2800" dirty="0">
                <a:latin typeface="+mn-lt"/>
              </a:rPr>
              <a:t>Culture</a:t>
            </a:r>
          </a:p>
          <a:p>
            <a:pPr marL="571500" indent="-571500">
              <a:lnSpc>
                <a:spcPct val="130000"/>
              </a:lnSpc>
              <a:buFont typeface="Arial" panose="020B0604020202020204" pitchFamily="34" charset="0"/>
              <a:buChar char="•"/>
            </a:pPr>
            <a:r>
              <a:rPr lang="en-US" altLang="en-US" sz="2800" dirty="0">
                <a:latin typeface="+mn-lt"/>
              </a:rPr>
              <a:t>Spiritual beliefs</a:t>
            </a:r>
          </a:p>
          <a:p>
            <a:pPr marL="571500" indent="-571500">
              <a:lnSpc>
                <a:spcPct val="130000"/>
              </a:lnSpc>
              <a:buFont typeface="Arial" panose="020B0604020202020204" pitchFamily="34" charset="0"/>
              <a:buChar char="•"/>
            </a:pPr>
            <a:r>
              <a:rPr lang="en-US" altLang="en-US" sz="2800" dirty="0">
                <a:latin typeface="+mn-lt"/>
              </a:rPr>
              <a:t>Gender</a:t>
            </a:r>
          </a:p>
          <a:p>
            <a:pPr marL="571500" indent="-571500">
              <a:lnSpc>
                <a:spcPct val="130000"/>
              </a:lnSpc>
              <a:buFont typeface="Arial" panose="020B0604020202020204" pitchFamily="34" charset="0"/>
              <a:buChar char="•"/>
            </a:pPr>
            <a:r>
              <a:rPr lang="en-US" altLang="en-US" sz="2800" dirty="0">
                <a:latin typeface="+mn-lt"/>
              </a:rPr>
              <a:t>Socio-economic support</a:t>
            </a:r>
          </a:p>
        </p:txBody>
      </p:sp>
    </p:spTree>
    <p:extLst>
      <p:ext uri="{BB962C8B-B14F-4D97-AF65-F5344CB8AC3E}">
        <p14:creationId xmlns:p14="http://schemas.microsoft.com/office/powerpoint/2010/main" val="429168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753532" y="365125"/>
            <a:ext cx="9762067" cy="1325563"/>
          </a:xfrm>
        </p:spPr>
        <p:txBody>
          <a:bodyPr>
            <a:normAutofit/>
          </a:bodyPr>
          <a:lstStyle/>
          <a:p>
            <a:r>
              <a:rPr lang="en-US" altLang="en-US" sz="3200" b="1" dirty="0"/>
              <a:t>Religious factors</a:t>
            </a:r>
          </a:p>
        </p:txBody>
      </p:sp>
      <p:sp>
        <p:nvSpPr>
          <p:cNvPr id="47107" name="Rectangle 3"/>
          <p:cNvSpPr>
            <a:spLocks noGrp="1" noChangeArrowheads="1"/>
          </p:cNvSpPr>
          <p:nvPr>
            <p:ph type="body" idx="4294967295"/>
          </p:nvPr>
        </p:nvSpPr>
        <p:spPr>
          <a:xfrm>
            <a:off x="931332" y="2060575"/>
            <a:ext cx="9584267" cy="4351338"/>
          </a:xfrm>
        </p:spPr>
        <p:txBody>
          <a:bodyPr/>
          <a:lstStyle/>
          <a:p>
            <a:pPr>
              <a:lnSpc>
                <a:spcPct val="90000"/>
              </a:lnSpc>
            </a:pPr>
            <a:r>
              <a:rPr lang="en-US" altLang="en-US" dirty="0"/>
              <a:t>Xhosa/Zulu-ritual sweeping of area of death asking soul to go home </a:t>
            </a:r>
          </a:p>
          <a:p>
            <a:pPr>
              <a:lnSpc>
                <a:spcPct val="90000"/>
              </a:lnSpc>
            </a:pPr>
            <a:r>
              <a:rPr lang="en-US" altLang="en-US" dirty="0"/>
              <a:t>Christianity-support of spiritual leader, prayer very important, belief in life after death</a:t>
            </a:r>
          </a:p>
          <a:p>
            <a:pPr>
              <a:lnSpc>
                <a:spcPct val="90000"/>
              </a:lnSpc>
            </a:pPr>
            <a:r>
              <a:rPr lang="en-US" altLang="en-US" dirty="0"/>
              <a:t>Hindu-mourning loss at diseased home</a:t>
            </a:r>
          </a:p>
          <a:p>
            <a:pPr>
              <a:lnSpc>
                <a:spcPct val="90000"/>
              </a:lnSpc>
            </a:pPr>
            <a:r>
              <a:rPr lang="en-US" altLang="en-US" dirty="0"/>
              <a:t>Wash and cloth body, priest leads in prayer, covers body with flowers in preparation of after life, cremate body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9282" y="0"/>
            <a:ext cx="3200400" cy="1862667"/>
          </a:xfrm>
          <a:prstGeom prst="rect">
            <a:avLst/>
          </a:prstGeom>
        </p:spPr>
      </p:pic>
    </p:spTree>
    <p:extLst>
      <p:ext uri="{BB962C8B-B14F-4D97-AF65-F5344CB8AC3E}">
        <p14:creationId xmlns:p14="http://schemas.microsoft.com/office/powerpoint/2010/main" val="111427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821266" y="365125"/>
            <a:ext cx="9694333" cy="1325563"/>
          </a:xfrm>
        </p:spPr>
        <p:txBody>
          <a:bodyPr>
            <a:normAutofit/>
          </a:bodyPr>
          <a:lstStyle/>
          <a:p>
            <a:r>
              <a:rPr lang="en-US" altLang="en-US" sz="3200" b="1" dirty="0"/>
              <a:t>Religious factors</a:t>
            </a:r>
          </a:p>
        </p:txBody>
      </p:sp>
      <p:sp>
        <p:nvSpPr>
          <p:cNvPr id="48131" name="Rectangle 3"/>
          <p:cNvSpPr>
            <a:spLocks noGrp="1" noChangeArrowheads="1"/>
          </p:cNvSpPr>
          <p:nvPr>
            <p:ph type="body" idx="4294967295"/>
          </p:nvPr>
        </p:nvSpPr>
        <p:spPr>
          <a:xfrm>
            <a:off x="821266" y="1825625"/>
            <a:ext cx="9694334" cy="4351338"/>
          </a:xfrm>
        </p:spPr>
        <p:txBody>
          <a:bodyPr/>
          <a:lstStyle/>
          <a:p>
            <a:r>
              <a:rPr lang="en-US" altLang="en-US" dirty="0"/>
              <a:t>Jews- burial within 24 hours, cremation forbidden, washes and shrouds body by own appointed people, prayers said by priests</a:t>
            </a:r>
          </a:p>
          <a:p>
            <a:r>
              <a:rPr lang="en-US" altLang="en-US" dirty="0"/>
              <a:t>Muslims- belief in life after death, rituals in washing and dressing body, prayers to help soul to after life, bury person as soon as possible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2887" y="4330436"/>
            <a:ext cx="3012712" cy="2079326"/>
          </a:xfrm>
          <a:prstGeom prst="rect">
            <a:avLst/>
          </a:prstGeom>
        </p:spPr>
      </p:pic>
    </p:spTree>
    <p:extLst>
      <p:ext uri="{BB962C8B-B14F-4D97-AF65-F5344CB8AC3E}">
        <p14:creationId xmlns:p14="http://schemas.microsoft.com/office/powerpoint/2010/main" val="1323499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043113" y="9953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5363" name="Text Box 3"/>
          <p:cNvSpPr txBox="1">
            <a:spLocks noChangeArrowheads="1"/>
          </p:cNvSpPr>
          <p:nvPr/>
        </p:nvSpPr>
        <p:spPr bwMode="auto">
          <a:xfrm>
            <a:off x="1900239" y="5303839"/>
            <a:ext cx="23480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f-ZA" altLang="en-US" sz="3600"/>
              <a:t>Kubler Ross</a:t>
            </a:r>
          </a:p>
        </p:txBody>
      </p:sp>
      <p:pic>
        <p:nvPicPr>
          <p:cNvPr id="15365" name="Picture 5" descr="kubler-ross_elisabe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49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553" y="0"/>
            <a:ext cx="8712893" cy="6858000"/>
          </a:xfrm>
          <a:prstGeom prst="rect">
            <a:avLst/>
          </a:prstGeom>
        </p:spPr>
      </p:pic>
    </p:spTree>
    <p:extLst>
      <p:ext uri="{BB962C8B-B14F-4D97-AF65-F5344CB8AC3E}">
        <p14:creationId xmlns:p14="http://schemas.microsoft.com/office/powerpoint/2010/main" val="2420323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76D69-E6F2-FE8A-ABFA-FEC866E1EA02}"/>
              </a:ext>
            </a:extLst>
          </p:cNvPr>
          <p:cNvSpPr>
            <a:spLocks noGrp="1"/>
          </p:cNvSpPr>
          <p:nvPr>
            <p:ph type="title" idx="4294967295"/>
          </p:nvPr>
        </p:nvSpPr>
        <p:spPr>
          <a:xfrm>
            <a:off x="0" y="130175"/>
            <a:ext cx="11393488" cy="420688"/>
          </a:xfrm>
        </p:spPr>
        <p:txBody>
          <a:bodyPr>
            <a:normAutofit fontScale="90000"/>
          </a:bodyPr>
          <a:lstStyle/>
          <a:p>
            <a:endParaRPr lang="en-ZA" dirty="0"/>
          </a:p>
        </p:txBody>
      </p:sp>
      <p:pic>
        <p:nvPicPr>
          <p:cNvPr id="3" name="Picture 2">
            <a:extLst>
              <a:ext uri="{FF2B5EF4-FFF2-40B4-BE49-F238E27FC236}">
                <a16:creationId xmlns:a16="http://schemas.microsoft.com/office/drawing/2014/main" id="{AA9249B7-7427-F303-C27A-B69A1C943422}"/>
              </a:ext>
            </a:extLst>
          </p:cNvPr>
          <p:cNvPicPr>
            <a:picLocks noChangeAspect="1"/>
          </p:cNvPicPr>
          <p:nvPr/>
        </p:nvPicPr>
        <p:blipFill>
          <a:blip r:embed="rId3"/>
          <a:stretch>
            <a:fillRect/>
          </a:stretch>
        </p:blipFill>
        <p:spPr>
          <a:xfrm>
            <a:off x="110358" y="0"/>
            <a:ext cx="12081641" cy="6858000"/>
          </a:xfrm>
          <a:prstGeom prst="rect">
            <a:avLst/>
          </a:prstGeom>
        </p:spPr>
      </p:pic>
    </p:spTree>
    <p:extLst>
      <p:ext uri="{BB962C8B-B14F-4D97-AF65-F5344CB8AC3E}">
        <p14:creationId xmlns:p14="http://schemas.microsoft.com/office/powerpoint/2010/main" val="956367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8414-7968-FF6C-0A45-68ECA173FB3D}"/>
              </a:ext>
            </a:extLst>
          </p:cNvPr>
          <p:cNvSpPr>
            <a:spLocks noGrp="1"/>
          </p:cNvSpPr>
          <p:nvPr>
            <p:ph type="title" idx="4294967295"/>
          </p:nvPr>
        </p:nvSpPr>
        <p:spPr>
          <a:xfrm>
            <a:off x="0" y="130175"/>
            <a:ext cx="11393488" cy="420688"/>
          </a:xfrm>
        </p:spPr>
        <p:txBody>
          <a:bodyPr>
            <a:normAutofit fontScale="90000"/>
          </a:bodyPr>
          <a:lstStyle/>
          <a:p>
            <a:endParaRPr lang="en-ZA" dirty="0"/>
          </a:p>
        </p:txBody>
      </p:sp>
      <p:pic>
        <p:nvPicPr>
          <p:cNvPr id="4" name="Picture 3">
            <a:extLst>
              <a:ext uri="{FF2B5EF4-FFF2-40B4-BE49-F238E27FC236}">
                <a16:creationId xmlns:a16="http://schemas.microsoft.com/office/drawing/2014/main" id="{3224599D-334F-3654-CF58-34F6BFB98B76}"/>
              </a:ext>
            </a:extLst>
          </p:cNvPr>
          <p:cNvPicPr>
            <a:picLocks noChangeAspect="1"/>
          </p:cNvPicPr>
          <p:nvPr/>
        </p:nvPicPr>
        <p:blipFill>
          <a:blip r:embed="rId2"/>
          <a:stretch>
            <a:fillRect/>
          </a:stretch>
        </p:blipFill>
        <p:spPr>
          <a:xfrm>
            <a:off x="0" y="-13824"/>
            <a:ext cx="12192000" cy="6997948"/>
          </a:xfrm>
          <a:prstGeom prst="rect">
            <a:avLst/>
          </a:prstGeom>
        </p:spPr>
      </p:pic>
    </p:spTree>
    <p:extLst>
      <p:ext uri="{BB962C8B-B14F-4D97-AF65-F5344CB8AC3E}">
        <p14:creationId xmlns:p14="http://schemas.microsoft.com/office/powerpoint/2010/main" val="1655409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972" y="299545"/>
            <a:ext cx="8907518" cy="5779933"/>
          </a:xfrm>
          <a:prstGeom prst="rect">
            <a:avLst/>
          </a:prstGeom>
        </p:spPr>
      </p:pic>
    </p:spTree>
    <p:extLst>
      <p:ext uri="{BB962C8B-B14F-4D97-AF65-F5344CB8AC3E}">
        <p14:creationId xmlns:p14="http://schemas.microsoft.com/office/powerpoint/2010/main" val="2777792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Redemption-Lo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5202" y="1619250"/>
            <a:ext cx="41402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35843" name="Picture 3" descr="clip_image001_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597" y="-48843"/>
            <a:ext cx="4684983" cy="3794125"/>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descr="corrie_friends_grie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1580" y="-41488"/>
            <a:ext cx="5560231" cy="3573463"/>
          </a:xfrm>
          <a:prstGeom prst="rect">
            <a:avLst/>
          </a:prstGeom>
          <a:noFill/>
          <a:extLst>
            <a:ext uri="{909E8E84-426E-40DD-AFC4-6F175D3DCCD1}">
              <a14:hiddenFill xmlns:a14="http://schemas.microsoft.com/office/drawing/2010/main">
                <a:solidFill>
                  <a:srgbClr val="FFFFFF"/>
                </a:solidFill>
              </a14:hiddenFill>
            </a:ext>
          </a:extLst>
        </p:spPr>
      </p:pic>
      <p:pic>
        <p:nvPicPr>
          <p:cNvPr id="3584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3736" y="3539330"/>
            <a:ext cx="5092700" cy="3318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0618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78866" y="365125"/>
            <a:ext cx="6036733" cy="1325563"/>
          </a:xfrm>
        </p:spPr>
        <p:txBody>
          <a:bodyPr>
            <a:normAutofit/>
          </a:bodyPr>
          <a:lstStyle/>
          <a:p>
            <a:r>
              <a:rPr lang="en-US" sz="3200" b="1" dirty="0"/>
              <a:t>Death</a:t>
            </a:r>
            <a:endParaRPr lang="en-ZA" sz="3200" b="1" dirty="0"/>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616200" y="1630363"/>
            <a:ext cx="6662738" cy="4437062"/>
          </a:xfrm>
          <a:prstGeom prst="rect">
            <a:avLst/>
          </a:prstGeom>
        </p:spPr>
      </p:pic>
    </p:spTree>
    <p:extLst>
      <p:ext uri="{BB962C8B-B14F-4D97-AF65-F5344CB8AC3E}">
        <p14:creationId xmlns:p14="http://schemas.microsoft.com/office/powerpoint/2010/main" val="1393306609"/>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838200" y="365125"/>
            <a:ext cx="9677400" cy="1325563"/>
          </a:xfrm>
        </p:spPr>
        <p:txBody>
          <a:bodyPr>
            <a:normAutofit/>
          </a:bodyPr>
          <a:lstStyle/>
          <a:p>
            <a:r>
              <a:rPr lang="en-ZA" altLang="en-US" sz="2800" b="1" dirty="0"/>
              <a:t>Definitions</a:t>
            </a:r>
          </a:p>
        </p:txBody>
      </p:sp>
      <p:sp>
        <p:nvSpPr>
          <p:cNvPr id="49155" name="Rectangle 3"/>
          <p:cNvSpPr>
            <a:spLocks noGrp="1" noChangeArrowheads="1"/>
          </p:cNvSpPr>
          <p:nvPr>
            <p:ph type="body" idx="4294967295"/>
          </p:nvPr>
        </p:nvSpPr>
        <p:spPr>
          <a:xfrm>
            <a:off x="973666" y="1320800"/>
            <a:ext cx="9541933" cy="4856163"/>
          </a:xfrm>
        </p:spPr>
        <p:txBody>
          <a:bodyPr>
            <a:noAutofit/>
          </a:bodyPr>
          <a:lstStyle/>
          <a:p>
            <a:pPr>
              <a:buFont typeface="Wingdings" panose="05000000000000000000" pitchFamily="2" charset="2"/>
              <a:buNone/>
            </a:pPr>
            <a:r>
              <a:rPr lang="en-ZA" altLang="en-US" b="1" dirty="0"/>
              <a:t>Death: </a:t>
            </a:r>
            <a:r>
              <a:rPr lang="en-ZA" altLang="en-US" dirty="0"/>
              <a:t>permanent loss of all brain stem activity and a permanent incapacity for consciousness. Indicate the shut down of neurological and circulatory function </a:t>
            </a:r>
          </a:p>
          <a:p>
            <a:pPr>
              <a:buFont typeface="Wingdings" panose="05000000000000000000" pitchFamily="2" charset="2"/>
              <a:buNone/>
            </a:pPr>
            <a:r>
              <a:rPr lang="en-US" altLang="en-US" b="1" dirty="0"/>
              <a:t>Persistent vegetative state</a:t>
            </a:r>
            <a:r>
              <a:rPr lang="en-US" altLang="en-US" dirty="0"/>
              <a:t>: loss of cognitive function but breathing and heartbeat remains</a:t>
            </a:r>
            <a:endParaRPr lang="en-ZA" altLang="en-US" dirty="0"/>
          </a:p>
          <a:p>
            <a:pPr>
              <a:buFont typeface="Wingdings" panose="05000000000000000000" pitchFamily="2" charset="2"/>
              <a:buNone/>
            </a:pPr>
            <a:r>
              <a:rPr lang="en-ZA" altLang="en-US" b="1" dirty="0"/>
              <a:t>Palliative care:</a:t>
            </a:r>
          </a:p>
          <a:p>
            <a:pPr>
              <a:buFont typeface="Wingdings" panose="05000000000000000000" pitchFamily="2" charset="2"/>
              <a:buNone/>
            </a:pPr>
            <a:r>
              <a:rPr lang="en-ZA" altLang="en-US" dirty="0"/>
              <a:t>Providing relief but not cure</a:t>
            </a:r>
          </a:p>
          <a:p>
            <a:pPr>
              <a:buFont typeface="Wingdings" panose="05000000000000000000" pitchFamily="2" charset="2"/>
              <a:buNone/>
            </a:pPr>
            <a:r>
              <a:rPr lang="en-ZA" altLang="en-US" b="1" dirty="0"/>
              <a:t>Terminal care:</a:t>
            </a:r>
          </a:p>
          <a:p>
            <a:pPr>
              <a:buFont typeface="Wingdings" panose="05000000000000000000" pitchFamily="2" charset="2"/>
              <a:buNone/>
            </a:pPr>
            <a:r>
              <a:rPr lang="en-ZA" altLang="en-US" dirty="0"/>
              <a:t>Providing care to a dying patient</a:t>
            </a:r>
          </a:p>
        </p:txBody>
      </p:sp>
    </p:spTree>
    <p:extLst>
      <p:ext uri="{BB962C8B-B14F-4D97-AF65-F5344CB8AC3E}">
        <p14:creationId xmlns:p14="http://schemas.microsoft.com/office/powerpoint/2010/main" val="3230747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19666" y="365125"/>
            <a:ext cx="9795933" cy="1325563"/>
          </a:xfrm>
        </p:spPr>
        <p:txBody>
          <a:bodyPr>
            <a:normAutofit/>
          </a:bodyPr>
          <a:lstStyle/>
          <a:p>
            <a:r>
              <a:rPr lang="en-US" sz="3200" b="1" dirty="0"/>
              <a:t>Aspects to consider</a:t>
            </a:r>
            <a:endParaRPr lang="en-ZA" sz="3200" b="1" dirty="0"/>
          </a:p>
        </p:txBody>
      </p:sp>
      <p:sp>
        <p:nvSpPr>
          <p:cNvPr id="3" name="Content Placeholder 2"/>
          <p:cNvSpPr>
            <a:spLocks noGrp="1"/>
          </p:cNvSpPr>
          <p:nvPr>
            <p:ph idx="4294967295"/>
          </p:nvPr>
        </p:nvSpPr>
        <p:spPr>
          <a:xfrm>
            <a:off x="1032932" y="1825625"/>
            <a:ext cx="9482667" cy="4351338"/>
          </a:xfrm>
        </p:spPr>
        <p:txBody>
          <a:bodyPr>
            <a:normAutofit/>
          </a:bodyPr>
          <a:lstStyle/>
          <a:p>
            <a:r>
              <a:rPr lang="en-US" dirty="0"/>
              <a:t>Legal</a:t>
            </a:r>
          </a:p>
          <a:p>
            <a:r>
              <a:rPr lang="en-US" dirty="0"/>
              <a:t>Ethical</a:t>
            </a:r>
          </a:p>
          <a:p>
            <a:r>
              <a:rPr lang="en-US" dirty="0"/>
              <a:t>Spiritual</a:t>
            </a:r>
          </a:p>
          <a:p>
            <a:r>
              <a:rPr lang="en-US" dirty="0"/>
              <a:t>Biological</a:t>
            </a:r>
          </a:p>
          <a:p>
            <a:r>
              <a:rPr lang="en-US" dirty="0"/>
              <a:t>Psychological</a:t>
            </a:r>
            <a:endParaRPr lang="en-ZA" dirty="0"/>
          </a:p>
        </p:txBody>
      </p:sp>
    </p:spTree>
    <p:extLst>
      <p:ext uri="{BB962C8B-B14F-4D97-AF65-F5344CB8AC3E}">
        <p14:creationId xmlns:p14="http://schemas.microsoft.com/office/powerpoint/2010/main" val="893344615"/>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7332" y="365125"/>
            <a:ext cx="9838267" cy="1325563"/>
          </a:xfrm>
        </p:spPr>
        <p:txBody>
          <a:bodyPr>
            <a:normAutofit/>
          </a:bodyPr>
          <a:lstStyle/>
          <a:p>
            <a:r>
              <a:rPr lang="en-US" sz="3200" b="1" dirty="0"/>
              <a:t>Emotional response of patient to dying</a:t>
            </a:r>
            <a:endParaRPr lang="en-ZA" sz="3200" b="1" dirty="0"/>
          </a:p>
        </p:txBody>
      </p:sp>
      <p:sp>
        <p:nvSpPr>
          <p:cNvPr id="3" name="Content Placeholder 2"/>
          <p:cNvSpPr>
            <a:spLocks noGrp="1"/>
          </p:cNvSpPr>
          <p:nvPr>
            <p:ph idx="4294967295"/>
          </p:nvPr>
        </p:nvSpPr>
        <p:spPr>
          <a:xfrm>
            <a:off x="1185332" y="1825625"/>
            <a:ext cx="9330267" cy="4351338"/>
          </a:xfrm>
        </p:spPr>
        <p:txBody>
          <a:bodyPr/>
          <a:lstStyle/>
          <a:p>
            <a:r>
              <a:rPr lang="en-US" dirty="0"/>
              <a:t>Hopelessness</a:t>
            </a:r>
          </a:p>
          <a:p>
            <a:r>
              <a:rPr lang="en-US" dirty="0"/>
              <a:t>Despair</a:t>
            </a:r>
          </a:p>
          <a:p>
            <a:r>
              <a:rPr lang="en-US" dirty="0"/>
              <a:t>Crying</a:t>
            </a:r>
          </a:p>
          <a:p>
            <a:r>
              <a:rPr lang="en-US" dirty="0"/>
              <a:t>Depression</a:t>
            </a:r>
          </a:p>
          <a:p>
            <a:r>
              <a:rPr lang="en-US" dirty="0"/>
              <a:t>Anger</a:t>
            </a:r>
          </a:p>
          <a:p>
            <a:r>
              <a:rPr lang="en-US" dirty="0"/>
              <a:t>Violence</a:t>
            </a:r>
          </a:p>
          <a:p>
            <a:r>
              <a:rPr lang="en-US" dirty="0"/>
              <a:t>Acting out</a:t>
            </a:r>
          </a:p>
          <a:p>
            <a:r>
              <a:rPr lang="en-US" dirty="0"/>
              <a:t>Passivity</a:t>
            </a:r>
            <a:endParaRPr lang="en-ZA" dirty="0"/>
          </a:p>
        </p:txBody>
      </p:sp>
      <p:pic>
        <p:nvPicPr>
          <p:cNvPr id="5" name="Picture 4" descr="A person lying in bed&#10;&#10;AI-generated content may be incorrect.">
            <a:extLst>
              <a:ext uri="{FF2B5EF4-FFF2-40B4-BE49-F238E27FC236}">
                <a16:creationId xmlns:a16="http://schemas.microsoft.com/office/drawing/2014/main" id="{97690539-BB99-A368-A297-55D39497052D}"/>
              </a:ext>
            </a:extLst>
          </p:cNvPr>
          <p:cNvPicPr>
            <a:picLocks noChangeAspect="1"/>
          </p:cNvPicPr>
          <p:nvPr/>
        </p:nvPicPr>
        <p:blipFill>
          <a:blip r:embed="rId3"/>
          <a:stretch>
            <a:fillRect/>
          </a:stretch>
        </p:blipFill>
        <p:spPr>
          <a:xfrm>
            <a:off x="4541860" y="1274064"/>
            <a:ext cx="6464808" cy="4309872"/>
          </a:xfrm>
          <a:prstGeom prst="rect">
            <a:avLst/>
          </a:prstGeom>
        </p:spPr>
      </p:pic>
    </p:spTree>
    <p:extLst>
      <p:ext uri="{BB962C8B-B14F-4D97-AF65-F5344CB8AC3E}">
        <p14:creationId xmlns:p14="http://schemas.microsoft.com/office/powerpoint/2010/main" val="2087631664"/>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365125"/>
            <a:ext cx="9753600" cy="1325563"/>
          </a:xfrm>
        </p:spPr>
        <p:txBody>
          <a:bodyPr>
            <a:normAutofit/>
          </a:bodyPr>
          <a:lstStyle/>
          <a:p>
            <a:r>
              <a:rPr lang="en-US" sz="3200" b="1" dirty="0"/>
              <a:t>Emotional effect on caregivers</a:t>
            </a:r>
            <a:endParaRPr lang="en-ZA" sz="3200" b="1" dirty="0"/>
          </a:p>
        </p:txBody>
      </p:sp>
      <p:sp>
        <p:nvSpPr>
          <p:cNvPr id="3" name="Content Placeholder 2"/>
          <p:cNvSpPr>
            <a:spLocks noGrp="1"/>
          </p:cNvSpPr>
          <p:nvPr>
            <p:ph idx="4294967295"/>
          </p:nvPr>
        </p:nvSpPr>
        <p:spPr>
          <a:xfrm>
            <a:off x="702732" y="1825625"/>
            <a:ext cx="9812867" cy="4351338"/>
          </a:xfrm>
        </p:spPr>
        <p:txBody>
          <a:bodyPr/>
          <a:lstStyle/>
          <a:p>
            <a:r>
              <a:rPr lang="en-US" dirty="0"/>
              <a:t>Fatigue</a:t>
            </a:r>
          </a:p>
          <a:p>
            <a:r>
              <a:rPr lang="en-US" dirty="0"/>
              <a:t>Depression</a:t>
            </a:r>
          </a:p>
          <a:p>
            <a:r>
              <a:rPr lang="en-US" dirty="0"/>
              <a:t>Anger</a:t>
            </a:r>
          </a:p>
          <a:p>
            <a:r>
              <a:rPr lang="en-US" dirty="0"/>
              <a:t>Disruption of family</a:t>
            </a:r>
          </a:p>
          <a:p>
            <a:r>
              <a:rPr lang="en-US" dirty="0"/>
              <a:t>Severe stress</a:t>
            </a:r>
            <a:endParaRPr lang="en-ZA" dirty="0"/>
          </a:p>
        </p:txBody>
      </p:sp>
      <p:pic>
        <p:nvPicPr>
          <p:cNvPr id="5" name="Picture 4" descr="A person consoling an old person&#10;&#10;AI-generated content may be incorrect.">
            <a:extLst>
              <a:ext uri="{FF2B5EF4-FFF2-40B4-BE49-F238E27FC236}">
                <a16:creationId xmlns:a16="http://schemas.microsoft.com/office/drawing/2014/main" id="{15165E91-9448-E513-7C9A-EF6716C7B678}"/>
              </a:ext>
            </a:extLst>
          </p:cNvPr>
          <p:cNvPicPr>
            <a:picLocks noChangeAspect="1"/>
          </p:cNvPicPr>
          <p:nvPr/>
        </p:nvPicPr>
        <p:blipFill>
          <a:blip r:embed="rId3"/>
          <a:stretch>
            <a:fillRect/>
          </a:stretch>
        </p:blipFill>
        <p:spPr>
          <a:xfrm>
            <a:off x="5609165" y="1419553"/>
            <a:ext cx="4514850" cy="3009900"/>
          </a:xfrm>
          <a:prstGeom prst="rect">
            <a:avLst/>
          </a:prstGeom>
        </p:spPr>
      </p:pic>
    </p:spTree>
    <p:extLst>
      <p:ext uri="{BB962C8B-B14F-4D97-AF65-F5344CB8AC3E}">
        <p14:creationId xmlns:p14="http://schemas.microsoft.com/office/powerpoint/2010/main" val="4090565770"/>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668866" y="365125"/>
            <a:ext cx="9846733" cy="1325563"/>
          </a:xfrm>
        </p:spPr>
        <p:txBody>
          <a:bodyPr>
            <a:normAutofit/>
          </a:bodyPr>
          <a:lstStyle/>
          <a:p>
            <a:r>
              <a:rPr lang="en-US" altLang="en-US" sz="3200" b="1" dirty="0"/>
              <a:t>Care of the dying patient</a:t>
            </a:r>
            <a:endParaRPr lang="en-GB" altLang="en-US" sz="3200" b="1" dirty="0"/>
          </a:p>
        </p:txBody>
      </p:sp>
      <p:sp>
        <p:nvSpPr>
          <p:cNvPr id="37891" name="Rectangle 3"/>
          <p:cNvSpPr>
            <a:spLocks noGrp="1" noChangeArrowheads="1"/>
          </p:cNvSpPr>
          <p:nvPr>
            <p:ph type="body" idx="4294967295"/>
          </p:nvPr>
        </p:nvSpPr>
        <p:spPr>
          <a:xfrm>
            <a:off x="1075266" y="1825625"/>
            <a:ext cx="9440333" cy="4351338"/>
          </a:xfrm>
        </p:spPr>
        <p:txBody>
          <a:bodyPr>
            <a:normAutofit fontScale="85000" lnSpcReduction="20000"/>
          </a:bodyPr>
          <a:lstStyle/>
          <a:p>
            <a:r>
              <a:rPr lang="en-US" altLang="en-US" dirty="0"/>
              <a:t>Focus on physical and emotional needs</a:t>
            </a:r>
          </a:p>
          <a:p>
            <a:r>
              <a:rPr lang="en-US" altLang="en-US" dirty="0"/>
              <a:t>Don’t avoid the topic</a:t>
            </a:r>
          </a:p>
          <a:p>
            <a:r>
              <a:rPr lang="en-US" altLang="en-US" dirty="0"/>
              <a:t>Don’t avoid eye contact</a:t>
            </a:r>
          </a:p>
          <a:p>
            <a:r>
              <a:rPr lang="en-US" altLang="en-US" dirty="0"/>
              <a:t>Don’t give false assurances</a:t>
            </a:r>
          </a:p>
          <a:p>
            <a:r>
              <a:rPr lang="en-US" altLang="en-US" dirty="0"/>
              <a:t>Isolation of patient</a:t>
            </a:r>
          </a:p>
          <a:p>
            <a:r>
              <a:rPr lang="en-US" altLang="en-US" dirty="0"/>
              <a:t>Don’t ignore patient’s talk on fears and anxieties</a:t>
            </a:r>
          </a:p>
          <a:p>
            <a:r>
              <a:rPr lang="en-US" altLang="en-US" dirty="0"/>
              <a:t>Be available to talk</a:t>
            </a:r>
          </a:p>
          <a:p>
            <a:r>
              <a:rPr lang="en-US" altLang="en-US" dirty="0"/>
              <a:t>Don’t treat unconscious patient as an object</a:t>
            </a:r>
          </a:p>
          <a:p>
            <a:r>
              <a:rPr lang="en-US" altLang="en-US" dirty="0"/>
              <a:t>Keep on talking to the patient</a:t>
            </a:r>
          </a:p>
          <a:p>
            <a:r>
              <a:rPr lang="en-US" altLang="en-US" dirty="0"/>
              <a:t>Be aware of what the patient is going through</a:t>
            </a:r>
          </a:p>
          <a:p>
            <a:r>
              <a:rPr lang="en-US" altLang="en-US" dirty="0"/>
              <a:t>Consider spiritual needs of patient</a:t>
            </a:r>
          </a:p>
          <a:p>
            <a:endParaRPr lang="en-US" altLang="en-US" dirty="0"/>
          </a:p>
          <a:p>
            <a:endParaRPr lang="en-GB" alt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1142" y="0"/>
            <a:ext cx="3962400" cy="2219325"/>
          </a:xfrm>
          <a:prstGeom prst="rect">
            <a:avLst/>
          </a:prstGeom>
        </p:spPr>
      </p:pic>
    </p:spTree>
    <p:extLst>
      <p:ext uri="{BB962C8B-B14F-4D97-AF65-F5344CB8AC3E}">
        <p14:creationId xmlns:p14="http://schemas.microsoft.com/office/powerpoint/2010/main" val="757666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499532" y="365125"/>
            <a:ext cx="10016067" cy="1325563"/>
          </a:xfrm>
        </p:spPr>
        <p:txBody>
          <a:bodyPr>
            <a:normAutofit/>
          </a:bodyPr>
          <a:lstStyle/>
          <a:p>
            <a:r>
              <a:rPr lang="en-US" altLang="en-US" sz="3200" b="1" dirty="0"/>
              <a:t>Care of the dying patient</a:t>
            </a:r>
            <a:endParaRPr lang="en-GB" altLang="en-US" sz="3200" b="1" dirty="0"/>
          </a:p>
        </p:txBody>
      </p:sp>
      <p:sp>
        <p:nvSpPr>
          <p:cNvPr id="38915" name="Rectangle 3"/>
          <p:cNvSpPr>
            <a:spLocks noGrp="1" noChangeArrowheads="1"/>
          </p:cNvSpPr>
          <p:nvPr>
            <p:ph type="body" idx="4294967295"/>
          </p:nvPr>
        </p:nvSpPr>
        <p:spPr>
          <a:xfrm>
            <a:off x="795866" y="1825625"/>
            <a:ext cx="10388601" cy="4351338"/>
          </a:xfrm>
        </p:spPr>
        <p:txBody>
          <a:bodyPr>
            <a:normAutofit/>
          </a:bodyPr>
          <a:lstStyle/>
          <a:p>
            <a:r>
              <a:rPr lang="en-US" altLang="en-US" dirty="0"/>
              <a:t>Focus on the value of the patient</a:t>
            </a:r>
          </a:p>
          <a:p>
            <a:r>
              <a:rPr lang="en-US" altLang="en-US" dirty="0"/>
              <a:t>Focus on patients’ needs rather than nurses needs</a:t>
            </a:r>
          </a:p>
          <a:p>
            <a:r>
              <a:rPr lang="en-US" altLang="en-US" dirty="0"/>
              <a:t>Show compassion by touch and just being there. Sometimes no need for words</a:t>
            </a:r>
          </a:p>
          <a:p>
            <a:r>
              <a:rPr lang="en-US" altLang="en-US" dirty="0"/>
              <a:t>Be positive e.g., “you are doing very well today, or you really cope very well with your situation”</a:t>
            </a:r>
          </a:p>
          <a:p>
            <a:r>
              <a:rPr lang="en-US" altLang="en-US" dirty="0"/>
              <a:t>Acknowledge the stage of grief the patient is in.</a:t>
            </a:r>
          </a:p>
          <a:p>
            <a:r>
              <a:rPr lang="en-US" altLang="en-US" dirty="0"/>
              <a:t>Communication with family</a:t>
            </a:r>
          </a:p>
          <a:p>
            <a:r>
              <a:rPr lang="en-US" altLang="en-US" dirty="0"/>
              <a:t>Include them into decision making </a:t>
            </a:r>
            <a:endParaRPr lang="en-GB" altLang="en-US" dirty="0"/>
          </a:p>
        </p:txBody>
      </p:sp>
    </p:spTree>
    <p:extLst>
      <p:ext uri="{BB962C8B-B14F-4D97-AF65-F5344CB8AC3E}">
        <p14:creationId xmlns:p14="http://schemas.microsoft.com/office/powerpoint/2010/main" val="4032964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491066" y="365125"/>
            <a:ext cx="10024533" cy="1325563"/>
          </a:xfrm>
        </p:spPr>
        <p:txBody>
          <a:bodyPr>
            <a:normAutofit/>
          </a:bodyPr>
          <a:lstStyle/>
          <a:p>
            <a:r>
              <a:rPr lang="en-US" sz="3200" b="1" dirty="0"/>
              <a:t>Death-related legal issues</a:t>
            </a:r>
            <a:endParaRPr lang="en-US" altLang="en-US" sz="3200" b="1" dirty="0"/>
          </a:p>
        </p:txBody>
      </p:sp>
      <p:sp>
        <p:nvSpPr>
          <p:cNvPr id="52227" name="Rectangle 3"/>
          <p:cNvSpPr>
            <a:spLocks noGrp="1" noChangeArrowheads="1"/>
          </p:cNvSpPr>
          <p:nvPr>
            <p:ph type="body" idx="4294967295"/>
          </p:nvPr>
        </p:nvSpPr>
        <p:spPr>
          <a:xfrm>
            <a:off x="922866" y="1690688"/>
            <a:ext cx="9592733" cy="4486275"/>
          </a:xfrm>
        </p:spPr>
        <p:txBody>
          <a:bodyPr/>
          <a:lstStyle/>
          <a:p>
            <a:pPr marL="0" indent="0">
              <a:lnSpc>
                <a:spcPct val="90000"/>
              </a:lnSpc>
              <a:buNone/>
            </a:pPr>
            <a:r>
              <a:rPr lang="en-US" altLang="en-US" dirty="0"/>
              <a:t>Advance healthcare directives</a:t>
            </a:r>
          </a:p>
          <a:p>
            <a:pPr>
              <a:lnSpc>
                <a:spcPct val="90000"/>
              </a:lnSpc>
            </a:pPr>
            <a:r>
              <a:rPr lang="en-US" altLang="en-US" dirty="0"/>
              <a:t>Living will vs euthanasia</a:t>
            </a:r>
          </a:p>
          <a:p>
            <a:pPr>
              <a:lnSpc>
                <a:spcPct val="90000"/>
              </a:lnSpc>
              <a:buFont typeface="Wingdings" panose="05000000000000000000" pitchFamily="2" charset="2"/>
              <a:buNone/>
            </a:pPr>
            <a:r>
              <a:rPr lang="en-US" altLang="en-US" dirty="0"/>
              <a:t>	- often vague</a:t>
            </a:r>
          </a:p>
          <a:p>
            <a:pPr>
              <a:lnSpc>
                <a:spcPct val="90000"/>
              </a:lnSpc>
              <a:buFont typeface="Wingdings" panose="05000000000000000000" pitchFamily="2" charset="2"/>
              <a:buNone/>
            </a:pPr>
            <a:r>
              <a:rPr lang="en-US" altLang="en-US" dirty="0"/>
              <a:t>	- must be updated regularly</a:t>
            </a:r>
          </a:p>
          <a:p>
            <a:pPr>
              <a:lnSpc>
                <a:spcPct val="90000"/>
              </a:lnSpc>
              <a:buFont typeface="Wingdings" panose="05000000000000000000" pitchFamily="2" charset="2"/>
              <a:buNone/>
            </a:pPr>
            <a:r>
              <a:rPr lang="en-US" altLang="en-US" dirty="0"/>
              <a:t>	- conflict between wishes and good care practices</a:t>
            </a:r>
          </a:p>
          <a:p>
            <a:pPr>
              <a:lnSpc>
                <a:spcPct val="90000"/>
              </a:lnSpc>
            </a:pPr>
            <a:r>
              <a:rPr lang="en-US" altLang="en-US" dirty="0"/>
              <a:t>Death-bed declarations</a:t>
            </a:r>
          </a:p>
          <a:p>
            <a:pPr>
              <a:lnSpc>
                <a:spcPct val="90000"/>
              </a:lnSpc>
            </a:pPr>
            <a:r>
              <a:rPr lang="en-US" altLang="en-US" dirty="0"/>
              <a:t>Testamentary statements</a:t>
            </a:r>
          </a:p>
        </p:txBody>
      </p:sp>
    </p:spTree>
    <p:extLst>
      <p:ext uri="{BB962C8B-B14F-4D97-AF65-F5344CB8AC3E}">
        <p14:creationId xmlns:p14="http://schemas.microsoft.com/office/powerpoint/2010/main" val="1837699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9732" y="365125"/>
            <a:ext cx="9685867" cy="1325563"/>
          </a:xfrm>
        </p:spPr>
        <p:txBody>
          <a:bodyPr>
            <a:normAutofit/>
          </a:bodyPr>
          <a:lstStyle/>
          <a:p>
            <a:r>
              <a:rPr lang="en-US" sz="3200" b="1" dirty="0"/>
              <a:t>Death-related legal issues</a:t>
            </a:r>
            <a:endParaRPr lang="en-ZA" sz="3200" b="1" dirty="0"/>
          </a:p>
        </p:txBody>
      </p:sp>
      <p:sp>
        <p:nvSpPr>
          <p:cNvPr id="3" name="Content Placeholder 2"/>
          <p:cNvSpPr>
            <a:spLocks noGrp="1"/>
          </p:cNvSpPr>
          <p:nvPr>
            <p:ph idx="4294967295"/>
          </p:nvPr>
        </p:nvSpPr>
        <p:spPr>
          <a:xfrm>
            <a:off x="1016000" y="1825625"/>
            <a:ext cx="9499600" cy="4351338"/>
          </a:xfrm>
        </p:spPr>
        <p:txBody>
          <a:bodyPr/>
          <a:lstStyle/>
          <a:p>
            <a:r>
              <a:rPr lang="en-US" dirty="0"/>
              <a:t>Do-not-resuscitate orders</a:t>
            </a:r>
          </a:p>
          <a:p>
            <a:r>
              <a:rPr lang="en-US" dirty="0"/>
              <a:t>Organ donation</a:t>
            </a:r>
            <a:endParaRPr lang="en-ZA" dirty="0"/>
          </a:p>
        </p:txBody>
      </p:sp>
    </p:spTree>
    <p:extLst>
      <p:ext uri="{BB962C8B-B14F-4D97-AF65-F5344CB8AC3E}">
        <p14:creationId xmlns:p14="http://schemas.microsoft.com/office/powerpoint/2010/main" val="2119105247"/>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9732" y="365125"/>
            <a:ext cx="9685868" cy="1325563"/>
          </a:xfrm>
        </p:spPr>
        <p:txBody>
          <a:bodyPr>
            <a:normAutofit/>
          </a:bodyPr>
          <a:lstStyle/>
          <a:p>
            <a:r>
              <a:rPr lang="en-US" sz="3200" b="1" dirty="0"/>
              <a:t>Consideration of religious and cultural practices</a:t>
            </a:r>
            <a:endParaRPr lang="en-ZA" sz="3200" b="1" dirty="0"/>
          </a:p>
        </p:txBody>
      </p:sp>
      <p:sp>
        <p:nvSpPr>
          <p:cNvPr id="3" name="Content Placeholder 2"/>
          <p:cNvSpPr>
            <a:spLocks noGrp="1"/>
          </p:cNvSpPr>
          <p:nvPr>
            <p:ph idx="4294967295"/>
          </p:nvPr>
        </p:nvSpPr>
        <p:spPr>
          <a:xfrm>
            <a:off x="829732" y="1825625"/>
            <a:ext cx="9685867" cy="4351338"/>
          </a:xfrm>
        </p:spPr>
        <p:txBody>
          <a:bodyPr>
            <a:normAutofit/>
          </a:bodyPr>
          <a:lstStyle/>
          <a:p>
            <a:r>
              <a:rPr lang="en-US" sz="2000" dirty="0"/>
              <a:t>Individualised care</a:t>
            </a:r>
            <a:endParaRPr lang="en-ZA" sz="2000" dirty="0"/>
          </a:p>
          <a:p>
            <a:r>
              <a:rPr lang="en-US" sz="2000" dirty="0"/>
              <a:t>Option to die at home</a:t>
            </a:r>
          </a:p>
          <a:p>
            <a:r>
              <a:rPr lang="en-US" sz="2000" dirty="0"/>
              <a:t>Disclosure of prognosis</a:t>
            </a:r>
          </a:p>
          <a:p>
            <a:r>
              <a:rPr lang="en-US" sz="2000" dirty="0"/>
              <a:t>Who to call at time of death</a:t>
            </a:r>
          </a:p>
          <a:p>
            <a:r>
              <a:rPr lang="en-US" sz="2000" dirty="0"/>
              <a:t>“bad and good deaths”</a:t>
            </a:r>
          </a:p>
          <a:p>
            <a:r>
              <a:rPr lang="en-US" sz="2000" dirty="0"/>
              <a:t>Preparation of the body</a:t>
            </a:r>
          </a:p>
          <a:p>
            <a:r>
              <a:rPr lang="en-US" sz="2000" dirty="0"/>
              <a:t>Autopsy</a:t>
            </a:r>
          </a:p>
          <a:p>
            <a:r>
              <a:rPr lang="en-US" sz="2000" dirty="0"/>
              <a:t>Organ donation method of burial</a:t>
            </a:r>
          </a:p>
          <a:p>
            <a:r>
              <a:rPr lang="en-US" sz="2000" dirty="0"/>
              <a:t>Death related rituals</a:t>
            </a:r>
          </a:p>
          <a:p>
            <a:r>
              <a:rPr lang="en-US" sz="2000" b="1" dirty="0"/>
              <a:t>Make a short summary of the following religions: Roman catholic, Muslim, Judaism, Buddhism </a:t>
            </a:r>
          </a:p>
          <a:p>
            <a:endParaRPr lang="en-US" sz="24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0681" y="1225150"/>
            <a:ext cx="4374119" cy="2512791"/>
          </a:xfrm>
          <a:prstGeom prst="rect">
            <a:avLst/>
          </a:prstGeom>
        </p:spPr>
      </p:pic>
    </p:spTree>
    <p:extLst>
      <p:ext uri="{BB962C8B-B14F-4D97-AF65-F5344CB8AC3E}">
        <p14:creationId xmlns:p14="http://schemas.microsoft.com/office/powerpoint/2010/main" val="339730189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12BA1-561D-A758-78F2-27F5555F8C97}"/>
              </a:ext>
            </a:extLst>
          </p:cNvPr>
          <p:cNvSpPr>
            <a:spLocks noGrp="1"/>
          </p:cNvSpPr>
          <p:nvPr>
            <p:ph type="title" idx="4294967295"/>
          </p:nvPr>
        </p:nvSpPr>
        <p:spPr>
          <a:xfrm>
            <a:off x="863600" y="130175"/>
            <a:ext cx="10529888" cy="902758"/>
          </a:xfrm>
        </p:spPr>
        <p:txBody>
          <a:bodyPr>
            <a:normAutofit/>
          </a:bodyPr>
          <a:lstStyle/>
          <a:p>
            <a:r>
              <a:rPr lang="en-US" sz="3200" b="1" dirty="0">
                <a:latin typeface="+mj-lt"/>
              </a:rPr>
              <a:t>Specific outcomes:</a:t>
            </a:r>
            <a:endParaRPr lang="en-ZA" sz="3200" b="1" dirty="0">
              <a:latin typeface="+mj-lt"/>
            </a:endParaRPr>
          </a:p>
        </p:txBody>
      </p:sp>
      <p:sp>
        <p:nvSpPr>
          <p:cNvPr id="3" name="Rectangle 2"/>
          <p:cNvSpPr/>
          <p:nvPr/>
        </p:nvSpPr>
        <p:spPr>
          <a:xfrm>
            <a:off x="863600" y="1032933"/>
            <a:ext cx="8280400" cy="2677656"/>
          </a:xfrm>
          <a:prstGeom prst="rect">
            <a:avLst/>
          </a:prstGeom>
        </p:spPr>
        <p:txBody>
          <a:bodyPr wrap="square">
            <a:spAutoFit/>
          </a:bodyPr>
          <a:lstStyle/>
          <a:p>
            <a:pPr marL="285750" indent="-285750">
              <a:buFont typeface="Arial" panose="020B0604020202020204" pitchFamily="34" charset="0"/>
              <a:buChar char="•"/>
            </a:pPr>
            <a:r>
              <a:rPr lang="en-US" sz="2800" dirty="0"/>
              <a:t>Define loss, grief and death and related concepts</a:t>
            </a:r>
          </a:p>
          <a:p>
            <a:pPr marL="285750" indent="-285750">
              <a:buFont typeface="Arial" panose="020B0604020202020204" pitchFamily="34" charset="0"/>
              <a:buChar char="•"/>
            </a:pPr>
            <a:r>
              <a:rPr lang="en-US" sz="2800" dirty="0"/>
              <a:t>Identify and describe the sources of loss</a:t>
            </a:r>
          </a:p>
          <a:p>
            <a:pPr marL="285750" indent="-285750">
              <a:buFont typeface="Arial" panose="020B0604020202020204" pitchFamily="34" charset="0"/>
              <a:buChar char="•"/>
            </a:pPr>
            <a:r>
              <a:rPr lang="en-US" sz="2800" dirty="0"/>
              <a:t>Identify and describe the types of grief responses</a:t>
            </a:r>
          </a:p>
          <a:p>
            <a:pPr marL="285750" indent="-285750">
              <a:buFont typeface="Arial" panose="020B0604020202020204" pitchFamily="34" charset="0"/>
              <a:buChar char="•"/>
            </a:pPr>
            <a:r>
              <a:rPr lang="en-US" sz="2800" dirty="0"/>
              <a:t>Identify and describe the factors influencing loss and grief</a:t>
            </a:r>
          </a:p>
          <a:p>
            <a:pPr marL="285750" indent="-285750">
              <a:buFont typeface="Arial" panose="020B0604020202020204" pitchFamily="34" charset="0"/>
              <a:buChar char="•"/>
            </a:pPr>
            <a:r>
              <a:rPr lang="en-US" sz="2800" dirty="0"/>
              <a:t>Describe the stages of grieving by Kubler-Ross</a:t>
            </a:r>
          </a:p>
        </p:txBody>
      </p:sp>
    </p:spTree>
    <p:extLst>
      <p:ext uri="{BB962C8B-B14F-4D97-AF65-F5344CB8AC3E}">
        <p14:creationId xmlns:p14="http://schemas.microsoft.com/office/powerpoint/2010/main" val="759728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795866" y="365125"/>
            <a:ext cx="9719733" cy="1325563"/>
          </a:xfrm>
        </p:spPr>
        <p:txBody>
          <a:bodyPr>
            <a:normAutofit/>
          </a:bodyPr>
          <a:lstStyle/>
          <a:p>
            <a:r>
              <a:rPr lang="en-US" altLang="en-US" sz="3200" b="1" dirty="0"/>
              <a:t>Rights of the dying patient</a:t>
            </a:r>
          </a:p>
        </p:txBody>
      </p:sp>
      <p:sp>
        <p:nvSpPr>
          <p:cNvPr id="54275" name="Rectangle 3"/>
          <p:cNvSpPr>
            <a:spLocks noGrp="1" noChangeArrowheads="1"/>
          </p:cNvSpPr>
          <p:nvPr>
            <p:ph type="body" idx="4294967295"/>
          </p:nvPr>
        </p:nvSpPr>
        <p:spPr>
          <a:xfrm>
            <a:off x="1498600" y="1825625"/>
            <a:ext cx="9016999" cy="4351338"/>
          </a:xfrm>
        </p:spPr>
        <p:txBody>
          <a:bodyPr>
            <a:normAutofit/>
          </a:bodyPr>
          <a:lstStyle/>
          <a:p>
            <a:r>
              <a:rPr lang="en-US" altLang="en-US" dirty="0"/>
              <a:t>To be treated as a human being till I die</a:t>
            </a:r>
          </a:p>
          <a:p>
            <a:r>
              <a:rPr lang="en-US" altLang="en-US" dirty="0"/>
              <a:t>To maintain a sense of hopefulness</a:t>
            </a:r>
          </a:p>
          <a:p>
            <a:r>
              <a:rPr lang="en-US" altLang="en-US" dirty="0"/>
              <a:t>To be cared for with a sense of hope</a:t>
            </a:r>
          </a:p>
          <a:p>
            <a:r>
              <a:rPr lang="en-US" altLang="en-US" dirty="0"/>
              <a:t>To express feelings and emotions about approaching death</a:t>
            </a:r>
          </a:p>
          <a:p>
            <a:r>
              <a:rPr lang="en-US" altLang="en-US" dirty="0"/>
              <a:t>To participate in decisions</a:t>
            </a:r>
          </a:p>
          <a:p>
            <a:r>
              <a:rPr lang="en-US" altLang="en-US" dirty="0"/>
              <a:t>To expect care although cure is not possible</a:t>
            </a:r>
          </a:p>
          <a:p>
            <a:r>
              <a:rPr lang="en-US" altLang="en-US" dirty="0"/>
              <a:t>Not to die alone</a:t>
            </a:r>
          </a:p>
        </p:txBody>
      </p:sp>
    </p:spTree>
    <p:extLst>
      <p:ext uri="{BB962C8B-B14F-4D97-AF65-F5344CB8AC3E}">
        <p14:creationId xmlns:p14="http://schemas.microsoft.com/office/powerpoint/2010/main" val="2769137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448732" y="365125"/>
            <a:ext cx="10066867" cy="1325563"/>
          </a:xfrm>
        </p:spPr>
        <p:txBody>
          <a:bodyPr>
            <a:normAutofit/>
          </a:bodyPr>
          <a:lstStyle/>
          <a:p>
            <a:r>
              <a:rPr lang="en-US" altLang="en-US" sz="3200" b="1" dirty="0"/>
              <a:t>Rights of a dying patient</a:t>
            </a:r>
          </a:p>
        </p:txBody>
      </p:sp>
      <p:sp>
        <p:nvSpPr>
          <p:cNvPr id="55299" name="Rectangle 3"/>
          <p:cNvSpPr>
            <a:spLocks noGrp="1" noChangeArrowheads="1"/>
          </p:cNvSpPr>
          <p:nvPr>
            <p:ph type="body" idx="4294967295"/>
          </p:nvPr>
        </p:nvSpPr>
        <p:spPr>
          <a:xfrm>
            <a:off x="778932" y="1825625"/>
            <a:ext cx="9736667" cy="4351338"/>
          </a:xfrm>
        </p:spPr>
        <p:txBody>
          <a:bodyPr>
            <a:normAutofit/>
          </a:bodyPr>
          <a:lstStyle/>
          <a:p>
            <a:pPr>
              <a:lnSpc>
                <a:spcPct val="80000"/>
              </a:lnSpc>
            </a:pPr>
            <a:r>
              <a:rPr lang="en-US" altLang="en-US" dirty="0"/>
              <a:t>To be free from pain</a:t>
            </a:r>
          </a:p>
          <a:p>
            <a:pPr>
              <a:lnSpc>
                <a:spcPct val="80000"/>
              </a:lnSpc>
            </a:pPr>
            <a:r>
              <a:rPr lang="en-US" altLang="en-US" dirty="0"/>
              <a:t>To be answered honestly</a:t>
            </a:r>
          </a:p>
          <a:p>
            <a:pPr>
              <a:lnSpc>
                <a:spcPct val="80000"/>
              </a:lnSpc>
            </a:pPr>
            <a:r>
              <a:rPr lang="en-US" altLang="en-US" dirty="0"/>
              <a:t>Not to be deceived</a:t>
            </a:r>
          </a:p>
          <a:p>
            <a:pPr>
              <a:lnSpc>
                <a:spcPct val="80000"/>
              </a:lnSpc>
            </a:pPr>
            <a:r>
              <a:rPr lang="en-US" altLang="en-US" dirty="0"/>
              <a:t>To have help from my family and help for them to accept my death</a:t>
            </a:r>
          </a:p>
          <a:p>
            <a:pPr>
              <a:lnSpc>
                <a:spcPct val="80000"/>
              </a:lnSpc>
            </a:pPr>
            <a:r>
              <a:rPr lang="en-US" altLang="en-US" dirty="0"/>
              <a:t>To die in peace and dignity</a:t>
            </a:r>
          </a:p>
          <a:p>
            <a:pPr>
              <a:lnSpc>
                <a:spcPct val="80000"/>
              </a:lnSpc>
            </a:pPr>
            <a:r>
              <a:rPr lang="en-US" altLang="en-US" dirty="0"/>
              <a:t>To retain my individuality and not be judged for my decisions</a:t>
            </a:r>
          </a:p>
          <a:p>
            <a:pPr>
              <a:lnSpc>
                <a:spcPct val="80000"/>
              </a:lnSpc>
            </a:pPr>
            <a:r>
              <a:rPr lang="en-US" altLang="en-US" dirty="0"/>
              <a:t>To discuss and to practice my religious beliefs</a:t>
            </a:r>
          </a:p>
          <a:p>
            <a:pPr>
              <a:lnSpc>
                <a:spcPct val="80000"/>
              </a:lnSpc>
            </a:pPr>
            <a:r>
              <a:rPr lang="en-US" altLang="en-US" dirty="0"/>
              <a:t>That my body will be respected after death</a:t>
            </a:r>
          </a:p>
          <a:p>
            <a:pPr>
              <a:lnSpc>
                <a:spcPct val="80000"/>
              </a:lnSpc>
              <a:buFont typeface="Wingdings" panose="05000000000000000000" pitchFamily="2" charset="2"/>
              <a:buNone/>
            </a:pPr>
            <a:endParaRPr lang="en-US" altLang="en-US" dirty="0"/>
          </a:p>
        </p:txBody>
      </p:sp>
    </p:spTree>
    <p:extLst>
      <p:ext uri="{BB962C8B-B14F-4D97-AF65-F5344CB8AC3E}">
        <p14:creationId xmlns:p14="http://schemas.microsoft.com/office/powerpoint/2010/main" val="22049968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846666" y="365125"/>
            <a:ext cx="9668933" cy="1325563"/>
          </a:xfrm>
        </p:spPr>
        <p:txBody>
          <a:bodyPr>
            <a:normAutofit/>
          </a:bodyPr>
          <a:lstStyle/>
          <a:p>
            <a:r>
              <a:rPr lang="en-US" altLang="en-US" sz="3200" b="1" dirty="0"/>
              <a:t>Rights of a dying patient</a:t>
            </a:r>
          </a:p>
        </p:txBody>
      </p:sp>
      <p:sp>
        <p:nvSpPr>
          <p:cNvPr id="56323" name="Rectangle 3"/>
          <p:cNvSpPr>
            <a:spLocks noGrp="1" noChangeArrowheads="1"/>
          </p:cNvSpPr>
          <p:nvPr>
            <p:ph type="body" idx="4294967295"/>
          </p:nvPr>
        </p:nvSpPr>
        <p:spPr>
          <a:xfrm>
            <a:off x="660400" y="1825625"/>
            <a:ext cx="9855200" cy="4351338"/>
          </a:xfrm>
        </p:spPr>
        <p:txBody>
          <a:bodyPr/>
          <a:lstStyle/>
          <a:p>
            <a:pPr marL="0" indent="0">
              <a:buNone/>
            </a:pPr>
            <a:r>
              <a:rPr lang="en-US" altLang="en-US" dirty="0"/>
              <a:t>To be cared for by caring, sensitive and knowledgeable people who will attempt to understand my needs and will be able to gain some satisfaction in helping me face my death.</a:t>
            </a:r>
          </a:p>
        </p:txBody>
      </p:sp>
    </p:spTree>
    <p:extLst>
      <p:ext uri="{BB962C8B-B14F-4D97-AF65-F5344CB8AC3E}">
        <p14:creationId xmlns:p14="http://schemas.microsoft.com/office/powerpoint/2010/main" val="927135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533400" y="365125"/>
            <a:ext cx="9982200" cy="1325563"/>
          </a:xfrm>
        </p:spPr>
        <p:txBody>
          <a:bodyPr>
            <a:normAutofit/>
          </a:bodyPr>
          <a:lstStyle/>
          <a:p>
            <a:r>
              <a:rPr lang="en-US" altLang="en-US" sz="3200" b="1" dirty="0"/>
              <a:t>Coping meganism for staff working with dying patients</a:t>
            </a:r>
          </a:p>
        </p:txBody>
      </p:sp>
      <p:sp>
        <p:nvSpPr>
          <p:cNvPr id="53251" name="Rectangle 3"/>
          <p:cNvSpPr>
            <a:spLocks noGrp="1" noChangeArrowheads="1"/>
          </p:cNvSpPr>
          <p:nvPr>
            <p:ph type="body" idx="4294967295"/>
          </p:nvPr>
        </p:nvSpPr>
        <p:spPr>
          <a:xfrm>
            <a:off x="931332" y="1825625"/>
            <a:ext cx="9584267" cy="4351338"/>
          </a:xfrm>
        </p:spPr>
        <p:txBody>
          <a:bodyPr/>
          <a:lstStyle/>
          <a:p>
            <a:r>
              <a:rPr lang="en-US" altLang="en-US" dirty="0"/>
              <a:t>Death is causing stress</a:t>
            </a:r>
          </a:p>
          <a:p>
            <a:r>
              <a:rPr lang="en-US" altLang="en-US" dirty="0"/>
              <a:t>Continuous interrupting of functions</a:t>
            </a:r>
          </a:p>
          <a:p>
            <a:r>
              <a:rPr lang="en-US" altLang="en-US" dirty="0"/>
              <a:t>Feeling of failure</a:t>
            </a:r>
          </a:p>
          <a:p>
            <a:r>
              <a:rPr lang="en-US" altLang="en-US" dirty="0"/>
              <a:t>Come face to face with own feelings on death and dying</a:t>
            </a:r>
          </a:p>
          <a:p>
            <a:r>
              <a:rPr lang="en-US" altLang="en-US" dirty="0"/>
              <a:t>Ongoing counseling and support needed to be able to care effectively for dying patients</a:t>
            </a:r>
          </a:p>
          <a:p>
            <a:endParaRPr lang="en-US" altLang="en-US" dirty="0"/>
          </a:p>
        </p:txBody>
      </p:sp>
    </p:spTree>
    <p:extLst>
      <p:ext uri="{BB962C8B-B14F-4D97-AF65-F5344CB8AC3E}">
        <p14:creationId xmlns:p14="http://schemas.microsoft.com/office/powerpoint/2010/main" val="2850714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787400" y="365125"/>
            <a:ext cx="9728200" cy="1325563"/>
          </a:xfrm>
        </p:spPr>
        <p:txBody>
          <a:bodyPr>
            <a:normAutofit/>
          </a:bodyPr>
          <a:lstStyle/>
          <a:p>
            <a:r>
              <a:rPr lang="en-US" altLang="en-US" sz="3200" b="1" dirty="0"/>
              <a:t>Concepts</a:t>
            </a:r>
          </a:p>
        </p:txBody>
      </p:sp>
      <p:sp>
        <p:nvSpPr>
          <p:cNvPr id="39939" name="Rectangle 3"/>
          <p:cNvSpPr>
            <a:spLocks noGrp="1" noChangeArrowheads="1"/>
          </p:cNvSpPr>
          <p:nvPr>
            <p:ph type="body" idx="4294967295"/>
          </p:nvPr>
        </p:nvSpPr>
        <p:spPr>
          <a:xfrm>
            <a:off x="982132" y="1825625"/>
            <a:ext cx="9533467" cy="4351338"/>
          </a:xfrm>
        </p:spPr>
        <p:txBody>
          <a:bodyPr/>
          <a:lstStyle/>
          <a:p>
            <a:r>
              <a:rPr lang="en-US" altLang="en-US" b="1" dirty="0"/>
              <a:t>Grief</a:t>
            </a:r>
            <a:r>
              <a:rPr lang="en-US" altLang="en-US" dirty="0"/>
              <a:t> –response to the emotional experience of loss/social process</a:t>
            </a:r>
          </a:p>
          <a:p>
            <a:r>
              <a:rPr lang="en-US" altLang="en-US" b="1" dirty="0"/>
              <a:t>Loss</a:t>
            </a:r>
            <a:r>
              <a:rPr lang="en-US" altLang="en-US" dirty="0"/>
              <a:t>-situation where something of value is lost or no longer available</a:t>
            </a:r>
          </a:p>
          <a:p>
            <a:r>
              <a:rPr lang="en-US" altLang="en-US" b="1" dirty="0"/>
              <a:t>Bereavement</a:t>
            </a:r>
            <a:r>
              <a:rPr lang="en-US" altLang="en-US" dirty="0"/>
              <a:t>-subjective response experienced by those who is left behind by a person with whom they have share a significant relationship</a:t>
            </a:r>
          </a:p>
        </p:txBody>
      </p:sp>
    </p:spTree>
    <p:extLst>
      <p:ext uri="{BB962C8B-B14F-4D97-AF65-F5344CB8AC3E}">
        <p14:creationId xmlns:p14="http://schemas.microsoft.com/office/powerpoint/2010/main" val="1595633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584200" y="365125"/>
            <a:ext cx="9931400" cy="1325563"/>
          </a:xfrm>
        </p:spPr>
        <p:txBody>
          <a:bodyPr/>
          <a:lstStyle/>
          <a:p>
            <a:r>
              <a:rPr lang="en-US" altLang="en-US" sz="3200" b="1" dirty="0"/>
              <a:t>Concepts</a:t>
            </a:r>
          </a:p>
        </p:txBody>
      </p:sp>
      <p:sp>
        <p:nvSpPr>
          <p:cNvPr id="40963" name="Rectangle 3"/>
          <p:cNvSpPr>
            <a:spLocks noGrp="1" noChangeArrowheads="1"/>
          </p:cNvSpPr>
          <p:nvPr>
            <p:ph type="body" idx="4294967295"/>
          </p:nvPr>
        </p:nvSpPr>
        <p:spPr>
          <a:xfrm>
            <a:off x="685800" y="1825625"/>
            <a:ext cx="9829800" cy="4351338"/>
          </a:xfrm>
        </p:spPr>
        <p:txBody>
          <a:bodyPr/>
          <a:lstStyle/>
          <a:p>
            <a:pPr>
              <a:lnSpc>
                <a:spcPct val="90000"/>
              </a:lnSpc>
            </a:pPr>
            <a:r>
              <a:rPr lang="en-US" altLang="en-US" b="1" dirty="0"/>
              <a:t>Mourning</a:t>
            </a:r>
            <a:r>
              <a:rPr lang="en-US" altLang="en-US" dirty="0"/>
              <a:t>- behavioral process through which a person resolve grief. It can be influenced by culture, believes and customs</a:t>
            </a:r>
          </a:p>
          <a:p>
            <a:pPr>
              <a:lnSpc>
                <a:spcPct val="90000"/>
              </a:lnSpc>
            </a:pPr>
            <a:r>
              <a:rPr lang="en-US" altLang="en-US" b="1" dirty="0"/>
              <a:t>Living will (advanced directive)-</a:t>
            </a:r>
            <a:r>
              <a:rPr lang="en-US" altLang="en-US" dirty="0"/>
              <a:t>instruction given by individuals that specify the actions that needs to be taken in the event that they are not able to decide for themselves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6868" y="4445124"/>
            <a:ext cx="3518263" cy="2047751"/>
          </a:xfrm>
          <a:prstGeom prst="rect">
            <a:avLst/>
          </a:prstGeom>
        </p:spPr>
      </p:pic>
    </p:spTree>
    <p:extLst>
      <p:ext uri="{BB962C8B-B14F-4D97-AF65-F5344CB8AC3E}">
        <p14:creationId xmlns:p14="http://schemas.microsoft.com/office/powerpoint/2010/main" val="3214036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914400" y="365125"/>
            <a:ext cx="9601200" cy="1325563"/>
          </a:xfrm>
        </p:spPr>
        <p:txBody>
          <a:bodyPr>
            <a:normAutofit/>
          </a:bodyPr>
          <a:lstStyle/>
          <a:p>
            <a:r>
              <a:rPr lang="en-US" altLang="en-US" sz="3200" b="1" dirty="0"/>
              <a:t>Types of loss</a:t>
            </a:r>
          </a:p>
        </p:txBody>
      </p:sp>
      <p:sp>
        <p:nvSpPr>
          <p:cNvPr id="41987" name="Rectangle 3"/>
          <p:cNvSpPr>
            <a:spLocks noGrp="1" noChangeArrowheads="1"/>
          </p:cNvSpPr>
          <p:nvPr>
            <p:ph type="body" idx="4294967295"/>
          </p:nvPr>
        </p:nvSpPr>
        <p:spPr>
          <a:xfrm>
            <a:off x="1109132" y="1825625"/>
            <a:ext cx="9406467" cy="4351338"/>
          </a:xfrm>
        </p:spPr>
        <p:txBody>
          <a:bodyPr>
            <a:normAutofit/>
          </a:bodyPr>
          <a:lstStyle/>
          <a:p>
            <a:r>
              <a:rPr lang="en-US" altLang="en-US" sz="3200" dirty="0"/>
              <a:t>Actual loss-visible to others</a:t>
            </a:r>
          </a:p>
          <a:p>
            <a:r>
              <a:rPr lang="en-US" altLang="en-US" sz="3200" dirty="0"/>
              <a:t>Perceived loss-can not be verified by others (loss of independence)</a:t>
            </a:r>
          </a:p>
          <a:p>
            <a:r>
              <a:rPr lang="en-US" altLang="en-US" sz="3200" dirty="0"/>
              <a:t>Anticipatory loss (husband dying)</a:t>
            </a:r>
          </a:p>
          <a:p>
            <a:r>
              <a:rPr lang="en-US" altLang="en-US" sz="3200" dirty="0"/>
              <a:t>Situational loss-job, child, loss of limb</a:t>
            </a:r>
          </a:p>
          <a:p>
            <a:pPr marL="0" indent="0">
              <a:buNone/>
            </a:pPr>
            <a:endParaRPr lang="en-US" alt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7439" y="67733"/>
            <a:ext cx="4152900" cy="2066925"/>
          </a:xfrm>
          <a:prstGeom prst="rect">
            <a:avLst/>
          </a:prstGeom>
        </p:spPr>
      </p:pic>
    </p:spTree>
    <p:extLst>
      <p:ext uri="{BB962C8B-B14F-4D97-AF65-F5344CB8AC3E}">
        <p14:creationId xmlns:p14="http://schemas.microsoft.com/office/powerpoint/2010/main" val="2790305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F6F5E-07B6-A89D-FCCA-2ABBC552FC9D}"/>
              </a:ext>
            </a:extLst>
          </p:cNvPr>
          <p:cNvSpPr>
            <a:spLocks noGrp="1"/>
          </p:cNvSpPr>
          <p:nvPr>
            <p:ph type="title"/>
          </p:nvPr>
        </p:nvSpPr>
        <p:spPr/>
        <p:txBody>
          <a:bodyPr>
            <a:noAutofit/>
          </a:bodyPr>
          <a:lstStyle/>
          <a:p>
            <a:r>
              <a:rPr lang="en-US" sz="2800" dirty="0"/>
              <a:t>Types of loss</a:t>
            </a:r>
            <a:endParaRPr lang="en-ZA" sz="2800" dirty="0"/>
          </a:p>
        </p:txBody>
      </p:sp>
      <p:sp>
        <p:nvSpPr>
          <p:cNvPr id="4" name="TextBox 3">
            <a:extLst>
              <a:ext uri="{FF2B5EF4-FFF2-40B4-BE49-F238E27FC236}">
                <a16:creationId xmlns:a16="http://schemas.microsoft.com/office/drawing/2014/main" id="{FC9538DB-1106-F1E8-2219-8ED1F6CA5850}"/>
              </a:ext>
            </a:extLst>
          </p:cNvPr>
          <p:cNvSpPr txBox="1"/>
          <p:nvPr/>
        </p:nvSpPr>
        <p:spPr>
          <a:xfrm>
            <a:off x="835572" y="1229711"/>
            <a:ext cx="10348243" cy="1384995"/>
          </a:xfrm>
          <a:prstGeom prst="rect">
            <a:avLst/>
          </a:prstGeom>
          <a:noFill/>
        </p:spPr>
        <p:txBody>
          <a:bodyPr wrap="square">
            <a:spAutoFit/>
          </a:bodyPr>
          <a:lstStyle/>
          <a:p>
            <a:pPr marL="457200" indent="-457200">
              <a:buFont typeface="Arial" panose="020B0604020202020204" pitchFamily="34" charset="0"/>
              <a:buChar char="•"/>
            </a:pPr>
            <a:r>
              <a:rPr lang="en-US" altLang="en-US" sz="2800" dirty="0"/>
              <a:t>Developmental loss-children leaving home/growing old</a:t>
            </a:r>
          </a:p>
          <a:p>
            <a:pPr marL="457200" indent="-457200">
              <a:buFont typeface="Arial" panose="020B0604020202020204" pitchFamily="34" charset="0"/>
              <a:buChar char="•"/>
            </a:pPr>
            <a:r>
              <a:rPr lang="en-US" altLang="en-US" sz="2800" dirty="0"/>
              <a:t>Loss of aspect of self- mental of physical ability during aging</a:t>
            </a:r>
          </a:p>
          <a:p>
            <a:pPr marL="457200" indent="-457200">
              <a:buFont typeface="Arial" panose="020B0604020202020204" pitchFamily="34" charset="0"/>
              <a:buChar char="•"/>
            </a:pPr>
            <a:r>
              <a:rPr lang="en-US" altLang="en-US" sz="2800" dirty="0"/>
              <a:t>External objects-money, house</a:t>
            </a:r>
          </a:p>
        </p:txBody>
      </p:sp>
      <p:pic>
        <p:nvPicPr>
          <p:cNvPr id="6" name="Picture 5" descr="A person carrying a box of stuff&#10;&#10;AI-generated content may be incorrect.">
            <a:extLst>
              <a:ext uri="{FF2B5EF4-FFF2-40B4-BE49-F238E27FC236}">
                <a16:creationId xmlns:a16="http://schemas.microsoft.com/office/drawing/2014/main" id="{FCA57082-5669-2B94-4D13-97F5AC2459E7}"/>
              </a:ext>
            </a:extLst>
          </p:cNvPr>
          <p:cNvPicPr>
            <a:picLocks noChangeAspect="1"/>
          </p:cNvPicPr>
          <p:nvPr/>
        </p:nvPicPr>
        <p:blipFill>
          <a:blip r:embed="rId3"/>
          <a:stretch>
            <a:fillRect/>
          </a:stretch>
        </p:blipFill>
        <p:spPr>
          <a:xfrm>
            <a:off x="2349061" y="2825411"/>
            <a:ext cx="7141779" cy="3570890"/>
          </a:xfrm>
          <a:prstGeom prst="rect">
            <a:avLst/>
          </a:prstGeom>
        </p:spPr>
      </p:pic>
    </p:spTree>
    <p:extLst>
      <p:ext uri="{BB962C8B-B14F-4D97-AF65-F5344CB8AC3E}">
        <p14:creationId xmlns:p14="http://schemas.microsoft.com/office/powerpoint/2010/main" val="610803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567266" y="365125"/>
            <a:ext cx="9948333" cy="1325563"/>
          </a:xfrm>
        </p:spPr>
        <p:txBody>
          <a:bodyPr>
            <a:normAutofit/>
          </a:bodyPr>
          <a:lstStyle/>
          <a:p>
            <a:r>
              <a:rPr lang="en-US" altLang="en-US" sz="3200" b="1" dirty="0"/>
              <a:t>Types of loss</a:t>
            </a:r>
          </a:p>
        </p:txBody>
      </p:sp>
      <p:sp>
        <p:nvSpPr>
          <p:cNvPr id="43011" name="Rectangle 3"/>
          <p:cNvSpPr>
            <a:spLocks noGrp="1" noChangeArrowheads="1"/>
          </p:cNvSpPr>
          <p:nvPr>
            <p:ph type="body" idx="4294967295"/>
          </p:nvPr>
        </p:nvSpPr>
        <p:spPr>
          <a:xfrm>
            <a:off x="905932" y="1867959"/>
            <a:ext cx="9609667" cy="4351338"/>
          </a:xfrm>
        </p:spPr>
        <p:txBody>
          <a:bodyPr/>
          <a:lstStyle/>
          <a:p>
            <a:r>
              <a:rPr lang="en-US" altLang="en-US" dirty="0"/>
              <a:t>Familiar environment-child going to university</a:t>
            </a:r>
          </a:p>
          <a:p>
            <a:r>
              <a:rPr lang="en-US" altLang="en-US" dirty="0"/>
              <a:t>Loss of loved ones-death or disease that changes personality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6165" y="3649133"/>
            <a:ext cx="4919836" cy="3049935"/>
          </a:xfrm>
          <a:prstGeom prst="rect">
            <a:avLst/>
          </a:prstGeom>
        </p:spPr>
      </p:pic>
    </p:spTree>
    <p:extLst>
      <p:ext uri="{BB962C8B-B14F-4D97-AF65-F5344CB8AC3E}">
        <p14:creationId xmlns:p14="http://schemas.microsoft.com/office/powerpoint/2010/main" val="26269467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TotalTime>
  <Words>5074</Words>
  <Application>Microsoft Office PowerPoint</Application>
  <PresentationFormat>Widescreen</PresentationFormat>
  <Paragraphs>328</Paragraphs>
  <Slides>43</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Aptos</vt:lpstr>
      <vt:lpstr>Aptos Display</vt:lpstr>
      <vt:lpstr>Arial</vt:lpstr>
      <vt:lpstr>Arial Rounded MT Bold</vt:lpstr>
      <vt:lpstr>Calibri</vt:lpstr>
      <vt:lpstr>Colaborate-Medium</vt:lpstr>
      <vt:lpstr>Gotham Narrow Medium</vt:lpstr>
      <vt:lpstr>Wingdings</vt:lpstr>
      <vt:lpstr>Office Theme</vt:lpstr>
      <vt:lpstr>PowerPoint Presentation</vt:lpstr>
      <vt:lpstr>PowerPoint Presentation</vt:lpstr>
      <vt:lpstr>PowerPoint Presentation</vt:lpstr>
      <vt:lpstr>Specific outcomes:</vt:lpstr>
      <vt:lpstr>Concepts</vt:lpstr>
      <vt:lpstr>Concepts</vt:lpstr>
      <vt:lpstr>Types of loss</vt:lpstr>
      <vt:lpstr>Types of loss</vt:lpstr>
      <vt:lpstr>Types of loss</vt:lpstr>
      <vt:lpstr>PowerPoint Presentation</vt:lpstr>
      <vt:lpstr>More examples of loss </vt:lpstr>
      <vt:lpstr>Clinical manifestations of grief</vt:lpstr>
      <vt:lpstr>Clinical manifestations of grief</vt:lpstr>
      <vt:lpstr>Types of grief responses</vt:lpstr>
      <vt:lpstr>Complicated grief</vt:lpstr>
      <vt:lpstr>Effect of grief</vt:lpstr>
      <vt:lpstr>PowerPoint Presentation</vt:lpstr>
      <vt:lpstr>Factors that influence the normal process of grief </vt:lpstr>
      <vt:lpstr>PowerPoint Presentation</vt:lpstr>
      <vt:lpstr>PowerPoint Presentation</vt:lpstr>
      <vt:lpstr>PowerPoint Presentation</vt:lpstr>
      <vt:lpstr>PowerPoint Presentation</vt:lpstr>
      <vt:lpstr>Religious factors</vt:lpstr>
      <vt:lpstr>Religious factors</vt:lpstr>
      <vt:lpstr>PowerPoint Presentation</vt:lpstr>
      <vt:lpstr>PowerPoint Presentation</vt:lpstr>
      <vt:lpstr>PowerPoint Presentation</vt:lpstr>
      <vt:lpstr>PowerPoint Presentation</vt:lpstr>
      <vt:lpstr>PowerPoint Presentation</vt:lpstr>
      <vt:lpstr>Death</vt:lpstr>
      <vt:lpstr>Definitions</vt:lpstr>
      <vt:lpstr>Aspects to consider</vt:lpstr>
      <vt:lpstr>Emotional response of patient to dying</vt:lpstr>
      <vt:lpstr>Emotional effect on caregivers</vt:lpstr>
      <vt:lpstr>Care of the dying patient</vt:lpstr>
      <vt:lpstr>Care of the dying patient</vt:lpstr>
      <vt:lpstr>Death-related legal issues</vt:lpstr>
      <vt:lpstr>Death-related legal issues</vt:lpstr>
      <vt:lpstr>Consideration of religious and cultural practices</vt:lpstr>
      <vt:lpstr>Rights of the dying patient</vt:lpstr>
      <vt:lpstr>Rights of a dying patient</vt:lpstr>
      <vt:lpstr>Rights of a dying patient</vt:lpstr>
      <vt:lpstr>Coping meganism for staff working with dying patients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Finnemore</dc:creator>
  <cp:lastModifiedBy>Naomi Hattingh</cp:lastModifiedBy>
  <cp:revision>15</cp:revision>
  <dcterms:created xsi:type="dcterms:W3CDTF">2024-11-18T11:26:20Z</dcterms:created>
  <dcterms:modified xsi:type="dcterms:W3CDTF">2025-03-20T08:17:36Z</dcterms:modified>
</cp:coreProperties>
</file>