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92" r:id="rId2"/>
    <p:sldId id="400" r:id="rId3"/>
    <p:sldId id="398" r:id="rId4"/>
    <p:sldId id="399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9" r:id="rId21"/>
    <p:sldId id="416" r:id="rId22"/>
    <p:sldId id="417" r:id="rId23"/>
    <p:sldId id="418" r:id="rId24"/>
    <p:sldId id="283" r:id="rId25"/>
    <p:sldId id="284" r:id="rId26"/>
    <p:sldId id="285" r:id="rId27"/>
    <p:sldId id="286" r:id="rId28"/>
    <p:sldId id="287" r:id="rId29"/>
    <p:sldId id="280" r:id="rId30"/>
    <p:sldId id="425" r:id="rId31"/>
    <p:sldId id="420" r:id="rId32"/>
    <p:sldId id="426" r:id="rId33"/>
    <p:sldId id="421" r:id="rId34"/>
    <p:sldId id="427" r:id="rId35"/>
    <p:sldId id="422" r:id="rId36"/>
    <p:sldId id="423" r:id="rId37"/>
    <p:sldId id="4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ng,Briony" initials="B" lastIdx="4" clrIdx="1">
    <p:extLst>
      <p:ext uri="{19B8F6BF-5375-455C-9EA6-DF929625EA0E}">
        <p15:presenceInfo xmlns:p15="http://schemas.microsoft.com/office/powerpoint/2012/main" userId="S-1-5-21-2372487174-1095743327-942915644-21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51F13-0D04-49B6-91F6-44DBCF9CD03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F67CB-3E8B-4897-BA1E-E5C72647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4986518-072D-4F2B-85DF-1B00057B54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3F958-5AFB-4A40-99E3-820CADD90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387" t="18703" r="43487" b="4630"/>
          <a:stretch/>
        </p:blipFill>
        <p:spPr bwMode="ltGray">
          <a:xfrm>
            <a:off x="1" y="1"/>
            <a:ext cx="7023100" cy="6865505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ltGray">
          <a:xfrm>
            <a:off x="298475" y="1765832"/>
            <a:ext cx="5278717" cy="13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4267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l" defTabSz="1591726" rtl="0" eaLnBrk="1" fontAlgn="base" hangingPunct="1">
              <a:spcBef>
                <a:spcPct val="0"/>
              </a:spcBef>
              <a:spcAft>
                <a:spcPct val="0"/>
              </a:spcAft>
              <a:buNone/>
              <a:tabLst>
                <a:tab pos="479775" algn="l"/>
              </a:tabLst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98477" y="5812948"/>
            <a:ext cx="4089804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type | 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3F4483-104E-42EA-B27D-C56A6FF1B3DC}"/>
              </a:ext>
            </a:extLst>
          </p:cNvPr>
          <p:cNvCxnSpPr>
            <a:cxnSpLocks/>
          </p:cNvCxnSpPr>
          <p:nvPr/>
        </p:nvCxnSpPr>
        <p:spPr bwMode="ltGray">
          <a:xfrm flipV="1">
            <a:off x="5285617" y="267714"/>
            <a:ext cx="1385111" cy="63300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5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2" name="Picture 380" descr="Image result for digital health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309" y="4580"/>
            <a:ext cx="10278868" cy="685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4986518-072D-4F2B-85DF-1B00057B54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3F958-5AFB-4A40-99E3-820CADD902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387" t="18703" r="43487" b="4630"/>
          <a:stretch/>
        </p:blipFill>
        <p:spPr bwMode="ltGray">
          <a:xfrm>
            <a:off x="1" y="1"/>
            <a:ext cx="7023100" cy="6865505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ltGray">
          <a:xfrm>
            <a:off x="298475" y="1765832"/>
            <a:ext cx="5278717" cy="13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4267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l" defTabSz="1591726" rtl="0" eaLnBrk="1" fontAlgn="base" hangingPunct="1">
              <a:spcBef>
                <a:spcPct val="0"/>
              </a:spcBef>
              <a:spcAft>
                <a:spcPct val="0"/>
              </a:spcAft>
              <a:buNone/>
              <a:tabLst>
                <a:tab pos="479775" algn="l"/>
              </a:tabLst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298475" y="3974088"/>
            <a:ext cx="527871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67" cap="all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</a:pPr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98477" y="5812948"/>
            <a:ext cx="4089804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type |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7D1EC-9B46-4E08-8C90-064BB2BF5274}"/>
              </a:ext>
            </a:extLst>
          </p:cNvPr>
          <p:cNvSpPr/>
          <p:nvPr/>
        </p:nvSpPr>
        <p:spPr bwMode="ltGray">
          <a:xfrm>
            <a:off x="4322" y="355999"/>
            <a:ext cx="2658989" cy="9500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9C14CE-0839-4B18-8A55-32555DBE8C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43785" y="388496"/>
            <a:ext cx="2119525" cy="8850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3F4483-104E-42EA-B27D-C56A6FF1B3DC}"/>
              </a:ext>
            </a:extLst>
          </p:cNvPr>
          <p:cNvCxnSpPr>
            <a:cxnSpLocks/>
          </p:cNvCxnSpPr>
          <p:nvPr/>
        </p:nvCxnSpPr>
        <p:spPr bwMode="ltGray">
          <a:xfrm flipV="1">
            <a:off x="5285617" y="267714"/>
            <a:ext cx="1385111" cy="63300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8C0AFA-F9BC-4D1D-8764-094D611305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2" y="2123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18C0AFA-F9BC-4D1D-8764-094D61130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2123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D86C90-4689-46F2-BC65-69D3F62C1A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8"/>
            <a:ext cx="123156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159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68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0A1FF9-3132-4F62-A932-5B7DCFFEC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8" imgH="278" progId="TCLayout.ActiveDocument.1">
                  <p:embed/>
                </p:oleObj>
              </mc:Choice>
              <mc:Fallback>
                <p:oleObj name="think-cell Slide" r:id="rId3" imgW="278" imgH="2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0A1FF9-3132-4F62-A932-5B7DCFFEC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B5FEAE-53A3-4158-8CA1-8BBF35CD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7" imgH="327" progId="TCLayout.ActiveDocument.1">
                  <p:embed/>
                </p:oleObj>
              </mc:Choice>
              <mc:Fallback>
                <p:oleObj name="think-cell Slide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LHC - IT Assessement Initial Findings v9 .pptx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824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0"/>
            <a:ext cx="12032857" cy="679731"/>
          </a:xfrm>
          <a:prstGeom prst="round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127181" y="129447"/>
            <a:ext cx="11393598" cy="420835"/>
          </a:xfrm>
        </p:spPr>
        <p:txBody>
          <a:bodyPr>
            <a:normAutofit/>
          </a:bodyPr>
          <a:lstStyle>
            <a:lvl1pPr>
              <a:defRPr sz="2200" b="0" i="0" baseline="0">
                <a:solidFill>
                  <a:schemeClr val="bg1"/>
                </a:solidFill>
                <a:latin typeface="Gotham Narrow Medium" charset="0"/>
                <a:ea typeface="Gotham Narrow Medium" charset="0"/>
                <a:cs typeface="Gotham Narrow Medium" charset="0"/>
              </a:defRPr>
            </a:lvl1pPr>
          </a:lstStyle>
          <a:p>
            <a:r>
              <a:rPr lang="en-US" dirty="0"/>
              <a:t>GENERIC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87" y="5983551"/>
            <a:ext cx="2439214" cy="87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7" y="6048649"/>
            <a:ext cx="1604676" cy="6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6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image" Target="../media/image2.png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image" Target="../media/image1.emf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0" y="6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6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6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1C331AB-E68B-49EF-927F-6AA0F00E22F0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" y="1"/>
            <a:ext cx="12192000" cy="1115439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ltGray">
          <a:xfrm>
            <a:off x="345873" y="626024"/>
            <a:ext cx="11541596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345873" y="51368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345873" y="1151897"/>
            <a:ext cx="11541596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193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362378"/>
            <a:ext cx="10261540" cy="1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296" marR="0" lvl="0" indent="-114296" algn="l" defTabSz="1193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601951"/>
            <a:ext cx="10261540" cy="1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658250" marR="0" lvl="0" indent="-658250" algn="l" defTabSz="159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676878" y="1972391"/>
            <a:ext cx="4389573" cy="675433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256362" y="1208621"/>
            <a:ext cx="631113" cy="201081"/>
            <a:chOff x="8276889" y="285750"/>
            <a:chExt cx="463886" cy="19707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83283" y="285750"/>
              <a:ext cx="457492" cy="1880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159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6889" y="285750"/>
              <a:ext cx="0" cy="19707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6889" y="482829"/>
              <a:ext cx="4638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10948634" y="1202143"/>
            <a:ext cx="942043" cy="1075530"/>
            <a:chOff x="7835905" y="279400"/>
            <a:chExt cx="923275" cy="105412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3" y="279400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3" y="549275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3" y="820740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6" y="1092201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10634412" y="1202145"/>
            <a:ext cx="1256276" cy="803413"/>
            <a:chOff x="7540629" y="279400"/>
            <a:chExt cx="1231248" cy="78741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69274" cy="24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099"/>
              <a:ext cx="669274" cy="24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498"/>
              <a:ext cx="669274" cy="24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10880611" y="1172986"/>
            <a:ext cx="1010072" cy="1378429"/>
            <a:chOff x="7769225" y="250825"/>
            <a:chExt cx="989949" cy="1350987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3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0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7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3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3676878" y="2803894"/>
            <a:ext cx="4389573" cy="16411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>
            <a:spAutoFit/>
          </a:bodyPr>
          <a:lstStyle/>
          <a:p>
            <a:pPr lvl="0" defTabSz="1193746"/>
            <a:r>
              <a:rPr lang="en-US" dirty="0"/>
              <a:t>Edit Master text styles</a:t>
            </a:r>
          </a:p>
          <a:p>
            <a:pPr marL="259188" lvl="1" indent="-254388" defTabSz="1193746"/>
            <a:r>
              <a:rPr lang="en-US" dirty="0"/>
              <a:t>Second level</a:t>
            </a:r>
          </a:p>
          <a:p>
            <a:pPr marL="595173" lvl="2" indent="-331185" defTabSz="1193746"/>
            <a:r>
              <a:rPr lang="en-US" dirty="0"/>
              <a:t>Third level</a:t>
            </a:r>
          </a:p>
          <a:p>
            <a:pPr marL="820763" lvl="3" indent="-206390" defTabSz="1193746"/>
            <a:r>
              <a:rPr lang="en-US" dirty="0"/>
              <a:t>Fourth level</a:t>
            </a:r>
          </a:p>
          <a:p>
            <a:pPr marL="998356" lvl="4" indent="-172793" defTabSz="1193746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D0B84-1948-41BC-BA35-D0ECCAD96D0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560713" y="6369234"/>
            <a:ext cx="1011207" cy="422263"/>
          </a:xfrm>
          <a:prstGeom prst="rect">
            <a:avLst/>
          </a:prstGeom>
        </p:spPr>
      </p:pic>
      <p:sp>
        <p:nvSpPr>
          <p:cNvPr id="62" name="Slide Number">
            <a:extLst>
              <a:ext uri="{FF2B5EF4-FFF2-40B4-BE49-F238E27FC236}">
                <a16:creationId xmlns:a16="http://schemas.microsoft.com/office/drawing/2014/main" id="{1434D8F5-7029-4161-9BD3-3ADD4FE1DB84}"/>
              </a:ext>
            </a:extLst>
          </p:cNvPr>
          <p:cNvSpPr txBox="1">
            <a:spLocks/>
          </p:cNvSpPr>
          <p:nvPr/>
        </p:nvSpPr>
        <p:spPr bwMode="ltGray">
          <a:xfrm>
            <a:off x="11653657" y="6621170"/>
            <a:ext cx="165109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C9B6230-0CEC-4F8D-BD56-23BDF3E424C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69" b="10389"/>
          <a:stretch/>
        </p:blipFill>
        <p:spPr bwMode="ltGray">
          <a:xfrm>
            <a:off x="1" y="343313"/>
            <a:ext cx="275544" cy="7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</p:sldLayoutIdLst>
  <p:txStyles>
    <p:titleStyle>
      <a:lvl1pPr algn="l" defTabSz="1591726" rtl="0" eaLnBrk="1" fontAlgn="base" hangingPunct="1">
        <a:spcBef>
          <a:spcPct val="0"/>
        </a:spcBef>
        <a:spcAft>
          <a:spcPct val="0"/>
        </a:spcAft>
        <a:tabLst>
          <a:tab pos="479775" algn="l"/>
        </a:tabLst>
        <a:defRPr sz="2667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2pPr>
      <a:lvl3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3pPr>
      <a:lvl4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4pPr>
      <a:lvl5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5pPr>
      <a:lvl6pPr marL="812796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6pPr>
      <a:lvl7pPr marL="1625591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7pPr>
      <a:lvl8pPr marL="2438388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8pPr>
      <a:lvl9pPr marL="3251184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9186" indent="-254386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95168" indent="-331181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20755" indent="-206387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8346" indent="-172790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2133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6pPr>
      <a:lvl7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7pPr>
      <a:lvl8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8pPr>
      <a:lvl9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6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91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88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84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81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75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71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68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6443" y="1455983"/>
            <a:ext cx="516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605"/>
          <a:stretch/>
        </p:blipFill>
        <p:spPr>
          <a:xfrm>
            <a:off x="6648744" y="2102314"/>
            <a:ext cx="5309060" cy="31496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8475" y="1765832"/>
            <a:ext cx="5278717" cy="1107996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Laws, regulation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255470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6838-9771-A773-B4A5-C7F99ACB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 SANC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5A2B-63F9-31F7-5E0D-1D12DEF0A9C7}"/>
              </a:ext>
            </a:extLst>
          </p:cNvPr>
          <p:cNvSpPr txBox="1">
            <a:spLocks/>
          </p:cNvSpPr>
          <p:nvPr/>
        </p:nvSpPr>
        <p:spPr>
          <a:xfrm>
            <a:off x="677334" y="1930401"/>
            <a:ext cx="10401792" cy="464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 b="1"/>
              <a:t>Promote and maintain liaison and communication with all stakeholders regarding nursing standards, nursing education and professional conduct and practice</a:t>
            </a:r>
          </a:p>
          <a:p>
            <a:pPr lvl="1"/>
            <a:r>
              <a:rPr lang="en-ZA" sz="2600" u="sng"/>
              <a:t>Related functions:</a:t>
            </a:r>
          </a:p>
          <a:p>
            <a:pPr lvl="1"/>
            <a:r>
              <a:rPr lang="en-ZA" sz="2600"/>
              <a:t>Transparent communication </a:t>
            </a:r>
          </a:p>
          <a:p>
            <a:pPr lvl="1"/>
            <a:r>
              <a:rPr lang="en-ZA" sz="2600"/>
              <a:t>Publications accessible to the public of expected standards related to nursing practice, education and professional conduct </a:t>
            </a:r>
          </a:p>
          <a:p>
            <a:pPr lvl="1"/>
            <a:r>
              <a:rPr lang="en-ZA" sz="2600"/>
              <a:t>Publish disciplinary actions and sanctions in relation to investigation findings of a complaint 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118110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5853-363E-8E2E-78E9-4F0E413E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 SANC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73E7-75E3-296A-324C-B43A28D3B13F}"/>
              </a:ext>
            </a:extLst>
          </p:cNvPr>
          <p:cNvSpPr txBox="1">
            <a:spLocks/>
          </p:cNvSpPr>
          <p:nvPr/>
        </p:nvSpPr>
        <p:spPr>
          <a:xfrm>
            <a:off x="677333" y="1930401"/>
            <a:ext cx="10359261" cy="4110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 b="1"/>
              <a:t>Advise the Minister on the amendment or adaptations of the Nursing Act regarding matters pertaining to nursing</a:t>
            </a:r>
          </a:p>
          <a:p>
            <a:pPr lvl="1"/>
            <a:r>
              <a:rPr lang="en-ZA" sz="2600"/>
              <a:t>Related functions:</a:t>
            </a:r>
          </a:p>
          <a:p>
            <a:pPr lvl="1"/>
            <a:r>
              <a:rPr lang="en-ZA" sz="2600"/>
              <a:t>Submit to the Minister:</a:t>
            </a:r>
          </a:p>
          <a:p>
            <a:pPr lvl="2"/>
            <a:r>
              <a:rPr lang="en-ZA" sz="2400"/>
              <a:t>5-yr strategic plans to achieve objectives </a:t>
            </a:r>
          </a:p>
          <a:p>
            <a:pPr lvl="2"/>
            <a:r>
              <a:rPr lang="en-ZA" sz="2400"/>
              <a:t>Report every 6 months on the status of nursing and matters of public importance</a:t>
            </a:r>
          </a:p>
          <a:p>
            <a:pPr lvl="2"/>
            <a:r>
              <a:rPr lang="en-ZA" sz="2400"/>
              <a:t>Annual report within 6 months of the end of the financial year </a:t>
            </a:r>
          </a:p>
          <a:p>
            <a:pPr lvl="1"/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236850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F95B-0586-BF60-54B8-9179D018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E24AE5-AB40-6DA5-A489-17A16D7F0BD9}"/>
              </a:ext>
            </a:extLst>
          </p:cNvPr>
          <p:cNvSpPr txBox="1">
            <a:spLocks/>
          </p:cNvSpPr>
          <p:nvPr/>
        </p:nvSpPr>
        <p:spPr bwMode="gray">
          <a:xfrm>
            <a:off x="677335" y="1819564"/>
            <a:ext cx="8596668" cy="366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defTabSz="15917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479775" algn="l"/>
              </a:tabLst>
              <a:defRPr sz="2667" b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2pPr>
            <a:lvl3pPr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3pPr>
            <a:lvl4pPr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4pPr>
            <a:lvl5pPr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5pPr>
            <a:lvl6pPr marL="812796"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6pPr>
            <a:lvl7pPr marL="1625591"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7pPr>
            <a:lvl8pPr marL="2438388"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8pPr>
            <a:lvl9pPr marL="3251184" algn="l" defTabSz="1591726" rtl="0" eaLnBrk="1" fontAlgn="base" hangingPunct="1">
              <a:spcBef>
                <a:spcPct val="0"/>
              </a:spcBef>
              <a:spcAft>
                <a:spcPct val="0"/>
              </a:spcAft>
              <a:defRPr sz="3377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ZA" kern="0">
                <a:solidFill>
                  <a:schemeClr val="tx1"/>
                </a:solidFill>
              </a:rPr>
              <a:t>Roles of SANC</a:t>
            </a:r>
            <a:br>
              <a:rPr lang="en-ZA" kern="0">
                <a:solidFill>
                  <a:schemeClr val="tx1"/>
                </a:solidFill>
              </a:rPr>
            </a:br>
            <a:br>
              <a:rPr lang="en-ZA" kern="0">
                <a:solidFill>
                  <a:schemeClr val="tx1"/>
                </a:solidFill>
              </a:rPr>
            </a:br>
            <a:r>
              <a:rPr lang="en-US" sz="2800" kern="0">
                <a:solidFill>
                  <a:schemeClr val="tx1"/>
                </a:solidFill>
              </a:rPr>
              <a:t>The SANC plays a crucial role in maintaining high standards of nursing care and protecting the public by ensuring that nurses and midwives adhere to ethical and professional standards.</a:t>
            </a:r>
            <a:endParaRPr lang="en-ZA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7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9EAB-1469-C67F-F3F3-DD2E9876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Role of SANC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4D0A-8BD0-30B0-E4C1-E358753F08AB}"/>
              </a:ext>
            </a:extLst>
          </p:cNvPr>
          <p:cNvSpPr txBox="1">
            <a:spLocks/>
          </p:cNvSpPr>
          <p:nvPr/>
        </p:nvSpPr>
        <p:spPr>
          <a:xfrm>
            <a:off x="576776" y="1617785"/>
            <a:ext cx="11338560" cy="44020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/>
              <a:t>Protection of the public</a:t>
            </a:r>
          </a:p>
          <a:p>
            <a:r>
              <a:rPr lang="en-ZA" sz="2800"/>
              <a:t>Quality assurance of educational programmes</a:t>
            </a:r>
          </a:p>
          <a:p>
            <a:r>
              <a:rPr lang="en-ZA" sz="2800"/>
              <a:t>Registration of students as qualified practitioners</a:t>
            </a:r>
          </a:p>
          <a:p>
            <a:r>
              <a:rPr lang="en-ZA" sz="2800"/>
              <a:t>Register of practitioners </a:t>
            </a:r>
          </a:p>
          <a:p>
            <a:r>
              <a:rPr lang="en-ZA" sz="2800"/>
              <a:t>Continuous professional development </a:t>
            </a:r>
          </a:p>
          <a:p>
            <a:r>
              <a:rPr lang="en-ZA" sz="2800"/>
              <a:t>Professional conduct and fitness to practice </a:t>
            </a:r>
          </a:p>
          <a:p>
            <a:r>
              <a:rPr lang="en-ZA" sz="2800"/>
              <a:t>SANC expectations of nursing students </a:t>
            </a:r>
          </a:p>
          <a:p>
            <a:r>
              <a:rPr lang="en-ZA" sz="2800"/>
              <a:t>SANC communication 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96787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B5DB-B543-2177-B042-B7734916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Quality assurance of educational programmes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1EA8-C5AD-9726-A380-1BFAA3DC5362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400"/>
              <a:t>SANC has the final say over the quality of educational programmes that lead to the registration of qualifications </a:t>
            </a:r>
          </a:p>
          <a:p>
            <a:r>
              <a:rPr lang="en-ZA" sz="2400"/>
              <a:t>There are provincial differences in the management and implementation of educational policy and standards</a:t>
            </a:r>
          </a:p>
          <a:p>
            <a:r>
              <a:rPr lang="en-ZA" sz="2400"/>
              <a:t>SANC uses an accreditation system – all have to comply with the accreditation criteria – in collaboration with the Council of Higher Education (CHE).</a:t>
            </a:r>
          </a:p>
          <a:p>
            <a:r>
              <a:rPr lang="en-ZA" sz="2400"/>
              <a:t>CHE approve and assure the quality of all its programmes – NEI must be affiliated with the CHE.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9791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3917-5FDB-4410-A628-A619E319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Registration of students as qualified practitioners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630D-A431-E961-3687-9015A6E4F7B2}"/>
              </a:ext>
            </a:extLst>
          </p:cNvPr>
          <p:cNvSpPr txBox="1">
            <a:spLocks/>
          </p:cNvSpPr>
          <p:nvPr/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400"/>
              <a:t>Regulating theory- and practice-based components of educational programmes </a:t>
            </a:r>
          </a:p>
          <a:p>
            <a:r>
              <a:rPr lang="en-ZA" sz="2400"/>
              <a:t>And the criteria for students’ registration as qualified professionals. </a:t>
            </a:r>
          </a:p>
          <a:p>
            <a:r>
              <a:rPr lang="en-ZA" sz="2400"/>
              <a:t>Four essential skill clusters: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ZA" sz="2200"/>
              <a:t>Professional-ethical practice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ZA" sz="2200"/>
              <a:t>Clinical practice: care provision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ZA" sz="2200"/>
              <a:t>Clinical practice: care management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ZA" sz="2200"/>
              <a:t>Quality of nursing practice  </a:t>
            </a:r>
          </a:p>
          <a:p>
            <a:pPr marL="857250" lvl="1" indent="-457200">
              <a:buFont typeface="+mj-lt"/>
              <a:buAutoNum type="arabicPeriod"/>
            </a:pP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298230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1483-C095-25DA-7EC3-91216A11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Registration of practitioners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CF52-BC7A-8BB9-624A-838677725538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400"/>
              <a:t>Once registered, practitioners pay a prescribed annual fee to obtain a practicing certificate</a:t>
            </a:r>
          </a:p>
          <a:p>
            <a:r>
              <a:rPr lang="en-ZA" sz="2400"/>
              <a:t>In future, this certificate will be linked to compulsory continuous professional development – currently being rolled out</a:t>
            </a:r>
          </a:p>
          <a:p>
            <a:pPr lvl="1"/>
            <a:r>
              <a:rPr lang="en-ZA" sz="2200"/>
              <a:t>To provide optimum care to patients</a:t>
            </a:r>
          </a:p>
          <a:p>
            <a:pPr lvl="1"/>
            <a:r>
              <a:rPr lang="en-ZA" sz="2200"/>
              <a:t>To develop competence </a:t>
            </a:r>
          </a:p>
          <a:p>
            <a:pPr lvl="1"/>
            <a:r>
              <a:rPr lang="en-ZA" sz="2200"/>
              <a:t>To update area of practice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67668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CF02-8DBE-D8A0-D38B-98085940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Professional conduct and fitness to practice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5D12-EDD5-AE22-F5B7-B09AF79AE4F6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400"/>
              <a:t>Investigation any allegations against nurses of </a:t>
            </a:r>
          </a:p>
          <a:p>
            <a:pPr lvl="1"/>
            <a:r>
              <a:rPr lang="en-ZA" sz="2000"/>
              <a:t>Misconduct</a:t>
            </a:r>
          </a:p>
          <a:p>
            <a:pPr lvl="1"/>
            <a:r>
              <a:rPr lang="en-ZA" sz="2000"/>
              <a:t>Unfitness to practice (disability, ill-health, substance misuse)</a:t>
            </a:r>
          </a:p>
          <a:p>
            <a:r>
              <a:rPr lang="en-ZA" sz="2200"/>
              <a:t>Take action of allegation hold up</a:t>
            </a:r>
          </a:p>
          <a:p>
            <a:pPr lvl="1"/>
            <a:r>
              <a:rPr lang="en-ZA" sz="2000"/>
              <a:t>Referred to SANC’s Professional Conduct of Impairment  Committee</a:t>
            </a:r>
          </a:p>
          <a:p>
            <a:r>
              <a:rPr lang="en-ZA" sz="2200"/>
              <a:t>Implement appropriate sanctions </a:t>
            </a:r>
          </a:p>
          <a:p>
            <a:pPr lvl="1"/>
            <a:r>
              <a:rPr lang="en-ZA" sz="2000"/>
              <a:t>Refer to disciplinary actions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13695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9AFB-DE59-9643-4370-D4C43584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SANC expectations of nursing students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CA60-64F6-8DCE-7922-2C329E596878}"/>
              </a:ext>
            </a:extLst>
          </p:cNvPr>
          <p:cNvSpPr txBox="1">
            <a:spLocks/>
          </p:cNvSpPr>
          <p:nvPr/>
        </p:nvSpPr>
        <p:spPr>
          <a:xfrm>
            <a:off x="677333" y="2168434"/>
            <a:ext cx="9119809" cy="38729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/>
              <a:t>Students are not professionally accountable as autonomous practitioners during their preparation for practice</a:t>
            </a:r>
          </a:p>
          <a:p>
            <a:r>
              <a:rPr lang="en-ZA" sz="2800"/>
              <a:t>The individual accountable for the consequences of their actions </a:t>
            </a:r>
          </a:p>
          <a:p>
            <a:r>
              <a:rPr lang="en-ZA" sz="2800"/>
              <a:t>The practice of nurses and midwifes is governed by regulations on the scope of practice and the acts and omissions</a:t>
            </a:r>
          </a:p>
          <a:p>
            <a:r>
              <a:rPr lang="en-ZA" sz="2800"/>
              <a:t>Overall standard that nursing practice must comply with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2370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8F1-27BA-4E0E-14AF-9667329D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SANC communication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8824-F696-8595-98CA-380F41A81F2C}"/>
              </a:ext>
            </a:extLst>
          </p:cNvPr>
          <p:cNvSpPr txBox="1">
            <a:spLocks/>
          </p:cNvSpPr>
          <p:nvPr/>
        </p:nvSpPr>
        <p:spPr>
          <a:xfrm>
            <a:off x="677333" y="1436915"/>
            <a:ext cx="9067557" cy="4604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/>
              <a:t>SANC publishes online:</a:t>
            </a:r>
          </a:p>
          <a:p>
            <a:pPr lvl="1"/>
            <a:r>
              <a:rPr lang="en-ZA" sz="2600"/>
              <a:t>Circulars </a:t>
            </a:r>
          </a:p>
          <a:p>
            <a:pPr lvl="1"/>
            <a:r>
              <a:rPr lang="en-ZA" sz="2600"/>
              <a:t>Documents </a:t>
            </a:r>
          </a:p>
          <a:p>
            <a:pPr lvl="1"/>
            <a:r>
              <a:rPr lang="en-ZA" sz="2600"/>
              <a:t>Lists of accredited NEIs and </a:t>
            </a:r>
          </a:p>
          <a:p>
            <a:pPr lvl="1"/>
            <a:r>
              <a:rPr lang="en-ZA" sz="2600"/>
              <a:t>Electronic registers</a:t>
            </a:r>
          </a:p>
          <a:p>
            <a:r>
              <a:rPr lang="en-ZA" sz="2800"/>
              <a:t>Communications are reviewed and updated regularly</a:t>
            </a:r>
          </a:p>
          <a:p>
            <a:r>
              <a:rPr lang="en-ZA" sz="2800"/>
              <a:t>To provide the public with information about standards expected of all registered nurses</a:t>
            </a:r>
          </a:p>
          <a:p>
            <a:r>
              <a:rPr lang="en-ZA" sz="2800"/>
              <a:t>To ensure public safety is maintained by providing high quality care.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320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495D-28CA-6483-1011-56FBD3B17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75" y="1765832"/>
            <a:ext cx="5278717" cy="1313308"/>
          </a:xfrm>
        </p:spPr>
        <p:txBody>
          <a:bodyPr/>
          <a:lstStyle/>
          <a:p>
            <a:r>
              <a:rPr lang="en-US" dirty="0"/>
              <a:t>Legislation related to the nursing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33D0C-88DC-EC9B-88C9-9776813D7DA8}"/>
              </a:ext>
            </a:extLst>
          </p:cNvPr>
          <p:cNvSpPr txBox="1"/>
          <p:nvPr/>
        </p:nvSpPr>
        <p:spPr>
          <a:xfrm>
            <a:off x="298475" y="3180522"/>
            <a:ext cx="49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>
                <a:solidFill>
                  <a:schemeClr val="bg1"/>
                </a:solidFill>
              </a:rPr>
              <a:t>Diploma in Nursing – 1</a:t>
            </a:r>
            <a:r>
              <a:rPr lang="en-ZA" baseline="30000">
                <a:solidFill>
                  <a:schemeClr val="bg1"/>
                </a:solidFill>
              </a:rPr>
              <a:t>st</a:t>
            </a:r>
            <a:r>
              <a:rPr lang="en-ZA">
                <a:solidFill>
                  <a:schemeClr val="bg1"/>
                </a:solidFill>
              </a:rPr>
              <a:t> year – FNP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9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A1BA-55F3-39A7-A49F-48065283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75" y="1765832"/>
            <a:ext cx="5278717" cy="1313308"/>
          </a:xfrm>
        </p:spPr>
        <p:txBody>
          <a:bodyPr/>
          <a:lstStyle/>
          <a:p>
            <a:r>
              <a:rPr lang="en-ZA" dirty="0"/>
              <a:t>Scope of practice </a:t>
            </a:r>
            <a:br>
              <a:rPr lang="en-ZA" dirty="0"/>
            </a:br>
            <a:r>
              <a:rPr lang="en-ZA" dirty="0"/>
              <a:t>R2127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9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D490-4A13-7226-95D8-2E33AFF7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2FE7-C857-E1DA-E94B-0883C87C324D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/>
              <a:t>The Diploma in General Nursing (R171) is a three year programme, leading to registration with South African Nursing Council as a </a:t>
            </a:r>
            <a:r>
              <a:rPr lang="en-US" sz="2000" b="1"/>
              <a:t>General Nurse</a:t>
            </a:r>
            <a:r>
              <a:rPr lang="en-US" sz="2000"/>
              <a:t>. </a:t>
            </a:r>
          </a:p>
          <a:p>
            <a:endParaRPr lang="en-US" sz="200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12B6-0AC2-039B-7616-7591B7A4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79" y="3181307"/>
            <a:ext cx="3952577" cy="18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7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34E7-F37A-4A3C-0537-73EB23F3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F303AC8-1F2D-9DF1-E765-E584C67E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348509"/>
            <a:ext cx="8635999" cy="38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0B39-DBE2-0A44-5915-699B6BBA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47" y="360362"/>
            <a:ext cx="7034144" cy="5938837"/>
          </a:xfrm>
        </p:spPr>
      </p:pic>
    </p:spTree>
    <p:extLst>
      <p:ext uri="{BB962C8B-B14F-4D97-AF65-F5344CB8AC3E}">
        <p14:creationId xmlns:p14="http://schemas.microsoft.com/office/powerpoint/2010/main" val="49243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7"/>
          <a:stretch/>
        </p:blipFill>
        <p:spPr>
          <a:xfrm>
            <a:off x="805108" y="1720171"/>
            <a:ext cx="8397240" cy="3064265"/>
          </a:xfrm>
        </p:spPr>
      </p:pic>
    </p:spTree>
    <p:extLst>
      <p:ext uri="{BB962C8B-B14F-4D97-AF65-F5344CB8AC3E}">
        <p14:creationId xmlns:p14="http://schemas.microsoft.com/office/powerpoint/2010/main" val="2373741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738916" y="388362"/>
            <a:ext cx="8344895" cy="5218112"/>
          </a:xfrm>
        </p:spPr>
      </p:pic>
    </p:spTree>
    <p:extLst>
      <p:ext uri="{BB962C8B-B14F-4D97-AF65-F5344CB8AC3E}">
        <p14:creationId xmlns:p14="http://schemas.microsoft.com/office/powerpoint/2010/main" val="1009916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704286"/>
            <a:ext cx="8596312" cy="4965241"/>
          </a:xfrm>
        </p:spPr>
      </p:pic>
    </p:spTree>
    <p:extLst>
      <p:ext uri="{BB962C8B-B14F-4D97-AF65-F5344CB8AC3E}">
        <p14:creationId xmlns:p14="http://schemas.microsoft.com/office/powerpoint/2010/main" val="36169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709" y="1173018"/>
            <a:ext cx="4461164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8655"/>
            <a:ext cx="8596668" cy="44527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Brooker, C., Waugh, A., Van Rooyen, D &amp; Jordan, PJ. 2016. African Edition </a:t>
            </a:r>
            <a:r>
              <a:rPr lang="en-US" i="1" dirty="0"/>
              <a:t>Foundations of Nursing Practice: Fundamentals of Holistic care</a:t>
            </a:r>
            <a:r>
              <a:rPr lang="en-US" dirty="0"/>
              <a:t>. 2nd Edition, ELSEVIER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Geyer, N. et al. 2022. </a:t>
            </a:r>
            <a:r>
              <a:rPr lang="en-US" i="1" dirty="0"/>
              <a:t>A new approach to professional practice</a:t>
            </a:r>
            <a:r>
              <a:rPr lang="en-US" dirty="0"/>
              <a:t>. 2nd Edition, JUTA</a:t>
            </a:r>
          </a:p>
          <a:p>
            <a:endParaRPr lang="en-US" dirty="0"/>
          </a:p>
          <a:p>
            <a:r>
              <a:rPr lang="en-US" dirty="0" err="1"/>
              <a:t>Pera</a:t>
            </a:r>
            <a:r>
              <a:rPr lang="en-US" dirty="0"/>
              <a:t>, S., van </a:t>
            </a:r>
            <a:r>
              <a:rPr lang="en-US" dirty="0" err="1"/>
              <a:t>Tonder</a:t>
            </a:r>
            <a:r>
              <a:rPr lang="en-US" dirty="0"/>
              <a:t>, S. 2022. </a:t>
            </a:r>
            <a:r>
              <a:rPr lang="en-US" i="1" dirty="0"/>
              <a:t>Ethics in Healthcare</a:t>
            </a:r>
            <a:r>
              <a:rPr lang="en-US" dirty="0"/>
              <a:t>. 4th Edition, JUTA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https://www.sanc.co.za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Nursing Act 33 of 2005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Scope of practice R2127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272045" y="3586544"/>
            <a:ext cx="213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Gotham Narrow Medium" charset="0"/>
                <a:cs typeface="Gotham Narrow Medium" charset="0"/>
              </a:rPr>
              <a:t>Q Jan-March 2021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75862" y="3594181"/>
            <a:ext cx="1845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July-Sept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050A5-F6EA-56CA-6C43-117F631B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1" y="129447"/>
            <a:ext cx="11393598" cy="420835"/>
          </a:xfrm>
        </p:spPr>
        <p:txBody>
          <a:bodyPr/>
          <a:lstStyle/>
          <a:p>
            <a:r>
              <a:rPr lang="en-ZA" dirty="0"/>
              <a:t>Outcomes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710119-7719-00AF-7FA3-FEF56AD61A7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3200"/>
              <a:t>Legislation the SANC is based on </a:t>
            </a:r>
          </a:p>
          <a:p>
            <a:r>
              <a:rPr lang="en-ZA" sz="3200"/>
              <a:t>The establishment of SANC </a:t>
            </a:r>
          </a:p>
          <a:p>
            <a:r>
              <a:rPr lang="en-ZA" sz="3200"/>
              <a:t>The purpose of SANC in line with its functions </a:t>
            </a:r>
          </a:p>
          <a:p>
            <a:r>
              <a:rPr lang="en-ZA" sz="3200"/>
              <a:t>Roles and responsibilities of SANC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30564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05D7-994A-CCA8-0FCC-7B69C59C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75" y="1765832"/>
            <a:ext cx="5278717" cy="656655"/>
          </a:xfrm>
        </p:spPr>
        <p:txBody>
          <a:bodyPr/>
          <a:lstStyle/>
          <a:p>
            <a:r>
              <a:rPr lang="en-US" dirty="0"/>
              <a:t>Human Rights</a:t>
            </a:r>
          </a:p>
        </p:txBody>
      </p:sp>
    </p:spTree>
    <p:extLst>
      <p:ext uri="{BB962C8B-B14F-4D97-AF65-F5344CB8AC3E}">
        <p14:creationId xmlns:p14="http://schemas.microsoft.com/office/powerpoint/2010/main" val="211797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618C-2C09-E60B-F141-6718B2B2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9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FFCD-FBB9-B563-29FA-D3B1B49CA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75" y="1765832"/>
            <a:ext cx="5278717" cy="1313308"/>
          </a:xfrm>
        </p:spPr>
        <p:txBody>
          <a:bodyPr/>
          <a:lstStyle/>
          <a:p>
            <a:r>
              <a:rPr lang="en-US" dirty="0"/>
              <a:t>The law and professional conduct</a:t>
            </a:r>
          </a:p>
        </p:txBody>
      </p:sp>
    </p:spTree>
    <p:extLst>
      <p:ext uri="{BB962C8B-B14F-4D97-AF65-F5344CB8AC3E}">
        <p14:creationId xmlns:p14="http://schemas.microsoft.com/office/powerpoint/2010/main" val="2758160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1F12-9F26-9D04-A282-AA0D3578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D6B9-5632-64D2-9CC9-299A4CA24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75" y="1765832"/>
            <a:ext cx="5278717" cy="656655"/>
          </a:xfrm>
        </p:spPr>
        <p:txBody>
          <a:bodyPr/>
          <a:lstStyle/>
          <a:p>
            <a:r>
              <a:rPr lang="en-US" dirty="0"/>
              <a:t>Duty to take care</a:t>
            </a:r>
          </a:p>
        </p:txBody>
      </p:sp>
    </p:spTree>
    <p:extLst>
      <p:ext uri="{BB962C8B-B14F-4D97-AF65-F5344CB8AC3E}">
        <p14:creationId xmlns:p14="http://schemas.microsoft.com/office/powerpoint/2010/main" val="3531362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5E2B-0A18-94B6-7D6D-162E72B6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0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2DE4-D1DE-AE78-FA8F-FFD612DE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5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2EA6-0AFB-6BC8-7690-B98B2778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2BA1-561D-A758-78F2-27F5555F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4A63-82BC-0AAC-B40A-1982462C966F}"/>
              </a:ext>
            </a:extLst>
          </p:cNvPr>
          <p:cNvSpPr txBox="1">
            <a:spLocks/>
          </p:cNvSpPr>
          <p:nvPr/>
        </p:nvSpPr>
        <p:spPr>
          <a:xfrm>
            <a:off x="677334" y="1406769"/>
            <a:ext cx="8596668" cy="4634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/>
              <a:t>In SA, the Medical and Pharmacy Act 34 of 1891, provided for the first registration of medical practitioners.     </a:t>
            </a:r>
          </a:p>
          <a:p>
            <a:endParaRPr lang="en-ZA" sz="2800"/>
          </a:p>
          <a:p>
            <a:r>
              <a:rPr lang="en-ZA" sz="2800"/>
              <a:t>                         </a:t>
            </a:r>
          </a:p>
          <a:p>
            <a:r>
              <a:rPr lang="en-ZA" sz="2800"/>
              <a:t>It was the first step in professional regulation </a:t>
            </a:r>
          </a:p>
          <a:p>
            <a:r>
              <a:rPr lang="en-ZA" sz="2800"/>
              <a:t>Autonomous professional control and regulation of nursing was only attained in 1944 through the Nursing Act 45 of 1944.  </a:t>
            </a:r>
          </a:p>
          <a:p>
            <a:r>
              <a:rPr lang="en-ZA" sz="2800"/>
              <a:t>SANC was established as the regulatory body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22836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0441-FACC-C687-123C-4D3DD56D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professional regulation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75C3-5FCC-6788-CB4A-4ABAE8F48A1A}"/>
              </a:ext>
            </a:extLst>
          </p:cNvPr>
          <p:cNvSpPr txBox="1">
            <a:spLocks/>
          </p:cNvSpPr>
          <p:nvPr/>
        </p:nvSpPr>
        <p:spPr>
          <a:xfrm>
            <a:off x="677334" y="1533237"/>
            <a:ext cx="8596668" cy="4636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/>
              <a:t>A form of self-governance by nurses for nurses.</a:t>
            </a:r>
          </a:p>
          <a:p>
            <a:r>
              <a:rPr lang="en-ZA" sz="2800"/>
              <a:t>Empowerment of the nursing profession with regulatory capacity to improve the service and to </a:t>
            </a:r>
            <a:r>
              <a:rPr lang="en-ZA" sz="2800" b="1"/>
              <a:t>PROTECT THE PUBLIC</a:t>
            </a:r>
            <a:r>
              <a:rPr lang="en-ZA" sz="2800"/>
              <a:t>.</a:t>
            </a:r>
          </a:p>
          <a:p>
            <a:r>
              <a:rPr lang="en-ZA" sz="2800"/>
              <a:t>The way that order, consistency and control are brought to a profession and its practice. </a:t>
            </a:r>
          </a:p>
          <a:p>
            <a:r>
              <a:rPr lang="en-ZA" sz="2800"/>
              <a:t>Agents entrusted with regulation, could be:</a:t>
            </a:r>
          </a:p>
          <a:p>
            <a:pPr lvl="1"/>
            <a:r>
              <a:rPr lang="en-ZA" sz="2300"/>
              <a:t>The individual practitioner</a:t>
            </a:r>
          </a:p>
          <a:p>
            <a:pPr lvl="1"/>
            <a:r>
              <a:rPr lang="en-ZA" sz="2300"/>
              <a:t>The government </a:t>
            </a:r>
          </a:p>
          <a:p>
            <a:pPr lvl="1"/>
            <a:r>
              <a:rPr lang="en-ZA" sz="2300"/>
              <a:t>The profession</a:t>
            </a:r>
          </a:p>
          <a:p>
            <a:pPr lvl="1"/>
            <a:r>
              <a:rPr lang="en-ZA" sz="2300"/>
              <a:t>The employer</a:t>
            </a:r>
          </a:p>
          <a:p>
            <a:endParaRPr lang="en-ZA" sz="280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07003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7764-80C6-1E24-365B-871B397C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ROLE of the South African Nursing Council (SANC)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FD8D-65A3-9F2A-429E-CD35CDA97D6F}"/>
              </a:ext>
            </a:extLst>
          </p:cNvPr>
          <p:cNvSpPr txBox="1">
            <a:spLocks/>
          </p:cNvSpPr>
          <p:nvPr/>
        </p:nvSpPr>
        <p:spPr>
          <a:xfrm>
            <a:off x="446567" y="1637413"/>
            <a:ext cx="10994066" cy="4976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 b="1"/>
              <a:t>To serve and protect the public</a:t>
            </a:r>
          </a:p>
          <a:p>
            <a:pPr lvl="1"/>
            <a:r>
              <a:rPr lang="en-ZA" sz="2600" u="sng"/>
              <a:t>Related functions:</a:t>
            </a:r>
          </a:p>
          <a:p>
            <a:pPr lvl="1"/>
            <a:r>
              <a:rPr lang="en-ZA" sz="2600"/>
              <a:t>Any person may submit a complaint about a nurse to SANC, including to the courts </a:t>
            </a:r>
          </a:p>
          <a:p>
            <a:pPr lvl="1"/>
            <a:r>
              <a:rPr lang="en-ZA" sz="2600"/>
              <a:t>SANC then institutes an official inquiry </a:t>
            </a:r>
          </a:p>
          <a:p>
            <a:pPr lvl="1"/>
            <a:r>
              <a:rPr lang="en-ZA" sz="2600"/>
              <a:t>If there is enough evidence a hearing and disciplinary measures may be instituted </a:t>
            </a:r>
          </a:p>
          <a:p>
            <a:pPr lvl="1"/>
            <a:r>
              <a:rPr lang="en-ZA" sz="2600"/>
              <a:t>Publishing details of unprofessional nursing acts and names of persons involved in such acts in Government Gazette </a:t>
            </a:r>
          </a:p>
          <a:p>
            <a:pPr lvl="1"/>
            <a:r>
              <a:rPr lang="en-ZA" sz="2600"/>
              <a:t>Determines the requirements for nurses to remain competent (CPD’s)</a:t>
            </a:r>
          </a:p>
          <a:p>
            <a:pPr lvl="1"/>
            <a:r>
              <a:rPr lang="en-ZA" sz="2600"/>
              <a:t>Determines the scope of practice and conditions of service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97252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581-8282-1258-8C0A-CADFDE85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 SANC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1217-6AD9-6B3D-FBF3-1495F67B6ABA}"/>
              </a:ext>
            </a:extLst>
          </p:cNvPr>
          <p:cNvSpPr txBox="1">
            <a:spLocks/>
          </p:cNvSpPr>
          <p:nvPr/>
        </p:nvSpPr>
        <p:spPr>
          <a:xfrm>
            <a:off x="677334" y="1552353"/>
            <a:ext cx="10337996" cy="5039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 b="1"/>
              <a:t>To oversee the quality of nursing education and training </a:t>
            </a:r>
          </a:p>
          <a:p>
            <a:pPr lvl="1"/>
            <a:r>
              <a:rPr lang="en-ZA" sz="2600" u="sng"/>
              <a:t>Related functions:</a:t>
            </a:r>
          </a:p>
          <a:p>
            <a:pPr lvl="1"/>
            <a:r>
              <a:rPr lang="en-ZA" sz="2600"/>
              <a:t>The Act allows for SANC to approve education and training </a:t>
            </a:r>
          </a:p>
          <a:p>
            <a:pPr lvl="1"/>
            <a:r>
              <a:rPr lang="en-ZA" sz="2600"/>
              <a:t>Conduct inspections and investigations of NEI’s, nursing education programmes and health establishments to ensure compliance to standards </a:t>
            </a:r>
          </a:p>
          <a:p>
            <a:pPr lvl="1"/>
            <a:r>
              <a:rPr lang="en-ZA" sz="2600"/>
              <a:t>Provision is made for the accreditation of nursing schools to avoid ‘fly-by-night’ schools </a:t>
            </a:r>
          </a:p>
          <a:p>
            <a:pPr lvl="1"/>
            <a:r>
              <a:rPr lang="en-ZA" sz="2600"/>
              <a:t>Conduct examinations by appointed examiners and moderators</a:t>
            </a:r>
          </a:p>
          <a:p>
            <a:pPr lvl="1"/>
            <a:r>
              <a:rPr lang="en-ZA" sz="2600"/>
              <a:t>Grant diplomas and certificates in respect of passed examinations 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424827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7CFD-76A7-D57D-47ED-B3914490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 SANC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9346-B0E3-69BC-17C2-D69E36AFB0DC}"/>
              </a:ext>
            </a:extLst>
          </p:cNvPr>
          <p:cNvSpPr txBox="1">
            <a:spLocks/>
          </p:cNvSpPr>
          <p:nvPr/>
        </p:nvSpPr>
        <p:spPr>
          <a:xfrm>
            <a:off x="467833" y="1930400"/>
            <a:ext cx="10675088" cy="4512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 b="1"/>
              <a:t>To maintain professional conduct and practice standards </a:t>
            </a:r>
          </a:p>
          <a:p>
            <a:pPr lvl="1"/>
            <a:r>
              <a:rPr lang="en-ZA" sz="2600" u="sng"/>
              <a:t>Related functions:</a:t>
            </a:r>
          </a:p>
          <a:p>
            <a:pPr lvl="1"/>
            <a:r>
              <a:rPr lang="en-ZA" sz="2600"/>
              <a:t>Unprofessional conduct is investigated and dealt with</a:t>
            </a:r>
          </a:p>
          <a:p>
            <a:pPr lvl="1"/>
            <a:r>
              <a:rPr lang="en-ZA" sz="2600"/>
              <a:t>As well as subsequent sanctions and penalties may be imposed </a:t>
            </a:r>
          </a:p>
          <a:p>
            <a:pPr lvl="1"/>
            <a:r>
              <a:rPr lang="en-ZA" sz="2600"/>
              <a:t>Ensure registered persons behave towards healthcare users in a manner that respects their constitutional rights.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267358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6614-C4A6-4898-AA04-74D32357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 SANC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677A6-A563-E8F5-7524-2623C61242FF}"/>
              </a:ext>
            </a:extLst>
          </p:cNvPr>
          <p:cNvSpPr txBox="1">
            <a:spLocks/>
          </p:cNvSpPr>
          <p:nvPr/>
        </p:nvSpPr>
        <p:spPr>
          <a:xfrm>
            <a:off x="677334" y="1360967"/>
            <a:ext cx="10593178" cy="4680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6" indent="-254386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168" indent="-331181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755" indent="-206387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8346" indent="-17279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2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6pPr>
            <a:lvl7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7pPr>
            <a:lvl8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8pPr>
            <a:lvl9pPr marL="1332985" indent="-231421" algn="l" defTabSz="15917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84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800" b="1"/>
              <a:t>Endorse and maintain the professional and ethical standards of nursing </a:t>
            </a:r>
          </a:p>
          <a:p>
            <a:pPr lvl="1"/>
            <a:r>
              <a:rPr lang="en-ZA" sz="2600" u="sng"/>
              <a:t>Related functions:</a:t>
            </a:r>
          </a:p>
          <a:p>
            <a:pPr lvl="1"/>
            <a:r>
              <a:rPr lang="en-ZA" sz="2600"/>
              <a:t>Maintain a register/roll of practitioners in order to protect the title of the nurse</a:t>
            </a:r>
          </a:p>
          <a:p>
            <a:pPr lvl="1"/>
            <a:r>
              <a:rPr lang="en-ZA" sz="2600"/>
              <a:t>i.e. it is an offence to practice as a nurse if not registered with SANC </a:t>
            </a:r>
          </a:p>
          <a:p>
            <a:pPr lvl="1"/>
            <a:r>
              <a:rPr lang="en-ZA" sz="2600"/>
              <a:t>SANC has certain position papers, codes and standards which nursing must meet. </a:t>
            </a:r>
          </a:p>
          <a:p>
            <a:pPr lvl="1"/>
            <a:r>
              <a:rPr lang="en-ZA" sz="2600"/>
              <a:t>Make public the list of registered persons 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3103932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hsUbpURm2roTBtWcRc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hsUbpURm2roTBtWcRc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sDRGXxQVC5QsPMP7s.1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J8vd_.TWOCdZXdoUVU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Lifegroup_CF_DUV065">
  <a:themeElements>
    <a:clrScheme name="Custom">
      <a:dk1>
        <a:srgbClr val="000000"/>
      </a:dk1>
      <a:lt1>
        <a:srgbClr val="FFFFFF"/>
      </a:lt1>
      <a:dk2>
        <a:srgbClr val="1E3D57"/>
      </a:dk2>
      <a:lt2>
        <a:srgbClr val="64C3C4"/>
      </a:lt2>
      <a:accent1>
        <a:srgbClr val="7BB9ED"/>
      </a:accent1>
      <a:accent2>
        <a:srgbClr val="1E84D8"/>
      </a:accent2>
      <a:accent3>
        <a:srgbClr val="14578E"/>
      </a:accent3>
      <a:accent4>
        <a:srgbClr val="0C3456"/>
      </a:accent4>
      <a:accent5>
        <a:srgbClr val="D9272E"/>
      </a:accent5>
      <a:accent6>
        <a:srgbClr val="808080"/>
      </a:accent6>
      <a:hlink>
        <a:srgbClr val="14578E"/>
      </a:hlink>
      <a:folHlink>
        <a:srgbClr val="0C345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1E3D57"/>
        </a:dk2>
        <a:lt2>
          <a:srgbClr val="64C3C4"/>
        </a:lt2>
        <a:accent1>
          <a:srgbClr val="7BB9ED"/>
        </a:accent1>
        <a:accent2>
          <a:srgbClr val="1E84D8"/>
        </a:accent2>
        <a:accent3>
          <a:srgbClr val="14578E"/>
        </a:accent3>
        <a:accent4>
          <a:srgbClr val="0C3456"/>
        </a:accent4>
        <a:accent5>
          <a:srgbClr val="D9272E"/>
        </a:accent5>
        <a:accent6>
          <a:srgbClr val="808080"/>
        </a:accent6>
        <a:hlink>
          <a:srgbClr val="14578E"/>
        </a:hlink>
        <a:folHlink>
          <a:srgbClr val="0C34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0911 Steerco 2 v.7 Abridged version 1100AM.potx" id="{309F05F6-F64B-4811-8B7D-EF164167096D}" vid="{E3856120-9109-4FDB-9B11-66E3EE27A2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39344</TotalTime>
  <Words>1106</Words>
  <Application>Microsoft Office PowerPoint</Application>
  <PresentationFormat>Widescreen</PresentationFormat>
  <Paragraphs>137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Rounded MT Bold</vt:lpstr>
      <vt:lpstr>Calibri</vt:lpstr>
      <vt:lpstr>Gotham Narrow Medium</vt:lpstr>
      <vt:lpstr>Trebuchet MS</vt:lpstr>
      <vt:lpstr>Lifegroup_CF_DUV065</vt:lpstr>
      <vt:lpstr>think-cell Slide</vt:lpstr>
      <vt:lpstr>Laws, regulation and governance</vt:lpstr>
      <vt:lpstr>Legislation related to the nursing practice</vt:lpstr>
      <vt:lpstr>Outcomes</vt:lpstr>
      <vt:lpstr>Introduction</vt:lpstr>
      <vt:lpstr>What is professional regulation </vt:lpstr>
      <vt:lpstr>The ROLE of the South African Nursing Council (SANC)</vt:lpstr>
      <vt:lpstr>Purpose of SANC </vt:lpstr>
      <vt:lpstr>Purpose of SANC </vt:lpstr>
      <vt:lpstr>Purpose of SANC </vt:lpstr>
      <vt:lpstr>Purpose of SANC </vt:lpstr>
      <vt:lpstr>Purpose of SANC </vt:lpstr>
      <vt:lpstr>PowerPoint Presentation</vt:lpstr>
      <vt:lpstr>Role of SANC</vt:lpstr>
      <vt:lpstr>Quality assurance of educational programmes </vt:lpstr>
      <vt:lpstr>Registration of students as qualified practitioners </vt:lpstr>
      <vt:lpstr>Registration of practitioners</vt:lpstr>
      <vt:lpstr>Professional conduct and fitness to practice </vt:lpstr>
      <vt:lpstr>SANC expectations of nursing students </vt:lpstr>
      <vt:lpstr>SANC communication </vt:lpstr>
      <vt:lpstr>Scope of practice  R2127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  <vt:lpstr>Human Rights</vt:lpstr>
      <vt:lpstr>PowerPoint Presentation</vt:lpstr>
      <vt:lpstr>The law and professional conduct</vt:lpstr>
      <vt:lpstr>PowerPoint Presentation</vt:lpstr>
      <vt:lpstr>Duty to take care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IC Presentation</dc:title>
  <dc:subject>Radiology</dc:subject>
  <dc:creator>Van Zyl,Christo</dc:creator>
  <cp:keywords>Investment Committee;Radiology</cp:keywords>
  <cp:lastModifiedBy>Margaretha Radyn</cp:lastModifiedBy>
  <cp:revision>1002</cp:revision>
  <dcterms:created xsi:type="dcterms:W3CDTF">2020-02-11T09:19:28Z</dcterms:created>
  <dcterms:modified xsi:type="dcterms:W3CDTF">2023-12-05T18:25:34Z</dcterms:modified>
</cp:coreProperties>
</file>