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7" r:id="rId4"/>
  </p:sldMasterIdLst>
  <p:notesMasterIdLst>
    <p:notesMasterId r:id="rId27"/>
  </p:notesMasterIdLst>
  <p:sldIdLst>
    <p:sldId id="256" r:id="rId5"/>
    <p:sldId id="278" r:id="rId6"/>
    <p:sldId id="288" r:id="rId7"/>
    <p:sldId id="290" r:id="rId8"/>
    <p:sldId id="258" r:id="rId9"/>
    <p:sldId id="259" r:id="rId10"/>
    <p:sldId id="272" r:id="rId11"/>
    <p:sldId id="271" r:id="rId12"/>
    <p:sldId id="273" r:id="rId13"/>
    <p:sldId id="274" r:id="rId14"/>
    <p:sldId id="275" r:id="rId15"/>
    <p:sldId id="276" r:id="rId16"/>
    <p:sldId id="277" r:id="rId17"/>
    <p:sldId id="257" r:id="rId18"/>
    <p:sldId id="263" r:id="rId19"/>
    <p:sldId id="264" r:id="rId20"/>
    <p:sldId id="265" r:id="rId21"/>
    <p:sldId id="266" r:id="rId22"/>
    <p:sldId id="267" r:id="rId23"/>
    <p:sldId id="268" r:id="rId24"/>
    <p:sldId id="28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09B8D-7A4F-4F62-9987-2BB35917F7AB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824F1-2AAF-4892-8877-9468B5EF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9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Nursing council was established by </a:t>
            </a:r>
            <a:r>
              <a:rPr lang="en-ZA" dirty="0" err="1"/>
              <a:t>britaney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824F1-2AAF-4892-8877-9468B5EF60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48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Henrietta Stockdale was registered as a nurse under the Medical and Pharmacy Act 34 of 1891</a:t>
            </a:r>
          </a:p>
          <a:p>
            <a:r>
              <a:rPr lang="en-US" dirty="0"/>
              <a:t>She is recognized as the founder of professional nursing in South Africa</a:t>
            </a:r>
          </a:p>
          <a:p>
            <a:r>
              <a:rPr lang="en-US" dirty="0"/>
              <a:t>You</a:t>
            </a:r>
            <a:r>
              <a:rPr lang="en-US" baseline="0" dirty="0"/>
              <a:t> can read more about the history in the following resource: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Geyer, N. et al. 2022.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new approach to professional practice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Edition, JUTA. p. 83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24F1-2AAF-4892-8877-9468B5EF60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19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SANC logo says it all – Regulating nursing, advocating for the public</a:t>
            </a:r>
          </a:p>
          <a:p>
            <a:r>
              <a:rPr lang="en-US" dirty="0"/>
              <a:t>Students can now share some of their vies of the roles and responsibilities of the SANC,</a:t>
            </a:r>
            <a:r>
              <a:rPr lang="en-US" baseline="0" dirty="0"/>
              <a:t> as stated on their entry tickets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24F1-2AAF-4892-8877-9468B5EF60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5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Objects</a:t>
            </a:r>
            <a:r>
              <a:rPr lang="en-US" dirty="0"/>
              <a:t> of the council – as stated in the Nursing Act</a:t>
            </a:r>
            <a:r>
              <a:rPr lang="en-US" baseline="0" dirty="0"/>
              <a:t> 33 of 2005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24F1-2AAF-4892-8877-9468B5EF60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9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Brooker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824F1-2AAF-4892-8877-9468B5EF60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8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microsoft.com/office/2007/relationships/hdphoto" Target="../media/hdphoto2.wdp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jpeg"/><Relationship Id="rId9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Relationship Id="rId4" Type="http://schemas.openxmlformats.org/officeDocument/2006/relationships/image" Target="../media/image9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4986518-072D-4F2B-85DF-1B00057B54D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2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A3F958-5AFB-4A40-99E3-820CADD9025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12387" t="18703" r="43487" b="4630"/>
          <a:stretch/>
        </p:blipFill>
        <p:spPr bwMode="ltGray">
          <a:xfrm>
            <a:off x="1" y="1"/>
            <a:ext cx="7023100" cy="6865505"/>
          </a:xfrm>
          <a:prstGeom prst="rect">
            <a:avLst/>
          </a:prstGeom>
        </p:spPr>
      </p:pic>
      <p:sp>
        <p:nvSpPr>
          <p:cNvPr id="13314" name="Title"/>
          <p:cNvSpPr>
            <a:spLocks noGrp="1" noChangeArrowheads="1"/>
          </p:cNvSpPr>
          <p:nvPr>
            <p:ph type="ctrTitle"/>
          </p:nvPr>
        </p:nvSpPr>
        <p:spPr bwMode="ltGray">
          <a:xfrm>
            <a:off x="298475" y="1765832"/>
            <a:ext cx="5278717" cy="131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4267" noProof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algn="l" defTabSz="1591726" rtl="0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479775" algn="l"/>
              </a:tabLst>
            </a:pPr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298477" y="5812948"/>
            <a:ext cx="4089804" cy="2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21917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type | Date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3F4483-104E-42EA-B27D-C56A6FF1B3DC}"/>
              </a:ext>
            </a:extLst>
          </p:cNvPr>
          <p:cNvCxnSpPr>
            <a:cxnSpLocks/>
          </p:cNvCxnSpPr>
          <p:nvPr/>
        </p:nvCxnSpPr>
        <p:spPr bwMode="ltGray">
          <a:xfrm flipV="1">
            <a:off x="5285617" y="267714"/>
            <a:ext cx="1385111" cy="633007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6657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2" name="Picture 380" descr="Image result for digital health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26309" y="4580"/>
            <a:ext cx="10278868" cy="685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4986518-072D-4F2B-85DF-1B00057B54D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2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A3F958-5AFB-4A40-99E3-820CADD9025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12387" t="18703" r="43487" b="4630"/>
          <a:stretch/>
        </p:blipFill>
        <p:spPr bwMode="ltGray">
          <a:xfrm>
            <a:off x="1" y="1"/>
            <a:ext cx="7023100" cy="6865505"/>
          </a:xfrm>
          <a:prstGeom prst="rect">
            <a:avLst/>
          </a:prstGeom>
        </p:spPr>
      </p:pic>
      <p:sp>
        <p:nvSpPr>
          <p:cNvPr id="13314" name="Title"/>
          <p:cNvSpPr>
            <a:spLocks noGrp="1" noChangeArrowheads="1"/>
          </p:cNvSpPr>
          <p:nvPr>
            <p:ph type="ctrTitle"/>
          </p:nvPr>
        </p:nvSpPr>
        <p:spPr bwMode="ltGray">
          <a:xfrm>
            <a:off x="298475" y="1765832"/>
            <a:ext cx="5278717" cy="131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4267" noProof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algn="l" defTabSz="1591726" rtl="0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479775" algn="l"/>
              </a:tabLst>
            </a:pPr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298475" y="3974088"/>
            <a:ext cx="5278717" cy="287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867" cap="all" noProof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 defTabSz="1193734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None/>
            </a:pPr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298477" y="5812948"/>
            <a:ext cx="4089804" cy="2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21917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type | Date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27D1EC-9B46-4E08-8C90-064BB2BF5274}"/>
              </a:ext>
            </a:extLst>
          </p:cNvPr>
          <p:cNvSpPr/>
          <p:nvPr/>
        </p:nvSpPr>
        <p:spPr bwMode="ltGray">
          <a:xfrm>
            <a:off x="4322" y="355999"/>
            <a:ext cx="2658989" cy="9500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C9C14CE-0839-4B18-8A55-32555DBE8CB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543785" y="388496"/>
            <a:ext cx="2119525" cy="88507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3F4483-104E-42EA-B27D-C56A6FF1B3DC}"/>
              </a:ext>
            </a:extLst>
          </p:cNvPr>
          <p:cNvCxnSpPr>
            <a:cxnSpLocks/>
          </p:cNvCxnSpPr>
          <p:nvPr/>
        </p:nvCxnSpPr>
        <p:spPr bwMode="ltGray">
          <a:xfrm flipV="1">
            <a:off x="5285617" y="267714"/>
            <a:ext cx="1385111" cy="633007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3012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18C0AFA-F9BC-4D1D-8764-094D611305E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2" y="2123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6" progId="TCLayout.ActiveDocument.1">
                  <p:embed/>
                </p:oleObj>
              </mc:Choice>
              <mc:Fallback>
                <p:oleObj name="think-cell Slide" r:id="rId4" imgW="347" imgH="34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18C0AFA-F9BC-4D1D-8764-094D611305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2" y="2123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AD86C90-4689-46F2-BC65-69D3F62C1AC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oc id" hidden="1"/>
          <p:cNvSpPr>
            <a:spLocks noChangeArrowheads="1"/>
          </p:cNvSpPr>
          <p:nvPr/>
        </p:nvSpPr>
        <p:spPr bwMode="gray">
          <a:xfrm flipH="1">
            <a:off x="10658003" y="51838"/>
            <a:ext cx="1231563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15917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0485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70A1FF9-3132-4F62-A932-5B7DCFFECEC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8" imgH="278" progId="TCLayout.ActiveDocument.1">
                  <p:embed/>
                </p:oleObj>
              </mc:Choice>
              <mc:Fallback>
                <p:oleObj name="think-cell Slide" r:id="rId3" imgW="278" imgH="27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70A1FF9-3132-4F62-A932-5B7DCFFECE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B5FEAE-53A3-4158-8CA1-8BBF35CD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229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27" imgH="327" progId="TCLayout.ActiveDocument.1">
                  <p:embed/>
                </p:oleObj>
              </mc:Choice>
              <mc:Fallback>
                <p:oleObj name="think-cell Slide" r:id="rId5" imgW="327" imgH="327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FooterSimple" hidden="1"/>
          <p:cNvSpPr txBox="1"/>
          <p:nvPr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7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+mn-lt"/>
              </a:rPr>
              <a:t>LHC - IT Assessement Initial Findings v9 .pptx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  <a:sym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30000" y="622800"/>
            <a:ext cx="10933350" cy="332399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5255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0" y="0"/>
            <a:ext cx="12032857" cy="679731"/>
          </a:xfrm>
          <a:prstGeom prst="roundRect">
            <a:avLst/>
          </a:prstGeom>
          <a:solidFill>
            <a:srgbClr val="0A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9"/>
          <p:cNvSpPr>
            <a:spLocks noGrp="1"/>
          </p:cNvSpPr>
          <p:nvPr>
            <p:ph type="title" hasCustomPrompt="1"/>
          </p:nvPr>
        </p:nvSpPr>
        <p:spPr>
          <a:xfrm>
            <a:off x="127181" y="129447"/>
            <a:ext cx="11393598" cy="420835"/>
          </a:xfrm>
        </p:spPr>
        <p:txBody>
          <a:bodyPr>
            <a:normAutofit/>
          </a:bodyPr>
          <a:lstStyle>
            <a:lvl1pPr>
              <a:defRPr sz="2200" b="0" i="0" baseline="0">
                <a:solidFill>
                  <a:schemeClr val="bg1"/>
                </a:solidFill>
                <a:latin typeface="Gotham Narrow Medium" charset="0"/>
                <a:ea typeface="Gotham Narrow Medium" charset="0"/>
                <a:cs typeface="Gotham Narrow Medium" charset="0"/>
              </a:defRPr>
            </a:lvl1pPr>
          </a:lstStyle>
          <a:p>
            <a:r>
              <a:rPr lang="en-US" dirty="0"/>
              <a:t>GENERIC SLIDE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2787" y="5983551"/>
            <a:ext cx="2439214" cy="874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277" y="6048649"/>
            <a:ext cx="1604676" cy="62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135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0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0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4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ags" Target="../tags/tag3.xml"/><Relationship Id="rId18" Type="http://schemas.openxmlformats.org/officeDocument/2006/relationships/tags" Target="../tags/tag8.xml"/><Relationship Id="rId26" Type="http://schemas.openxmlformats.org/officeDocument/2006/relationships/tags" Target="../tags/tag1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1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tags" Target="../tags/tag7.xml"/><Relationship Id="rId25" Type="http://schemas.openxmlformats.org/officeDocument/2006/relationships/tags" Target="../tags/tag15.xml"/><Relationship Id="rId3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6.xml"/><Relationship Id="rId20" Type="http://schemas.openxmlformats.org/officeDocument/2006/relationships/tags" Target="../tags/tag1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24" Type="http://schemas.openxmlformats.org/officeDocument/2006/relationships/tags" Target="../tags/tag14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5.xml"/><Relationship Id="rId23" Type="http://schemas.openxmlformats.org/officeDocument/2006/relationships/tags" Target="../tags/tag13.xml"/><Relationship Id="rId28" Type="http://schemas.openxmlformats.org/officeDocument/2006/relationships/oleObject" Target="../embeddings/oleObject1.bin"/><Relationship Id="rId10" Type="http://schemas.openxmlformats.org/officeDocument/2006/relationships/theme" Target="../theme/theme1.xml"/><Relationship Id="rId19" Type="http://schemas.openxmlformats.org/officeDocument/2006/relationships/tags" Target="../tags/tag9.xml"/><Relationship Id="rId31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Relationship Id="rId22" Type="http://schemas.openxmlformats.org/officeDocument/2006/relationships/tags" Target="../tags/tag12.xml"/><Relationship Id="rId27" Type="http://schemas.openxmlformats.org/officeDocument/2006/relationships/tags" Target="../tags/tag17.xml"/><Relationship Id="rId30" Type="http://schemas.openxmlformats.org/officeDocument/2006/relationships/image" Target="../media/image2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0" y="6"/>
          <a:ext cx="215979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8" imgW="270" imgH="270" progId="TCLayout.ActiveDocument.1">
                  <p:embed/>
                </p:oleObj>
              </mc:Choice>
              <mc:Fallback>
                <p:oleObj name="think-cell Slide" r:id="rId2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0" y="6"/>
                        <a:ext cx="215979" cy="1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12"/>
            </p:custDataLst>
          </p:nvPr>
        </p:nvSpPr>
        <p:spPr bwMode="auto">
          <a:xfrm>
            <a:off x="0" y="6"/>
            <a:ext cx="215979" cy="16197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44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51C331AB-E68B-49EF-927F-6AA0F00E22F0}"/>
              </a:ext>
            </a:extLst>
          </p:cNvPr>
          <p:cNvPicPr>
            <a:picLocks noChangeAspect="1"/>
          </p:cNvPicPr>
          <p:nvPr/>
        </p:nvPicPr>
        <p:blipFill rotWithShape="1">
          <a:blip r:embed="rId30" cstate="email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1" y="1"/>
            <a:ext cx="12192000" cy="1115439"/>
          </a:xfrm>
          <a:prstGeom prst="rect">
            <a:avLst/>
          </a:prstGeom>
        </p:spPr>
      </p:pic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ltGray">
          <a:xfrm>
            <a:off x="345873" y="626024"/>
            <a:ext cx="11541596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 latinLnBrk="0"/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345873" y="51368"/>
            <a:ext cx="655629" cy="16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345873" y="1151897"/>
            <a:ext cx="11541596" cy="32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no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1937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Unit of measure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161985" y="6362378"/>
            <a:ext cx="10261540" cy="16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no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4296" marR="0" lvl="0" indent="-114296" algn="l" defTabSz="11937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161985" y="6601951"/>
            <a:ext cx="10261540" cy="16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noAutofit/>
          </a:bodyPr>
          <a:lstStyle/>
          <a:p>
            <a:pPr marL="658250" marR="0" lvl="0" indent="-658250" algn="l" defTabSz="15917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Source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3676878" y="1972391"/>
            <a:ext cx="4389573" cy="675433"/>
            <a:chOff x="915" y="613"/>
            <a:chExt cx="2686" cy="417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613"/>
              <a:ext cx="2686" cy="41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Title</a:t>
              </a:r>
            </a:p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33" b="0" i="0" u="none" strike="noStrike" kern="1200" cap="none" spc="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11256362" y="1208621"/>
            <a:ext cx="631113" cy="201081"/>
            <a:chOff x="8276889" y="285750"/>
            <a:chExt cx="463886" cy="197079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83283" y="285750"/>
              <a:ext cx="457492" cy="18809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marL="0" marR="0" lvl="0" indent="0" algn="r" defTabSz="15917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067" b="0" i="0" u="none" strike="noStrike" kern="1200" cap="none" spc="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76889" y="285750"/>
              <a:ext cx="0" cy="197079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76889" y="482829"/>
              <a:ext cx="463886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" name="LegendBoxes" hidden="1"/>
          <p:cNvGrpSpPr/>
          <p:nvPr/>
        </p:nvGrpSpPr>
        <p:grpSpPr bwMode="gray">
          <a:xfrm>
            <a:off x="10948634" y="1202143"/>
            <a:ext cx="942043" cy="1075530"/>
            <a:chOff x="7835905" y="279400"/>
            <a:chExt cx="923275" cy="1054121"/>
          </a:xfrm>
        </p:grpSpPr>
        <p:sp>
          <p:nvSpPr>
            <p:cNvPr id="24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Legend1"/>
            <p:cNvSpPr>
              <a:spLocks noChangeArrowheads="1"/>
            </p:cNvSpPr>
            <p:nvPr/>
          </p:nvSpPr>
          <p:spPr bwMode="gray">
            <a:xfrm>
              <a:off x="8089903" y="279400"/>
              <a:ext cx="669274" cy="241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29" name="Legend2"/>
            <p:cNvSpPr>
              <a:spLocks noChangeArrowheads="1"/>
            </p:cNvSpPr>
            <p:nvPr/>
          </p:nvSpPr>
          <p:spPr bwMode="gray">
            <a:xfrm>
              <a:off x="8089903" y="549275"/>
              <a:ext cx="669274" cy="241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gray">
            <a:xfrm>
              <a:off x="8089903" y="820740"/>
              <a:ext cx="669274" cy="241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gray">
            <a:xfrm>
              <a:off x="8089906" y="1092201"/>
              <a:ext cx="669274" cy="241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</p:grpSp>
      <p:grpSp>
        <p:nvGrpSpPr>
          <p:cNvPr id="32" name="LegendLines" hidden="1"/>
          <p:cNvGrpSpPr/>
          <p:nvPr/>
        </p:nvGrpSpPr>
        <p:grpSpPr bwMode="gray">
          <a:xfrm>
            <a:off x="10634412" y="1202145"/>
            <a:ext cx="1256276" cy="803413"/>
            <a:chOff x="7540629" y="279400"/>
            <a:chExt cx="1231248" cy="787416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gray">
            <a:xfrm>
              <a:off x="8102603" y="279400"/>
              <a:ext cx="669274" cy="241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gray">
            <a:xfrm>
              <a:off x="8102603" y="546099"/>
              <a:ext cx="669274" cy="241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gray">
            <a:xfrm>
              <a:off x="8102603" y="825498"/>
              <a:ext cx="669274" cy="241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</p:grpSp>
      <p:grpSp>
        <p:nvGrpSpPr>
          <p:cNvPr id="39" name="LegendMoons" hidden="1"/>
          <p:cNvGrpSpPr/>
          <p:nvPr/>
        </p:nvGrpSpPr>
        <p:grpSpPr bwMode="gray">
          <a:xfrm>
            <a:off x="10880611" y="1172986"/>
            <a:ext cx="1010072" cy="1378429"/>
            <a:chOff x="7769225" y="250825"/>
            <a:chExt cx="989949" cy="1350987"/>
          </a:xfrm>
        </p:grpSpPr>
        <p:grpSp>
          <p:nvGrpSpPr>
            <p:cNvPr id="40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58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9" name="Arc 39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1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6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7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4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5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2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Oval 5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4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0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121917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45" name="Legend1"/>
            <p:cNvSpPr>
              <a:spLocks noChangeArrowheads="1"/>
            </p:cNvSpPr>
            <p:nvPr/>
          </p:nvSpPr>
          <p:spPr bwMode="gray">
            <a:xfrm>
              <a:off x="8089900" y="263523"/>
              <a:ext cx="66927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46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66927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47" name="Legend3"/>
            <p:cNvSpPr>
              <a:spLocks noChangeArrowheads="1"/>
            </p:cNvSpPr>
            <p:nvPr/>
          </p:nvSpPr>
          <p:spPr bwMode="gray">
            <a:xfrm>
              <a:off x="8089900" y="812800"/>
              <a:ext cx="66927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48" name="Legend4"/>
            <p:cNvSpPr>
              <a:spLocks noChangeArrowheads="1"/>
            </p:cNvSpPr>
            <p:nvPr/>
          </p:nvSpPr>
          <p:spPr bwMode="gray">
            <a:xfrm>
              <a:off x="8089900" y="1084267"/>
              <a:ext cx="66927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  <p:sp>
          <p:nvSpPr>
            <p:cNvPr id="49" name="Legend5"/>
            <p:cNvSpPr>
              <a:spLocks noChangeArrowheads="1"/>
            </p:cNvSpPr>
            <p:nvPr/>
          </p:nvSpPr>
          <p:spPr bwMode="gray">
            <a:xfrm>
              <a:off x="8089900" y="1360493"/>
              <a:ext cx="669274" cy="241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119373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1E3D57"/>
                </a:buClr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Legend</a:t>
              </a:r>
            </a:p>
          </p:txBody>
        </p:sp>
      </p:grpSp>
      <p:sp>
        <p:nvSpPr>
          <p:cNvPr id="61" name="Text Placeholder 2"/>
          <p:cNvSpPr>
            <a:spLocks noGrp="1"/>
          </p:cNvSpPr>
          <p:nvPr>
            <p:ph type="body" idx="1"/>
          </p:nvPr>
        </p:nvSpPr>
        <p:spPr bwMode="ltGray">
          <a:xfrm>
            <a:off x="3676878" y="2803894"/>
            <a:ext cx="4389573" cy="164115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rtlCol="0">
            <a:spAutoFit/>
          </a:bodyPr>
          <a:lstStyle/>
          <a:p>
            <a:pPr lvl="0" defTabSz="1193746"/>
            <a:r>
              <a:rPr lang="en-US"/>
              <a:t>Click to edit Master text styles</a:t>
            </a:r>
          </a:p>
          <a:p>
            <a:pPr lvl="1" defTabSz="1193746"/>
            <a:r>
              <a:rPr lang="en-US"/>
              <a:t>Second level</a:t>
            </a:r>
          </a:p>
          <a:p>
            <a:pPr lvl="2" defTabSz="1193746"/>
            <a:r>
              <a:rPr lang="en-US"/>
              <a:t>Third level</a:t>
            </a:r>
          </a:p>
          <a:p>
            <a:pPr lvl="3" defTabSz="1193746"/>
            <a:r>
              <a:rPr lang="en-US"/>
              <a:t>Fourth level</a:t>
            </a:r>
          </a:p>
          <a:p>
            <a:pPr lvl="4" defTabSz="1193746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BD0B84-1948-41BC-BA35-D0ECCAD96D09}"/>
              </a:ext>
            </a:extLst>
          </p:cNvPr>
          <p:cNvPicPr>
            <a:picLocks noChangeAspect="1"/>
          </p:cNvPicPr>
          <p:nvPr/>
        </p:nvPicPr>
        <p:blipFill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10560713" y="6369234"/>
            <a:ext cx="1011207" cy="422263"/>
          </a:xfrm>
          <a:prstGeom prst="rect">
            <a:avLst/>
          </a:prstGeom>
        </p:spPr>
      </p:pic>
      <p:sp>
        <p:nvSpPr>
          <p:cNvPr id="62" name="Slide Number">
            <a:extLst>
              <a:ext uri="{FF2B5EF4-FFF2-40B4-BE49-F238E27FC236}">
                <a16:creationId xmlns:a16="http://schemas.microsoft.com/office/drawing/2014/main" id="{1434D8F5-7029-4161-9BD3-3ADD4FE1DB84}"/>
              </a:ext>
            </a:extLst>
          </p:cNvPr>
          <p:cNvSpPr txBox="1">
            <a:spLocks/>
          </p:cNvSpPr>
          <p:nvPr/>
        </p:nvSpPr>
        <p:spPr bwMode="ltGray">
          <a:xfrm>
            <a:off x="11653657" y="6621170"/>
            <a:ext cx="165109" cy="1642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marL="0" marR="0" lvl="0" indent="0" algn="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C328C1-A84F-4A39-A664-DBA00541A8C6}" type="slidenum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2C9B6230-0CEC-4F8D-BD56-23BDF3E424C9}"/>
              </a:ext>
            </a:extLst>
          </p:cNvPr>
          <p:cNvPicPr>
            <a:picLocks noChangeAspect="1"/>
          </p:cNvPicPr>
          <p:nvPr/>
        </p:nvPicPr>
        <p:blipFill rotWithShape="1">
          <a:blip r:embed="rId3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169" b="10389"/>
          <a:stretch/>
        </p:blipFill>
        <p:spPr bwMode="ltGray">
          <a:xfrm>
            <a:off x="1" y="343313"/>
            <a:ext cx="275544" cy="77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94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</p:sldLayoutIdLst>
  <p:hf sldNum="0" hdr="0" ftr="0" dt="0"/>
  <p:txStyles>
    <p:titleStyle>
      <a:lvl1pPr algn="l" defTabSz="1591726" rtl="0" eaLnBrk="1" fontAlgn="base" hangingPunct="1">
        <a:spcBef>
          <a:spcPct val="0"/>
        </a:spcBef>
        <a:spcAft>
          <a:spcPct val="0"/>
        </a:spcAft>
        <a:tabLst>
          <a:tab pos="479775" algn="l"/>
        </a:tabLst>
        <a:defRPr sz="2667" b="0" baseline="0">
          <a:solidFill>
            <a:schemeClr val="bg1"/>
          </a:solidFill>
          <a:latin typeface="+mj-lt"/>
          <a:ea typeface="+mj-ea"/>
          <a:cs typeface="+mj-cs"/>
        </a:defRPr>
      </a:lvl1pPr>
      <a:lvl2pPr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2pPr>
      <a:lvl3pPr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3pPr>
      <a:lvl4pPr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4pPr>
      <a:lvl5pPr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5pPr>
      <a:lvl6pPr marL="812796"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6pPr>
      <a:lvl7pPr marL="1625591"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7pPr>
      <a:lvl8pPr marL="2438388"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8pPr>
      <a:lvl9pPr marL="3251184" algn="l" defTabSz="1591726" rtl="0" eaLnBrk="1" fontAlgn="base" hangingPunct="1">
        <a:spcBef>
          <a:spcPct val="0"/>
        </a:spcBef>
        <a:spcAft>
          <a:spcPct val="0"/>
        </a:spcAft>
        <a:defRPr sz="3377" b="1">
          <a:solidFill>
            <a:schemeClr val="tx2"/>
          </a:solidFill>
          <a:latin typeface="Arial" charset="0"/>
        </a:defRPr>
      </a:lvl9pPr>
    </p:titleStyle>
    <p:bodyStyle>
      <a:lvl1pPr marL="0" indent="0" algn="l" defTabSz="1193734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en-US" sz="2133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59186" indent="-254386" algn="l" defTabSz="1193734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en-US" sz="2133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95168" indent="-331181" algn="l" defTabSz="1193734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en-US" sz="2133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20755" indent="-206387" algn="l" defTabSz="1193734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en-US" sz="2133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998346" indent="-172790" algn="l" defTabSz="1193734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en-US" sz="2133" kern="1200" baseline="0" dirty="0">
          <a:solidFill>
            <a:schemeClr val="tx1"/>
          </a:solidFill>
          <a:latin typeface="+mn-lt"/>
          <a:ea typeface="+mn-ea"/>
          <a:cs typeface="+mn-cs"/>
        </a:defRPr>
      </a:lvl5pPr>
      <a:lvl6pPr marL="1332985" indent="-231421" algn="l" defTabSz="15917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844" baseline="0">
          <a:solidFill>
            <a:schemeClr val="tx1"/>
          </a:solidFill>
          <a:latin typeface="+mn-lt"/>
        </a:defRPr>
      </a:lvl6pPr>
      <a:lvl7pPr marL="1332985" indent="-231421" algn="l" defTabSz="15917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844" baseline="0">
          <a:solidFill>
            <a:schemeClr val="tx1"/>
          </a:solidFill>
          <a:latin typeface="+mn-lt"/>
        </a:defRPr>
      </a:lvl7pPr>
      <a:lvl8pPr marL="1332985" indent="-231421" algn="l" defTabSz="15917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844" baseline="0">
          <a:solidFill>
            <a:schemeClr val="tx1"/>
          </a:solidFill>
          <a:latin typeface="+mn-lt"/>
        </a:defRPr>
      </a:lvl8pPr>
      <a:lvl9pPr marL="1332985" indent="-231421" algn="l" defTabSz="15917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844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96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91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388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184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981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775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571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368" algn="l" defTabSz="1625591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9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425" y="2404534"/>
            <a:ext cx="10878532" cy="1024466"/>
          </a:xfrm>
        </p:spPr>
        <p:txBody>
          <a:bodyPr/>
          <a:lstStyle/>
          <a:p>
            <a:pPr algn="l"/>
            <a:r>
              <a:rPr lang="en-ZA" dirty="0"/>
              <a:t>The South African Nursing Council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9277197" cy="1312924"/>
          </a:xfrm>
        </p:spPr>
        <p:txBody>
          <a:bodyPr/>
          <a:lstStyle/>
          <a:p>
            <a:pPr algn="l"/>
            <a:r>
              <a:rPr lang="en-ZA" dirty="0"/>
              <a:t>Higher Certificate and Diploma in Nursing – 1</a:t>
            </a:r>
            <a:r>
              <a:rPr lang="en-ZA" baseline="30000" dirty="0"/>
              <a:t>st</a:t>
            </a:r>
            <a:r>
              <a:rPr lang="en-ZA" dirty="0"/>
              <a:t> year </a:t>
            </a:r>
          </a:p>
          <a:p>
            <a:endParaRPr lang="en-ZA" dirty="0"/>
          </a:p>
          <a:p>
            <a:pPr algn="l"/>
            <a:r>
              <a:rPr lang="en-ZA" dirty="0"/>
              <a:t>FNP LO 1.2 2024</a:t>
            </a:r>
          </a:p>
          <a:p>
            <a:pPr algn="l"/>
            <a:r>
              <a:rPr lang="en-ZA" dirty="0"/>
              <a:t>M de Beer</a:t>
            </a:r>
          </a:p>
        </p:txBody>
      </p:sp>
    </p:spTree>
    <p:extLst>
      <p:ext uri="{BB962C8B-B14F-4D97-AF65-F5344CB8AC3E}">
        <p14:creationId xmlns:p14="http://schemas.microsoft.com/office/powerpoint/2010/main" val="3839040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Purpose of SANC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833" y="1930400"/>
            <a:ext cx="10675088" cy="4512930"/>
          </a:xfrm>
        </p:spPr>
        <p:txBody>
          <a:bodyPr>
            <a:normAutofit/>
          </a:bodyPr>
          <a:lstStyle/>
          <a:p>
            <a:r>
              <a:rPr lang="en-ZA" sz="2800" b="1" dirty="0"/>
              <a:t>To maintain professional conduct and practice standards </a:t>
            </a:r>
          </a:p>
          <a:p>
            <a:pPr lvl="1"/>
            <a:r>
              <a:rPr lang="en-ZA" sz="2600" u="sng" dirty="0"/>
              <a:t>Related functions:</a:t>
            </a:r>
          </a:p>
          <a:p>
            <a:pPr lvl="1"/>
            <a:r>
              <a:rPr lang="en-ZA" sz="2600" dirty="0"/>
              <a:t>Unprofessional conduct is investigated and dealt with</a:t>
            </a:r>
          </a:p>
          <a:p>
            <a:pPr lvl="1"/>
            <a:r>
              <a:rPr lang="en-ZA" sz="2600" dirty="0"/>
              <a:t>As well as subsequent sanctions and penalties may be imposed </a:t>
            </a:r>
          </a:p>
          <a:p>
            <a:pPr lvl="1"/>
            <a:r>
              <a:rPr lang="en-ZA" sz="2600" dirty="0"/>
              <a:t>Ensure registered persons behave towards healthcare users in a manner that respects their constitutional rights.</a:t>
            </a:r>
          </a:p>
        </p:txBody>
      </p:sp>
    </p:spTree>
    <p:extLst>
      <p:ext uri="{BB962C8B-B14F-4D97-AF65-F5344CB8AC3E}">
        <p14:creationId xmlns:p14="http://schemas.microsoft.com/office/powerpoint/2010/main" val="1267441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Purpose of SANC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0967"/>
            <a:ext cx="10593178" cy="4680395"/>
          </a:xfrm>
        </p:spPr>
        <p:txBody>
          <a:bodyPr>
            <a:normAutofit/>
          </a:bodyPr>
          <a:lstStyle/>
          <a:p>
            <a:r>
              <a:rPr lang="en-ZA" sz="2800" b="1" dirty="0"/>
              <a:t>Endorse and maintain the professional and ethical standards of nursing </a:t>
            </a:r>
          </a:p>
          <a:p>
            <a:pPr lvl="1"/>
            <a:r>
              <a:rPr lang="en-ZA" sz="2600" u="sng" dirty="0"/>
              <a:t>Related functions:</a:t>
            </a:r>
          </a:p>
          <a:p>
            <a:pPr lvl="1"/>
            <a:r>
              <a:rPr lang="en-ZA" sz="2600" dirty="0"/>
              <a:t>Maintain a register/roll of practitioners in order to protect the title of the nurse</a:t>
            </a:r>
          </a:p>
          <a:p>
            <a:pPr lvl="1"/>
            <a:r>
              <a:rPr lang="en-ZA" sz="2600" dirty="0"/>
              <a:t>i.e. it is an offence to practice as a nurse if not registered with SANC </a:t>
            </a:r>
          </a:p>
          <a:p>
            <a:pPr lvl="1"/>
            <a:r>
              <a:rPr lang="en-ZA" sz="2600" dirty="0"/>
              <a:t>SANC has certain position papers, codes and standards which nursing must meet. </a:t>
            </a:r>
          </a:p>
          <a:p>
            <a:pPr lvl="1"/>
            <a:r>
              <a:rPr lang="en-ZA" sz="2600" dirty="0"/>
              <a:t>Make public the list of registered persons </a:t>
            </a:r>
          </a:p>
        </p:txBody>
      </p:sp>
    </p:spTree>
    <p:extLst>
      <p:ext uri="{BB962C8B-B14F-4D97-AF65-F5344CB8AC3E}">
        <p14:creationId xmlns:p14="http://schemas.microsoft.com/office/powerpoint/2010/main" val="2018223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Purpose of SANC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10401792" cy="4640520"/>
          </a:xfrm>
        </p:spPr>
        <p:txBody>
          <a:bodyPr>
            <a:normAutofit/>
          </a:bodyPr>
          <a:lstStyle/>
          <a:p>
            <a:r>
              <a:rPr lang="en-ZA" sz="2800" b="1" dirty="0"/>
              <a:t>Promote and maintain liaison and communication with all stakeholders regarding nursing standards, nursing education and professional conduct and practice</a:t>
            </a:r>
          </a:p>
          <a:p>
            <a:pPr lvl="1"/>
            <a:r>
              <a:rPr lang="en-ZA" sz="2600" u="sng" dirty="0"/>
              <a:t>Related functions:</a:t>
            </a:r>
          </a:p>
          <a:p>
            <a:pPr lvl="1"/>
            <a:r>
              <a:rPr lang="en-ZA" sz="2600" dirty="0"/>
              <a:t>Transparent communication </a:t>
            </a:r>
          </a:p>
          <a:p>
            <a:pPr lvl="1"/>
            <a:r>
              <a:rPr lang="en-ZA" sz="2600" dirty="0"/>
              <a:t>Publications accessible to the public of expected standards related to nursing practice, education and professional conduct </a:t>
            </a:r>
          </a:p>
          <a:p>
            <a:pPr lvl="1"/>
            <a:r>
              <a:rPr lang="en-ZA" sz="2600" dirty="0"/>
              <a:t>Publish disciplinary actions and sanctions in relation to investigation findings of a complaint </a:t>
            </a:r>
          </a:p>
        </p:txBody>
      </p:sp>
    </p:spTree>
    <p:extLst>
      <p:ext uri="{BB962C8B-B14F-4D97-AF65-F5344CB8AC3E}">
        <p14:creationId xmlns:p14="http://schemas.microsoft.com/office/powerpoint/2010/main" val="1786666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Purpose of SANC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1"/>
            <a:ext cx="10359261" cy="4110962"/>
          </a:xfrm>
        </p:spPr>
        <p:txBody>
          <a:bodyPr>
            <a:normAutofit/>
          </a:bodyPr>
          <a:lstStyle/>
          <a:p>
            <a:r>
              <a:rPr lang="en-ZA" sz="2800" b="1" dirty="0"/>
              <a:t>Advise the Minister on the amendment or adaptations of the Nursing Act regarding matters pertaining to nursing</a:t>
            </a:r>
          </a:p>
          <a:p>
            <a:pPr lvl="1"/>
            <a:r>
              <a:rPr lang="en-ZA" sz="2600" dirty="0"/>
              <a:t>Related functions:</a:t>
            </a:r>
          </a:p>
          <a:p>
            <a:pPr lvl="1"/>
            <a:r>
              <a:rPr lang="en-ZA" sz="2600" dirty="0"/>
              <a:t>Submit to the Minister:</a:t>
            </a:r>
          </a:p>
          <a:p>
            <a:pPr lvl="2"/>
            <a:r>
              <a:rPr lang="en-ZA" sz="2400" dirty="0"/>
              <a:t>5-yr strategic plans to achieve objectives </a:t>
            </a:r>
          </a:p>
          <a:p>
            <a:pPr lvl="2"/>
            <a:r>
              <a:rPr lang="en-ZA" sz="2400" dirty="0"/>
              <a:t>Report every 6 months on the status of nursing and matters of public importance</a:t>
            </a:r>
          </a:p>
          <a:p>
            <a:pPr lvl="2"/>
            <a:r>
              <a:rPr lang="en-ZA" sz="2400" dirty="0"/>
              <a:t>Annual report within 6 months of the end of the financial year </a:t>
            </a:r>
          </a:p>
          <a:p>
            <a:pPr lvl="1"/>
            <a:endParaRPr lang="en-ZA" sz="2600" dirty="0"/>
          </a:p>
        </p:txBody>
      </p:sp>
    </p:spTree>
    <p:extLst>
      <p:ext uri="{BB962C8B-B14F-4D97-AF65-F5344CB8AC3E}">
        <p14:creationId xmlns:p14="http://schemas.microsoft.com/office/powerpoint/2010/main" val="3856407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Role of SANC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776" y="1617785"/>
            <a:ext cx="11338560" cy="4402015"/>
          </a:xfrm>
        </p:spPr>
        <p:txBody>
          <a:bodyPr>
            <a:normAutofit/>
          </a:bodyPr>
          <a:lstStyle/>
          <a:p>
            <a:r>
              <a:rPr lang="en-ZA" sz="2800" dirty="0"/>
              <a:t>Protection of the public</a:t>
            </a:r>
          </a:p>
          <a:p>
            <a:r>
              <a:rPr lang="en-ZA" sz="2800" dirty="0"/>
              <a:t>Quality assurance of educational programmes</a:t>
            </a:r>
          </a:p>
          <a:p>
            <a:r>
              <a:rPr lang="en-ZA" sz="2800" dirty="0"/>
              <a:t>Registration of students as qualified practitioners</a:t>
            </a:r>
          </a:p>
          <a:p>
            <a:r>
              <a:rPr lang="en-ZA" sz="2800" dirty="0"/>
              <a:t>Register of practitioners </a:t>
            </a:r>
          </a:p>
          <a:p>
            <a:r>
              <a:rPr lang="en-ZA" sz="2800" dirty="0"/>
              <a:t>Continuous professional development </a:t>
            </a:r>
          </a:p>
          <a:p>
            <a:r>
              <a:rPr lang="en-ZA" sz="2800" dirty="0"/>
              <a:t>Professional conduct and fitness to practice </a:t>
            </a:r>
          </a:p>
          <a:p>
            <a:r>
              <a:rPr lang="en-ZA" sz="2800" dirty="0"/>
              <a:t>SANC expectations of nursing students </a:t>
            </a:r>
          </a:p>
          <a:p>
            <a:r>
              <a:rPr lang="en-ZA" sz="2800" dirty="0"/>
              <a:t>SANC communication  </a:t>
            </a:r>
          </a:p>
        </p:txBody>
      </p:sp>
    </p:spTree>
    <p:extLst>
      <p:ext uri="{BB962C8B-B14F-4D97-AF65-F5344CB8AC3E}">
        <p14:creationId xmlns:p14="http://schemas.microsoft.com/office/powerpoint/2010/main" val="1243232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Quality assurance of educational programmes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42" y="1913641"/>
            <a:ext cx="11189617" cy="446830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dirty="0"/>
              <a:t>SANC has the final say over the quality of educational programmes that lead to the registration of qualifications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dirty="0"/>
              <a:t>SANC uses an accreditation system – all have to comply with the accreditation criteria – in collaboration with the Council of Higher Education (CHE).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dirty="0"/>
              <a:t>CHE approve and assure the quality of all its programmes – NEI must be affiliated with the CHE. </a:t>
            </a:r>
          </a:p>
        </p:txBody>
      </p:sp>
    </p:spTree>
    <p:extLst>
      <p:ext uri="{BB962C8B-B14F-4D97-AF65-F5344CB8AC3E}">
        <p14:creationId xmlns:p14="http://schemas.microsoft.com/office/powerpoint/2010/main" val="3387531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Registration of students as qualified practitioners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10993050" cy="4110962"/>
          </a:xfrm>
        </p:spPr>
        <p:txBody>
          <a:bodyPr>
            <a:normAutofit/>
          </a:bodyPr>
          <a:lstStyle/>
          <a:p>
            <a:r>
              <a:rPr lang="en-ZA" sz="2400" dirty="0"/>
              <a:t>Regulating theory- and practice-based components of educational programmes </a:t>
            </a:r>
          </a:p>
          <a:p>
            <a:r>
              <a:rPr lang="en-ZA" sz="2400" dirty="0"/>
              <a:t>and the criteria for students’ registration as qualified professionals. </a:t>
            </a:r>
          </a:p>
          <a:p>
            <a:endParaRPr lang="en-ZA" sz="2400" dirty="0"/>
          </a:p>
          <a:p>
            <a:r>
              <a:rPr lang="en-ZA" sz="2400" dirty="0"/>
              <a:t>Four essential skill clusters: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ZA" sz="2200" dirty="0"/>
              <a:t>Professional-ethical practice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ZA" sz="2200" dirty="0"/>
              <a:t>Clinical practice: care provision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ZA" sz="2200" dirty="0"/>
              <a:t>Clinical practice: care management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ZA" sz="2200" dirty="0"/>
              <a:t>Quality of nursing practice  </a:t>
            </a:r>
          </a:p>
          <a:p>
            <a:pPr marL="857250" lvl="1" indent="-457200">
              <a:buFont typeface="+mj-lt"/>
              <a:buAutoNum type="arabicPeriod"/>
            </a:pPr>
            <a:endParaRPr lang="en-ZA" sz="2200" dirty="0"/>
          </a:p>
        </p:txBody>
      </p:sp>
    </p:spTree>
    <p:extLst>
      <p:ext uri="{BB962C8B-B14F-4D97-AF65-F5344CB8AC3E}">
        <p14:creationId xmlns:p14="http://schemas.microsoft.com/office/powerpoint/2010/main" val="7811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Registration of practitioners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56" y="1498862"/>
            <a:ext cx="11029360" cy="4826524"/>
          </a:xfrm>
        </p:spPr>
        <p:txBody>
          <a:bodyPr>
            <a:normAutofit/>
          </a:bodyPr>
          <a:lstStyle/>
          <a:p>
            <a:r>
              <a:rPr lang="en-ZA" sz="2400" dirty="0"/>
              <a:t>Once registered, practitioners pay a prescribed annual fee to obtain a practicing certificate</a:t>
            </a:r>
          </a:p>
          <a:p>
            <a:endParaRPr lang="en-ZA" sz="2400" dirty="0"/>
          </a:p>
          <a:p>
            <a:r>
              <a:rPr lang="en-ZA" sz="2400" dirty="0"/>
              <a:t>In future, this certificate will be linked to compulsory continuous professional development – currently being rolled out</a:t>
            </a:r>
          </a:p>
          <a:p>
            <a:endParaRPr lang="en-ZA" sz="2400" dirty="0"/>
          </a:p>
          <a:p>
            <a:pPr lvl="1"/>
            <a:r>
              <a:rPr lang="en-ZA" sz="2200" dirty="0"/>
              <a:t>To provide optimum care to patients</a:t>
            </a:r>
          </a:p>
          <a:p>
            <a:pPr lvl="1"/>
            <a:r>
              <a:rPr lang="en-ZA" sz="2200" dirty="0"/>
              <a:t>To develop competence </a:t>
            </a:r>
          </a:p>
          <a:p>
            <a:pPr lvl="1"/>
            <a:r>
              <a:rPr lang="en-ZA" sz="2200" dirty="0"/>
              <a:t>To update area of practice</a:t>
            </a:r>
          </a:p>
        </p:txBody>
      </p:sp>
    </p:spTree>
    <p:extLst>
      <p:ext uri="{BB962C8B-B14F-4D97-AF65-F5344CB8AC3E}">
        <p14:creationId xmlns:p14="http://schemas.microsoft.com/office/powerpoint/2010/main" val="1244162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Professional conduct and fitness to practice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27" y="1442300"/>
            <a:ext cx="10963641" cy="4967927"/>
          </a:xfrm>
        </p:spPr>
        <p:txBody>
          <a:bodyPr>
            <a:normAutofit/>
          </a:bodyPr>
          <a:lstStyle/>
          <a:p>
            <a:r>
              <a:rPr lang="en-ZA" sz="2400" dirty="0"/>
              <a:t>Investigation any allegations against nurses of </a:t>
            </a:r>
          </a:p>
          <a:p>
            <a:endParaRPr lang="en-ZA" sz="2400" dirty="0"/>
          </a:p>
          <a:p>
            <a:pPr lvl="1"/>
            <a:r>
              <a:rPr lang="en-ZA" sz="2000" dirty="0"/>
              <a:t>Misconduct</a:t>
            </a:r>
          </a:p>
          <a:p>
            <a:pPr lvl="1"/>
            <a:r>
              <a:rPr lang="en-ZA" sz="2000" dirty="0"/>
              <a:t>Unfitness to practice (disability, ill-health, substance misuse)</a:t>
            </a:r>
          </a:p>
          <a:p>
            <a:pPr marL="4800" lvl="1" indent="0">
              <a:buNone/>
            </a:pPr>
            <a:endParaRPr lang="en-ZA" sz="2000" dirty="0"/>
          </a:p>
          <a:p>
            <a:r>
              <a:rPr lang="en-ZA" sz="2200" dirty="0"/>
              <a:t>Take action of allegation hold up</a:t>
            </a:r>
          </a:p>
          <a:p>
            <a:pPr lvl="1"/>
            <a:r>
              <a:rPr lang="en-ZA" sz="2000" dirty="0"/>
              <a:t>Referred to SANC’s Professional Conduct of Impairment  Committee</a:t>
            </a:r>
          </a:p>
          <a:p>
            <a:r>
              <a:rPr lang="en-ZA" sz="2200" dirty="0"/>
              <a:t>Implement appropriate sanctions </a:t>
            </a:r>
          </a:p>
          <a:p>
            <a:pPr lvl="1"/>
            <a:r>
              <a:rPr lang="en-ZA" sz="2000" dirty="0"/>
              <a:t>Refer to disciplinary actions</a:t>
            </a:r>
          </a:p>
        </p:txBody>
      </p:sp>
    </p:spTree>
    <p:extLst>
      <p:ext uri="{BB962C8B-B14F-4D97-AF65-F5344CB8AC3E}">
        <p14:creationId xmlns:p14="http://schemas.microsoft.com/office/powerpoint/2010/main" val="1451049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SANC expectations of nursing students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8434"/>
            <a:ext cx="11210136" cy="3872928"/>
          </a:xfrm>
        </p:spPr>
        <p:txBody>
          <a:bodyPr>
            <a:normAutofit/>
          </a:bodyPr>
          <a:lstStyle/>
          <a:p>
            <a:r>
              <a:rPr lang="en-ZA" sz="2800" dirty="0"/>
              <a:t>Students are not professionally accountable as autonomous practitioners during their preparation for practice</a:t>
            </a:r>
          </a:p>
          <a:p>
            <a:endParaRPr lang="en-ZA" sz="2800" dirty="0"/>
          </a:p>
          <a:p>
            <a:r>
              <a:rPr lang="en-ZA" sz="2800" dirty="0"/>
              <a:t>The individual accountable for the consequences of their actions </a:t>
            </a:r>
          </a:p>
          <a:p>
            <a:endParaRPr lang="en-ZA" sz="2800" dirty="0"/>
          </a:p>
          <a:p>
            <a:r>
              <a:rPr lang="en-ZA" sz="2800" dirty="0"/>
              <a:t>The practice of nurses and midwifes is governed by regulations on the scope of practice and the acts and omissions</a:t>
            </a:r>
          </a:p>
          <a:p>
            <a:endParaRPr lang="en-ZA" sz="2800" dirty="0"/>
          </a:p>
          <a:p>
            <a:r>
              <a:rPr lang="en-ZA" sz="2800" dirty="0"/>
              <a:t>Overall standard that nursing practice must comply with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84955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88" y="2803894"/>
            <a:ext cx="8889476" cy="1641155"/>
          </a:xfrm>
        </p:spPr>
        <p:txBody>
          <a:bodyPr>
            <a:normAutofit fontScale="92500" lnSpcReduction="20000"/>
          </a:bodyPr>
          <a:lstStyle/>
          <a:p>
            <a:r>
              <a:rPr lang="en-ZA" sz="3200" dirty="0"/>
              <a:t>* Legislation the SANC is based on </a:t>
            </a:r>
          </a:p>
          <a:p>
            <a:r>
              <a:rPr lang="en-ZA" sz="3200" dirty="0"/>
              <a:t>* The establishment of SANC </a:t>
            </a:r>
          </a:p>
          <a:p>
            <a:r>
              <a:rPr lang="en-ZA" sz="3200" dirty="0"/>
              <a:t>* The purpose of SANC in line with its functions </a:t>
            </a:r>
          </a:p>
          <a:p>
            <a:r>
              <a:rPr lang="en-ZA" sz="3200" dirty="0"/>
              <a:t>* Roles and responsibilities of SANC </a:t>
            </a:r>
          </a:p>
        </p:txBody>
      </p:sp>
    </p:spTree>
    <p:extLst>
      <p:ext uri="{BB962C8B-B14F-4D97-AF65-F5344CB8AC3E}">
        <p14:creationId xmlns:p14="http://schemas.microsoft.com/office/powerpoint/2010/main" val="3865986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SANC communication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36915"/>
            <a:ext cx="11210136" cy="4897898"/>
          </a:xfrm>
        </p:spPr>
        <p:txBody>
          <a:bodyPr>
            <a:normAutofit/>
          </a:bodyPr>
          <a:lstStyle/>
          <a:p>
            <a:r>
              <a:rPr lang="en-ZA" sz="2800" dirty="0"/>
              <a:t>SANC publishes online:</a:t>
            </a:r>
          </a:p>
          <a:p>
            <a:pPr lvl="1"/>
            <a:r>
              <a:rPr lang="en-ZA" sz="2600" dirty="0"/>
              <a:t>Circulars </a:t>
            </a:r>
          </a:p>
          <a:p>
            <a:pPr lvl="1"/>
            <a:r>
              <a:rPr lang="en-ZA" sz="2600" dirty="0"/>
              <a:t>Documents </a:t>
            </a:r>
          </a:p>
          <a:p>
            <a:pPr lvl="1"/>
            <a:r>
              <a:rPr lang="en-ZA" sz="2600" dirty="0"/>
              <a:t>Lists of accredited NEIs and </a:t>
            </a:r>
          </a:p>
          <a:p>
            <a:pPr lvl="1"/>
            <a:r>
              <a:rPr lang="en-ZA" sz="2600" dirty="0"/>
              <a:t>Electronic registers</a:t>
            </a:r>
          </a:p>
          <a:p>
            <a:r>
              <a:rPr lang="en-ZA" sz="2800" dirty="0"/>
              <a:t>Communications are reviewed and updated regularly</a:t>
            </a:r>
          </a:p>
          <a:p>
            <a:endParaRPr lang="en-ZA" sz="2800" dirty="0"/>
          </a:p>
          <a:p>
            <a:r>
              <a:rPr lang="en-ZA" sz="2800" dirty="0"/>
              <a:t>To provide the public with information about standards expected of all registered nurses</a:t>
            </a:r>
          </a:p>
          <a:p>
            <a:endParaRPr lang="en-ZA" sz="2800" dirty="0"/>
          </a:p>
          <a:p>
            <a:r>
              <a:rPr lang="en-ZA" sz="2800" dirty="0"/>
              <a:t>To ensure public safety is maintained by providing high quality care. </a:t>
            </a:r>
          </a:p>
        </p:txBody>
      </p:sp>
    </p:spTree>
    <p:extLst>
      <p:ext uri="{BB962C8B-B14F-4D97-AF65-F5344CB8AC3E}">
        <p14:creationId xmlns:p14="http://schemas.microsoft.com/office/powerpoint/2010/main" val="481929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5C0E-5B1F-9607-7BF0-85534604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86D7B-9E46-3974-675E-AEED875B9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408" y="2803894"/>
            <a:ext cx="7814821" cy="328231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86133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88655"/>
            <a:ext cx="11077891" cy="4643321"/>
          </a:xfrm>
        </p:spPr>
        <p:txBody>
          <a:bodyPr>
            <a:normAutofit/>
          </a:bodyPr>
          <a:lstStyle/>
          <a:p>
            <a:r>
              <a:rPr lang="en-US" dirty="0"/>
              <a:t>Brooker, C., Waugh, A., Van Rooyen, D &amp; Jordan, PJ. 2016. African Edition </a:t>
            </a:r>
            <a:r>
              <a:rPr lang="en-US" i="1" dirty="0"/>
              <a:t>Foundations of Nursing Practice: Fundamentals of Holistic care</a:t>
            </a:r>
            <a:r>
              <a:rPr lang="en-US" dirty="0"/>
              <a:t>. 2nd Edition, ELSEVIER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Geyer, N. et al. 2022. </a:t>
            </a:r>
            <a:r>
              <a:rPr lang="en-US" i="1" dirty="0"/>
              <a:t>A new approach to professional practice</a:t>
            </a:r>
            <a:r>
              <a:rPr lang="en-US" dirty="0"/>
              <a:t>. 2nd Edition, JUTA</a:t>
            </a:r>
          </a:p>
          <a:p>
            <a:endParaRPr lang="en-US" dirty="0"/>
          </a:p>
          <a:p>
            <a:r>
              <a:rPr lang="en-US" dirty="0" err="1"/>
              <a:t>Pera</a:t>
            </a:r>
            <a:r>
              <a:rPr lang="en-US" dirty="0"/>
              <a:t>, S., van </a:t>
            </a:r>
            <a:r>
              <a:rPr lang="en-US" dirty="0" err="1"/>
              <a:t>Tonder</a:t>
            </a:r>
            <a:r>
              <a:rPr lang="en-US" dirty="0"/>
              <a:t>, S. 2022. </a:t>
            </a:r>
            <a:r>
              <a:rPr lang="en-US" i="1" dirty="0"/>
              <a:t>Ethics in Healthcare</a:t>
            </a:r>
            <a:r>
              <a:rPr lang="en-US" dirty="0"/>
              <a:t>. 4th Edition, JUTA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https://www.sanc.co.za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Nursing Act 33 of 2005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Scope of practice R2127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1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B5B84AB-6929-0941-623D-675F3A6192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92C0765-F9AF-A658-422A-F51C6A067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675695"/>
            <a:ext cx="7766936" cy="328231"/>
          </a:xfrm>
        </p:spPr>
        <p:txBody>
          <a:bodyPr/>
          <a:lstStyle/>
          <a:p>
            <a:pPr algn="l"/>
            <a:r>
              <a:rPr lang="en-US" dirty="0"/>
              <a:t>https://www.sanc.co.za/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E04E09-9125-1A74-06AA-0299F89991D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49692" y="2516188"/>
            <a:ext cx="7624312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3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D239-62D3-BE0A-021A-E56617BC4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10191597" cy="1646302"/>
          </a:xfrm>
        </p:spPr>
        <p:txBody>
          <a:bodyPr/>
          <a:lstStyle/>
          <a:p>
            <a:r>
              <a:rPr lang="en-US" dirty="0"/>
              <a:t>How to access documents, Acts, regulations on SANC website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9DFB3-6C7F-76B7-A96D-8E2171CC74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4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6769"/>
            <a:ext cx="10267186" cy="4634593"/>
          </a:xfrm>
        </p:spPr>
        <p:txBody>
          <a:bodyPr>
            <a:normAutofit/>
          </a:bodyPr>
          <a:lstStyle/>
          <a:p>
            <a:r>
              <a:rPr lang="en-ZA" sz="2800" dirty="0"/>
              <a:t>In SA, the Medical and Pharmacy Act 34 of 1891, provided for the first registration of medical practitioners.     </a:t>
            </a:r>
          </a:p>
          <a:p>
            <a:endParaRPr lang="en-ZA" sz="2800" dirty="0"/>
          </a:p>
          <a:p>
            <a:pPr marL="0" indent="0">
              <a:buNone/>
            </a:pPr>
            <a:r>
              <a:rPr lang="en-ZA" sz="2800" dirty="0"/>
              <a:t>                         </a:t>
            </a:r>
          </a:p>
          <a:p>
            <a:r>
              <a:rPr lang="en-ZA" sz="2800" dirty="0"/>
              <a:t>It was the first step in professional regulation </a:t>
            </a:r>
          </a:p>
          <a:p>
            <a:r>
              <a:rPr lang="en-ZA" sz="2800" dirty="0"/>
              <a:t>Autonomous professional control and regulation of nursing was only attained in 1944 through the Nursing Act 45 of 1944.  </a:t>
            </a:r>
          </a:p>
          <a:p>
            <a:r>
              <a:rPr lang="en-ZA" sz="2800" dirty="0"/>
              <a:t>SANC was established as the regulatory body</a:t>
            </a:r>
          </a:p>
        </p:txBody>
      </p:sp>
    </p:spTree>
    <p:extLst>
      <p:ext uri="{BB962C8B-B14F-4D97-AF65-F5344CB8AC3E}">
        <p14:creationId xmlns:p14="http://schemas.microsoft.com/office/powerpoint/2010/main" val="69724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202" y="597744"/>
            <a:ext cx="11541596" cy="410369"/>
          </a:xfrm>
        </p:spPr>
        <p:txBody>
          <a:bodyPr>
            <a:normAutofit fontScale="90000"/>
          </a:bodyPr>
          <a:lstStyle/>
          <a:p>
            <a:r>
              <a:rPr lang="en-ZA" dirty="0"/>
              <a:t>What is professional regulation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3237"/>
            <a:ext cx="10625404" cy="4636654"/>
          </a:xfrm>
        </p:spPr>
        <p:txBody>
          <a:bodyPr>
            <a:normAutofit fontScale="92500" lnSpcReduction="10000"/>
          </a:bodyPr>
          <a:lstStyle/>
          <a:p>
            <a:r>
              <a:rPr lang="en-ZA" sz="2800" dirty="0"/>
              <a:t>A form of self-governance by nurses for nurses.</a:t>
            </a:r>
          </a:p>
          <a:p>
            <a:endParaRPr lang="en-ZA" sz="2800" dirty="0"/>
          </a:p>
          <a:p>
            <a:r>
              <a:rPr lang="en-ZA" sz="2800" dirty="0"/>
              <a:t>Empowerment of the nursing profession with regulatory capacity to improve the service and to </a:t>
            </a:r>
            <a:r>
              <a:rPr lang="en-ZA" sz="2800" b="1" dirty="0"/>
              <a:t>PROTECT THE PUBLIC</a:t>
            </a:r>
            <a:r>
              <a:rPr lang="en-ZA" sz="2800" dirty="0"/>
              <a:t>.</a:t>
            </a:r>
          </a:p>
          <a:p>
            <a:endParaRPr lang="en-ZA" sz="2800" dirty="0"/>
          </a:p>
          <a:p>
            <a:r>
              <a:rPr lang="en-ZA" sz="2800" dirty="0"/>
              <a:t>The way that order, consistency and control are brought to a profession and its practice. </a:t>
            </a:r>
          </a:p>
          <a:p>
            <a:endParaRPr lang="en-ZA" sz="2800" dirty="0"/>
          </a:p>
          <a:p>
            <a:r>
              <a:rPr lang="en-ZA" sz="2800" dirty="0"/>
              <a:t>Agents entrusted with regulation, could be:</a:t>
            </a:r>
          </a:p>
          <a:p>
            <a:pPr lvl="1"/>
            <a:r>
              <a:rPr lang="en-ZA" sz="2300" dirty="0"/>
              <a:t>The individual practitioner</a:t>
            </a:r>
          </a:p>
          <a:p>
            <a:pPr lvl="1"/>
            <a:r>
              <a:rPr lang="en-ZA" sz="2300" dirty="0"/>
              <a:t>The government </a:t>
            </a:r>
          </a:p>
          <a:p>
            <a:pPr lvl="1"/>
            <a:r>
              <a:rPr lang="en-ZA" sz="2300" dirty="0"/>
              <a:t>The profession</a:t>
            </a:r>
          </a:p>
          <a:p>
            <a:pPr lvl="1"/>
            <a:r>
              <a:rPr lang="en-ZA" sz="2300" dirty="0"/>
              <a:t>The employer</a:t>
            </a:r>
          </a:p>
          <a:p>
            <a:endParaRPr lang="en-ZA" sz="2800" dirty="0"/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08896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06401"/>
            <a:ext cx="8596668" cy="4121048"/>
          </a:xfrm>
        </p:spPr>
        <p:txBody>
          <a:bodyPr/>
          <a:lstStyle/>
          <a:p>
            <a:br>
              <a:rPr lang="en-ZA" dirty="0"/>
            </a:br>
            <a:r>
              <a:rPr lang="en-ZA" dirty="0"/>
              <a:t>Purpose and functions of SANC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5429839"/>
            <a:ext cx="10172917" cy="848412"/>
          </a:xfrm>
        </p:spPr>
        <p:txBody>
          <a:bodyPr/>
          <a:lstStyle/>
          <a:p>
            <a:r>
              <a:rPr lang="en-ZA" dirty="0"/>
              <a:t>Nursing Act 33 of 2005</a:t>
            </a:r>
          </a:p>
          <a:p>
            <a:r>
              <a:rPr lang="en-ZA" dirty="0"/>
              <a:t>Chapter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657" y="2717678"/>
            <a:ext cx="5441770" cy="234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4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The ROLE of the South African Nursing Council (SANC)</a:t>
            </a:r>
            <a:br>
              <a:rPr lang="en-ZA" dirty="0"/>
            </a:br>
            <a:br>
              <a:rPr lang="en-ZA" dirty="0"/>
            </a:br>
            <a:br>
              <a:rPr lang="en-ZA" dirty="0"/>
            </a:br>
            <a:br>
              <a:rPr lang="en-ZA" dirty="0"/>
            </a:br>
            <a:r>
              <a:rPr lang="en-ZA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567" y="1637413"/>
            <a:ext cx="10994066" cy="4976037"/>
          </a:xfrm>
        </p:spPr>
        <p:txBody>
          <a:bodyPr>
            <a:normAutofit/>
          </a:bodyPr>
          <a:lstStyle/>
          <a:p>
            <a:r>
              <a:rPr lang="en-ZA" sz="2800" b="1" dirty="0"/>
              <a:t>To serve and protect the public</a:t>
            </a:r>
          </a:p>
          <a:p>
            <a:pPr lvl="1"/>
            <a:r>
              <a:rPr lang="en-ZA" sz="2600" u="sng" dirty="0"/>
              <a:t>Related functions:</a:t>
            </a:r>
          </a:p>
          <a:p>
            <a:pPr lvl="1"/>
            <a:r>
              <a:rPr lang="en-ZA" sz="2600" dirty="0"/>
              <a:t>Any person may submit a complaint about a nurse to SANC, including to the courts </a:t>
            </a:r>
          </a:p>
          <a:p>
            <a:pPr lvl="1"/>
            <a:r>
              <a:rPr lang="en-ZA" sz="2600" dirty="0"/>
              <a:t>SANC then institutes an official inquiry </a:t>
            </a:r>
          </a:p>
          <a:p>
            <a:pPr lvl="1"/>
            <a:r>
              <a:rPr lang="en-ZA" sz="2600" dirty="0"/>
              <a:t>If there is enough evidence a hearing and disciplinary measures may be instituted </a:t>
            </a:r>
          </a:p>
          <a:p>
            <a:pPr lvl="1"/>
            <a:r>
              <a:rPr lang="en-ZA" sz="2600" dirty="0"/>
              <a:t>Publishing details of unprofessional nursing acts and names of persons involved in such acts in Government Gazette </a:t>
            </a:r>
          </a:p>
          <a:p>
            <a:pPr lvl="1"/>
            <a:r>
              <a:rPr lang="en-ZA" sz="2600" dirty="0"/>
              <a:t>Determines the requirements for nurses to remain competent (CPD’s)</a:t>
            </a:r>
          </a:p>
          <a:p>
            <a:pPr lvl="1"/>
            <a:r>
              <a:rPr lang="en-ZA" sz="2600" dirty="0"/>
              <a:t>Determines the scope of practice and conditions of service</a:t>
            </a:r>
          </a:p>
        </p:txBody>
      </p:sp>
    </p:spTree>
    <p:extLst>
      <p:ext uri="{BB962C8B-B14F-4D97-AF65-F5344CB8AC3E}">
        <p14:creationId xmlns:p14="http://schemas.microsoft.com/office/powerpoint/2010/main" val="178677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Purpose of SANC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2353"/>
            <a:ext cx="10337996" cy="5039833"/>
          </a:xfrm>
        </p:spPr>
        <p:txBody>
          <a:bodyPr>
            <a:normAutofit/>
          </a:bodyPr>
          <a:lstStyle/>
          <a:p>
            <a:r>
              <a:rPr lang="en-ZA" sz="2800" b="1" dirty="0"/>
              <a:t>To oversee the quality of nursing education and training </a:t>
            </a:r>
          </a:p>
          <a:p>
            <a:pPr lvl="1"/>
            <a:r>
              <a:rPr lang="en-ZA" sz="2600" u="sng" dirty="0"/>
              <a:t>Related functions:</a:t>
            </a:r>
          </a:p>
          <a:p>
            <a:pPr lvl="1"/>
            <a:r>
              <a:rPr lang="en-ZA" sz="2600" dirty="0"/>
              <a:t>The Act allows for SANC to approve education and training </a:t>
            </a:r>
          </a:p>
          <a:p>
            <a:pPr lvl="1"/>
            <a:r>
              <a:rPr lang="en-ZA" sz="2600" dirty="0"/>
              <a:t>Conduct inspections and investigations of NEI’s, nursing education programmes and health establishments to ensure compliance to standards </a:t>
            </a:r>
          </a:p>
          <a:p>
            <a:pPr lvl="1"/>
            <a:r>
              <a:rPr lang="en-ZA" sz="2600" dirty="0"/>
              <a:t>Provision is made for the accreditation of nursing schools to avoid ‘fly-by-night’ schools </a:t>
            </a:r>
          </a:p>
          <a:p>
            <a:pPr lvl="1"/>
            <a:r>
              <a:rPr lang="en-ZA" sz="2600" dirty="0"/>
              <a:t>Conduct examinations by appointed examiners and moderators</a:t>
            </a:r>
          </a:p>
          <a:p>
            <a:pPr lvl="1"/>
            <a:r>
              <a:rPr lang="en-ZA" sz="2600" dirty="0"/>
              <a:t>Grant diplomas and certificates in respect of passed examinations </a:t>
            </a:r>
          </a:p>
        </p:txBody>
      </p:sp>
    </p:spTree>
    <p:extLst>
      <p:ext uri="{BB962C8B-B14F-4D97-AF65-F5344CB8AC3E}">
        <p14:creationId xmlns:p14="http://schemas.microsoft.com/office/powerpoint/2010/main" val="24011518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hsUbpURm2roTBtWcRcH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hsUbpURm2roTBtWcRcH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0sDRGXxQVC5QsPMP7s.1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J8vd_.TWOCdZXdoUVUZ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Lifegroup_CF_DUV065">
  <a:themeElements>
    <a:clrScheme name="Custom">
      <a:dk1>
        <a:srgbClr val="000000"/>
      </a:dk1>
      <a:lt1>
        <a:srgbClr val="FFFFFF"/>
      </a:lt1>
      <a:dk2>
        <a:srgbClr val="1E3D57"/>
      </a:dk2>
      <a:lt2>
        <a:srgbClr val="64C3C4"/>
      </a:lt2>
      <a:accent1>
        <a:srgbClr val="7BB9ED"/>
      </a:accent1>
      <a:accent2>
        <a:srgbClr val="1E84D8"/>
      </a:accent2>
      <a:accent3>
        <a:srgbClr val="14578E"/>
      </a:accent3>
      <a:accent4>
        <a:srgbClr val="0C3456"/>
      </a:accent4>
      <a:accent5>
        <a:srgbClr val="D9272E"/>
      </a:accent5>
      <a:accent6>
        <a:srgbClr val="808080"/>
      </a:accent6>
      <a:hlink>
        <a:srgbClr val="14578E"/>
      </a:hlink>
      <a:folHlink>
        <a:srgbClr val="0C3456"/>
      </a:folHlink>
    </a:clrScheme>
    <a:fontScheme name="Cust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">
        <a:dk1>
          <a:srgbClr val="000000"/>
        </a:dk1>
        <a:lt1>
          <a:srgbClr val="FFFFFF"/>
        </a:lt1>
        <a:dk2>
          <a:srgbClr val="1E3D57"/>
        </a:dk2>
        <a:lt2>
          <a:srgbClr val="64C3C4"/>
        </a:lt2>
        <a:accent1>
          <a:srgbClr val="7BB9ED"/>
        </a:accent1>
        <a:accent2>
          <a:srgbClr val="1E84D8"/>
        </a:accent2>
        <a:accent3>
          <a:srgbClr val="14578E"/>
        </a:accent3>
        <a:accent4>
          <a:srgbClr val="0C3456"/>
        </a:accent4>
        <a:accent5>
          <a:srgbClr val="D9272E"/>
        </a:accent5>
        <a:accent6>
          <a:srgbClr val="808080"/>
        </a:accent6>
        <a:hlink>
          <a:srgbClr val="14578E"/>
        </a:hlink>
        <a:folHlink>
          <a:srgbClr val="0C345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0911 Steerco 2 v.7 Abridged version 1100AM.potx" id="{309F05F6-F64B-4811-8B7D-EF164167096D}" vid="{E3856120-9109-4FDB-9B11-66E3EE27A2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9D89BBCDE8064CB5AD710227C5013A" ma:contentTypeVersion="11" ma:contentTypeDescription="Create a new document." ma:contentTypeScope="" ma:versionID="308b9833c506bfb6acbe207a8d9c4483">
  <xsd:schema xmlns:xsd="http://www.w3.org/2001/XMLSchema" xmlns:xs="http://www.w3.org/2001/XMLSchema" xmlns:p="http://schemas.microsoft.com/office/2006/metadata/properties" xmlns:ns2="7f7cd183-c0e3-4510-8ec7-224200262532" xmlns:ns3="8a520d22-e56f-4234-886d-20573e185ed7" targetNamespace="http://schemas.microsoft.com/office/2006/metadata/properties" ma:root="true" ma:fieldsID="b9a7013b5987674ef9e942f5c4c7d6b4" ns2:_="" ns3:_="">
    <xsd:import namespace="7f7cd183-c0e3-4510-8ec7-224200262532"/>
    <xsd:import namespace="8a520d22-e56f-4234-886d-20573e185e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7cd183-c0e3-4510-8ec7-2242002625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520d22-e56f-4234-886d-20573e185ed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843323-E2C9-4004-AC06-955B6DCDE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7cd183-c0e3-4510-8ec7-224200262532"/>
    <ds:schemaRef ds:uri="8a520d22-e56f-4234-886d-20573e185e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7ABB20-7B68-4151-9C76-B2B3EB6A8945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8a520d22-e56f-4234-886d-20573e185ed7"/>
    <ds:schemaRef ds:uri="7f7cd183-c0e3-4510-8ec7-22420026253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78B315-27C8-4AF0-B439-7504830928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ppt</Template>
  <TotalTime>625</TotalTime>
  <Words>1183</Words>
  <Application>Microsoft Office PowerPoint</Application>
  <PresentationFormat>Widescreen</PresentationFormat>
  <Paragraphs>163</Paragraphs>
  <Slides>22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Gotham Narrow Medium</vt:lpstr>
      <vt:lpstr>Trebuchet MS</vt:lpstr>
      <vt:lpstr>Lifegroup_CF_DUV065</vt:lpstr>
      <vt:lpstr>think-cell Slide</vt:lpstr>
      <vt:lpstr>The South African Nursing Council </vt:lpstr>
      <vt:lpstr>Outcomes </vt:lpstr>
      <vt:lpstr>PowerPoint Presentation</vt:lpstr>
      <vt:lpstr>How to access documents, Acts, regulations on SANC website</vt:lpstr>
      <vt:lpstr>Introduction </vt:lpstr>
      <vt:lpstr>What is professional regulation ?</vt:lpstr>
      <vt:lpstr> Purpose and functions of SANC </vt:lpstr>
      <vt:lpstr>The ROLE of the South African Nursing Council (SANC)     </vt:lpstr>
      <vt:lpstr>Purpose of SANC </vt:lpstr>
      <vt:lpstr>Purpose of SANC </vt:lpstr>
      <vt:lpstr>Purpose of SANC </vt:lpstr>
      <vt:lpstr>Purpose of SANC </vt:lpstr>
      <vt:lpstr>Purpose of SANC </vt:lpstr>
      <vt:lpstr>Role of SANC</vt:lpstr>
      <vt:lpstr>Quality assurance of educational programmes </vt:lpstr>
      <vt:lpstr>Registration of students as qualified practitioners </vt:lpstr>
      <vt:lpstr>Registration of practitioners</vt:lpstr>
      <vt:lpstr>Professional conduct and fitness to practice </vt:lpstr>
      <vt:lpstr>SANC expectations of nursing students </vt:lpstr>
      <vt:lpstr>SANC communication </vt:lpstr>
      <vt:lpstr>PowerPoint Presentation</vt:lpstr>
      <vt:lpstr>REFERENCES: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African nursing council</dc:title>
  <dc:creator>Kruger,Mariska</dc:creator>
  <cp:lastModifiedBy>Maryke De Beer</cp:lastModifiedBy>
  <cp:revision>37</cp:revision>
  <dcterms:created xsi:type="dcterms:W3CDTF">2021-06-04T09:41:00Z</dcterms:created>
  <dcterms:modified xsi:type="dcterms:W3CDTF">2023-12-11T08:59:14Z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0x010100DB9D89BBCDE8064CB5AD710227C5013A</vt:lpwstr>
  </property>
</Properties>
</file>