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10" r:id="rId5"/>
    <p:sldMasterId id="2147483736" r:id="rId6"/>
    <p:sldMasterId id="2147483748" r:id="rId7"/>
    <p:sldMasterId id="2147483756" r:id="rId8"/>
  </p:sldMasterIdLst>
  <p:notesMasterIdLst>
    <p:notesMasterId r:id="rId62"/>
  </p:notesMasterIdLst>
  <p:sldIdLst>
    <p:sldId id="307" r:id="rId9"/>
    <p:sldId id="310" r:id="rId10"/>
    <p:sldId id="312" r:id="rId11"/>
    <p:sldId id="314" r:id="rId12"/>
    <p:sldId id="315" r:id="rId13"/>
    <p:sldId id="313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40" r:id="rId38"/>
    <p:sldId id="362" r:id="rId39"/>
    <p:sldId id="363" r:id="rId40"/>
    <p:sldId id="341" r:id="rId41"/>
    <p:sldId id="342" r:id="rId42"/>
    <p:sldId id="343" r:id="rId43"/>
    <p:sldId id="344" r:id="rId44"/>
    <p:sldId id="345" r:id="rId45"/>
    <p:sldId id="346" r:id="rId46"/>
    <p:sldId id="347" r:id="rId47"/>
    <p:sldId id="348" r:id="rId48"/>
    <p:sldId id="349" r:id="rId49"/>
    <p:sldId id="350" r:id="rId50"/>
    <p:sldId id="351" r:id="rId51"/>
    <p:sldId id="352" r:id="rId52"/>
    <p:sldId id="353" r:id="rId53"/>
    <p:sldId id="354" r:id="rId54"/>
    <p:sldId id="355" r:id="rId55"/>
    <p:sldId id="356" r:id="rId56"/>
    <p:sldId id="357" r:id="rId57"/>
    <p:sldId id="358" r:id="rId58"/>
    <p:sldId id="359" r:id="rId59"/>
    <p:sldId id="360" r:id="rId60"/>
    <p:sldId id="339" r:id="rId6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18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66FF"/>
    <a:srgbClr val="F3F3C3"/>
    <a:srgbClr val="F7F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EF63DC-2B2A-470C-95B0-D4FCB6C526B1}" v="50" dt="2023-02-20T08:18:54.728"/>
    <p1510:client id="{FF9D1662-6F63-4C4C-9A40-FBA963B7E65C}" v="106" dt="2023-02-20T08:17:31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20" y="56"/>
      </p:cViewPr>
      <p:guideLst>
        <p:guide orient="horz" pos="1620"/>
        <p:guide pos="1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presProps" Target="presProps.xml"/><Relationship Id="rId68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microsoft.com/office/2015/10/relationships/revisionInfo" Target="revisionInfo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silo Zweni" userId="S::sisilo.zweni@lifehealthcare.co.za::722b2231-4fd8-4f5a-8154-7e838f40abf2" providerId="AD" clId="Web-{FF9D1662-6F63-4C4C-9A40-FBA963B7E65C}"/>
    <pc:docChg chg="addSld modSld">
      <pc:chgData name="Sisilo Zweni" userId="S::sisilo.zweni@lifehealthcare.co.za::722b2231-4fd8-4f5a-8154-7e838f40abf2" providerId="AD" clId="Web-{FF9D1662-6F63-4C4C-9A40-FBA963B7E65C}" dt="2023-02-20T08:17:31.756" v="56"/>
      <pc:docMkLst>
        <pc:docMk/>
      </pc:docMkLst>
      <pc:sldChg chg="modSp">
        <pc:chgData name="Sisilo Zweni" userId="S::sisilo.zweni@lifehealthcare.co.za::722b2231-4fd8-4f5a-8154-7e838f40abf2" providerId="AD" clId="Web-{FF9D1662-6F63-4C4C-9A40-FBA963B7E65C}" dt="2023-02-20T08:17:08.881" v="55" actId="20577"/>
        <pc:sldMkLst>
          <pc:docMk/>
          <pc:sldMk cId="984523216" sldId="307"/>
        </pc:sldMkLst>
        <pc:spChg chg="mod">
          <ac:chgData name="Sisilo Zweni" userId="S::sisilo.zweni@lifehealthcare.co.za::722b2231-4fd8-4f5a-8154-7e838f40abf2" providerId="AD" clId="Web-{FF9D1662-6F63-4C4C-9A40-FBA963B7E65C}" dt="2023-02-20T08:17:08.881" v="55" actId="20577"/>
          <ac:spMkLst>
            <pc:docMk/>
            <pc:sldMk cId="984523216" sldId="307"/>
            <ac:spMk id="3" creationId="{00000000-0000-0000-0000-000000000000}"/>
          </ac:spMkLst>
        </pc:spChg>
      </pc:sldChg>
      <pc:sldChg chg="modSp">
        <pc:chgData name="Sisilo Zweni" userId="S::sisilo.zweni@lifehealthcare.co.za::722b2231-4fd8-4f5a-8154-7e838f40abf2" providerId="AD" clId="Web-{FF9D1662-6F63-4C4C-9A40-FBA963B7E65C}" dt="2023-02-20T08:13:20.986" v="5" actId="20577"/>
        <pc:sldMkLst>
          <pc:docMk/>
          <pc:sldMk cId="1506622935" sldId="310"/>
        </pc:sldMkLst>
        <pc:spChg chg="mod">
          <ac:chgData name="Sisilo Zweni" userId="S::sisilo.zweni@lifehealthcare.co.za::722b2231-4fd8-4f5a-8154-7e838f40abf2" providerId="AD" clId="Web-{FF9D1662-6F63-4C4C-9A40-FBA963B7E65C}" dt="2023-02-20T08:13:20.986" v="5" actId="20577"/>
          <ac:spMkLst>
            <pc:docMk/>
            <pc:sldMk cId="1506622935" sldId="310"/>
            <ac:spMk id="4" creationId="{00000000-0000-0000-0000-000000000000}"/>
          </ac:spMkLst>
        </pc:spChg>
      </pc:sldChg>
      <pc:sldChg chg="new">
        <pc:chgData name="Sisilo Zweni" userId="S::sisilo.zweni@lifehealthcare.co.za::722b2231-4fd8-4f5a-8154-7e838f40abf2" providerId="AD" clId="Web-{FF9D1662-6F63-4C4C-9A40-FBA963B7E65C}" dt="2023-02-20T08:17:31.756" v="56"/>
        <pc:sldMkLst>
          <pc:docMk/>
          <pc:sldMk cId="1546860362" sldId="323"/>
        </pc:sldMkLst>
      </pc:sldChg>
    </pc:docChg>
  </pc:docChgLst>
  <pc:docChgLst>
    <pc:chgData name="Sisilo Zweni" userId="S::sisilo.zweni@lifehealthcare.co.za::722b2231-4fd8-4f5a-8154-7e838f40abf2" providerId="AD" clId="Web-{A6EF63DC-2B2A-470C-95B0-D4FCB6C526B1}"/>
    <pc:docChg chg="modSld">
      <pc:chgData name="Sisilo Zweni" userId="S::sisilo.zweni@lifehealthcare.co.za::722b2231-4fd8-4f5a-8154-7e838f40abf2" providerId="AD" clId="Web-{A6EF63DC-2B2A-470C-95B0-D4FCB6C526B1}" dt="2023-02-20T08:18:54.728" v="22" actId="14100"/>
      <pc:docMkLst>
        <pc:docMk/>
      </pc:docMkLst>
      <pc:sldChg chg="modSp">
        <pc:chgData name="Sisilo Zweni" userId="S::sisilo.zweni@lifehealthcare.co.za::722b2231-4fd8-4f5a-8154-7e838f40abf2" providerId="AD" clId="Web-{A6EF63DC-2B2A-470C-95B0-D4FCB6C526B1}" dt="2023-02-20T08:18:54.728" v="22" actId="14100"/>
        <pc:sldMkLst>
          <pc:docMk/>
          <pc:sldMk cId="984523216" sldId="307"/>
        </pc:sldMkLst>
        <pc:spChg chg="mod">
          <ac:chgData name="Sisilo Zweni" userId="S::sisilo.zweni@lifehealthcare.co.za::722b2231-4fd8-4f5a-8154-7e838f40abf2" providerId="AD" clId="Web-{A6EF63DC-2B2A-470C-95B0-D4FCB6C526B1}" dt="2023-02-20T08:18:54.728" v="22" actId="14100"/>
          <ac:spMkLst>
            <pc:docMk/>
            <pc:sldMk cId="984523216" sldId="30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069AE-BA15-46A1-9C4A-957189B56147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07B65-3FBA-411B-A0EE-938C6902D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1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23B5B-8D7B-4A04-B080-08E6DD899D0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10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5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1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6200"/>
            <a:ext cx="7772400" cy="700088"/>
          </a:xfrm>
        </p:spPr>
        <p:txBody>
          <a:bodyPr anchor="b">
            <a:normAutofit/>
          </a:bodyPr>
          <a:lstStyle>
            <a:lvl1pPr algn="ctr"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5143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672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8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603"/>
            <a:ext cx="5726575" cy="506016"/>
          </a:xfrm>
        </p:spPr>
        <p:txBody>
          <a:bodyPr anchor="ctr" anchorCtr="0"/>
          <a:lstStyle>
            <a:lvl1pPr algn="l">
              <a:defRPr sz="2000" b="1"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286647"/>
            <a:ext cx="3962400" cy="257020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352550"/>
            <a:ext cx="2286000" cy="2743200"/>
          </a:xfrm>
        </p:spPr>
        <p:txBody>
          <a:bodyPr anchor="ctr" anchorCtr="0"/>
          <a:lstStyle>
            <a:lvl1pPr marL="0" indent="0" algn="ctr">
              <a:buNone/>
              <a:defRPr sz="1400">
                <a:solidFill>
                  <a:schemeClr val="bg1">
                    <a:lumMod val="9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75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594497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71800" y="133350"/>
            <a:ext cx="5943600" cy="3352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4019550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9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41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57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228600"/>
            <a:ext cx="9906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7162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6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106680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362200" y="169545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362200" y="232410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362200" y="295275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6553202" cy="3940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5032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629400" y="1675893"/>
            <a:ext cx="1905000" cy="2953257"/>
          </a:xfrm>
        </p:spPr>
        <p:txBody>
          <a:bodyPr anchor="ctr" anchorCtr="0">
            <a:normAutofit/>
          </a:bodyPr>
          <a:lstStyle>
            <a:lvl1pPr marL="57150" indent="0" algn="ctr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581400" y="1657350"/>
            <a:ext cx="1905000" cy="2983204"/>
          </a:xfrm>
        </p:spPr>
        <p:txBody>
          <a:bodyPr anchor="ctr" anchorCtr="0">
            <a:normAutofit/>
          </a:bodyPr>
          <a:lstStyle>
            <a:lvl1pPr marL="57150" indent="0" algn="ctr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33400" y="1675893"/>
            <a:ext cx="1905000" cy="2953257"/>
          </a:xfrm>
        </p:spPr>
        <p:txBody>
          <a:bodyPr anchor="ctr" anchorCtr="0">
            <a:normAutofit/>
          </a:bodyPr>
          <a:lstStyle>
            <a:lvl1pPr marL="57150" indent="0" algn="ctr">
              <a:buFontTx/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6553202" cy="394097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4620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3276600" cy="2343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0"/>
            <a:ext cx="4495800" cy="2343986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0"/>
            <a:ext cx="32766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0"/>
            <a:ext cx="4648200" cy="2286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1776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5669756"/>
            <a:ext cx="2895600" cy="273844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5669756"/>
            <a:ext cx="2133600" cy="273844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F7291E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85800" y="-1676399"/>
            <a:ext cx="2514597" cy="1885950"/>
          </a:xfrm>
        </p:spPr>
        <p:txBody>
          <a:bodyPr/>
          <a:lstStyle>
            <a:lvl1pPr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390896" y="-1676399"/>
            <a:ext cx="2514600" cy="1885950"/>
          </a:xfrm>
        </p:spPr>
        <p:txBody>
          <a:bodyPr/>
          <a:lstStyle>
            <a:lvl1pPr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95996" y="-1676399"/>
            <a:ext cx="2514600" cy="1885950"/>
          </a:xfrm>
        </p:spPr>
        <p:txBody>
          <a:bodyPr/>
          <a:lstStyle>
            <a:lvl1pPr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33350"/>
            <a:ext cx="6553202" cy="394097"/>
          </a:xfrm>
        </p:spPr>
        <p:txBody>
          <a:bodyPr/>
          <a:lstStyle>
            <a:lvl1pPr algn="l"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5979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971800" y="133350"/>
            <a:ext cx="6019802" cy="394097"/>
          </a:xfrm>
        </p:spPr>
        <p:txBody>
          <a:bodyPr/>
          <a:lstStyle>
            <a:lvl1pPr algn="l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71800" y="742950"/>
            <a:ext cx="6019800" cy="38862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014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6126" y="120253"/>
            <a:ext cx="6019802" cy="394097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524000" y="819150"/>
            <a:ext cx="5181602" cy="38862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4337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1800" y="971550"/>
            <a:ext cx="5943600" cy="3733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3362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76598" y="971550"/>
            <a:ext cx="6172200" cy="36576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398" y="285750"/>
            <a:ext cx="6553202" cy="3940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354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28600"/>
            <a:ext cx="3732334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800101"/>
            <a:ext cx="3732334" cy="38290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228600"/>
            <a:ext cx="3733800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800101"/>
            <a:ext cx="3733800" cy="38290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7980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106680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362200" y="169545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362200" y="232410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362200" y="2952750"/>
            <a:ext cx="4648200" cy="628650"/>
          </a:xfrm>
        </p:spPr>
        <p:txBody>
          <a:bodyPr anchor="ctr"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49984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3276600" cy="2343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0"/>
            <a:ext cx="4495800" cy="2343986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0"/>
            <a:ext cx="3276600" cy="2286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0"/>
            <a:ext cx="4648200" cy="2286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1240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5669756"/>
            <a:ext cx="2895600" cy="273844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5669756"/>
            <a:ext cx="2133600" cy="273844"/>
          </a:xfrm>
        </p:spPr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419351"/>
            <a:ext cx="2514597" cy="25145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086097" y="2419351"/>
            <a:ext cx="2514597" cy="25145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791196" y="2419351"/>
            <a:ext cx="2514597" cy="25145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381000" y="533401"/>
            <a:ext cx="2514597" cy="1885950"/>
          </a:xfrm>
        </p:spPr>
        <p:txBody>
          <a:bodyPr/>
          <a:lstStyle>
            <a:lvl1pPr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086096" y="533401"/>
            <a:ext cx="2514600" cy="1885950"/>
          </a:xfrm>
        </p:spPr>
        <p:txBody>
          <a:bodyPr/>
          <a:lstStyle>
            <a:lvl1pPr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791196" y="533401"/>
            <a:ext cx="2514600" cy="1885950"/>
          </a:xfrm>
        </p:spPr>
        <p:txBody>
          <a:bodyPr/>
          <a:lstStyle>
            <a:lvl1pPr>
              <a:defRPr sz="2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6553202" cy="394097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9839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1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6205"/>
            <a:ext cx="7772400" cy="700088"/>
          </a:xfrm>
        </p:spPr>
        <p:txBody>
          <a:bodyPr anchor="b">
            <a:normAutofit/>
          </a:bodyPr>
          <a:lstStyle>
            <a:lvl1pPr algn="ctr">
              <a:defRPr sz="1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514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1751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6128" y="120259"/>
            <a:ext cx="6019802" cy="394097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1524001" y="819150"/>
            <a:ext cx="5181602" cy="3886200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7246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971550"/>
            <a:ext cx="6019800" cy="3733800"/>
          </a:xfrm>
        </p:spPr>
        <p:txBody>
          <a:bodyPr>
            <a:normAutofit/>
          </a:bodyPr>
          <a:lstStyle>
            <a:lvl1pPr marL="128582" indent="-128582">
              <a:buFont typeface="Arial" pitchFamily="34" charset="0"/>
              <a:buChar char="•"/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71464" indent="-128582">
              <a:buFont typeface="Arial" pitchFamily="34" charset="0"/>
              <a:buChar char="•"/>
              <a:defRPr sz="1500"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 marL="814347" indent="-128582">
              <a:buFont typeface="Arial" pitchFamily="34" charset="0"/>
              <a:buChar char="•"/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1157231" indent="-128582">
              <a:buFont typeface="Arial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 marL="1500113" indent="-128582">
              <a:buFont typeface="Arial" pitchFamily="34" charset="0"/>
              <a:buChar char="•"/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72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1800" y="971550"/>
            <a:ext cx="5943600" cy="3733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3268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971550"/>
            <a:ext cx="6019800" cy="3733800"/>
          </a:xfrm>
        </p:spPr>
        <p:txBody>
          <a:bodyPr>
            <a:normAutofit/>
          </a:bodyPr>
          <a:lstStyle>
            <a:lvl1pPr marL="171450" indent="-171450">
              <a:buFont typeface="Arial" pitchFamily="34" charset="0"/>
              <a:buChar char="•"/>
              <a:defRPr sz="2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628650" indent="-171450">
              <a:buFont typeface="Arial" pitchFamily="34" charset="0"/>
              <a:buChar char="•"/>
              <a:defRPr sz="2000"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 marL="1085850" indent="-171450">
              <a:buFont typeface="Arial" pitchFamily="34" charset="0"/>
              <a:buChar char="•"/>
              <a:defRPr sz="1800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1543050" indent="-171450">
              <a:buFont typeface="Arial" pitchFamily="34" charset="0"/>
              <a:buChar char="•"/>
              <a:defRPr sz="1600"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 marL="2000250" indent="-171450">
              <a:buFont typeface="Arial" pitchFamily="34" charset="0"/>
              <a:buChar char="•"/>
              <a:defRPr sz="1600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5485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819400" y="971550"/>
            <a:ext cx="6172200" cy="36576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5560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63296"/>
            <a:ext cx="7086600" cy="1021556"/>
          </a:xfrm>
        </p:spPr>
        <p:txBody>
          <a:bodyPr anchor="t"/>
          <a:lstStyle>
            <a:lvl1pPr algn="l">
              <a:defRPr sz="3000" b="0" cap="all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438154"/>
            <a:ext cx="70866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>
                    <a:lumMod val="10000"/>
                  </a:schemeClr>
                </a:solidFill>
              </a:defRPr>
            </a:lvl1pPr>
            <a:lvl2pPr marL="3428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71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123950"/>
            <a:ext cx="1929114" cy="2286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23950"/>
            <a:ext cx="1929114" cy="22860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328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28605"/>
            <a:ext cx="3732334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800105"/>
            <a:ext cx="3732334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228605"/>
            <a:ext cx="3733800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800105"/>
            <a:ext cx="3733800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5764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2501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22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6" y="17603"/>
            <a:ext cx="5726575" cy="506016"/>
          </a:xfrm>
        </p:spPr>
        <p:txBody>
          <a:bodyPr anchor="ctr" anchorCtr="0"/>
          <a:lstStyle>
            <a:lvl1pPr algn="l">
              <a:defRPr sz="1500" b="1"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286648"/>
            <a:ext cx="3962400" cy="257020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1352550"/>
            <a:ext cx="2286000" cy="2743200"/>
          </a:xfrm>
        </p:spPr>
        <p:txBody>
          <a:bodyPr anchor="ctr" anchorCtr="0"/>
          <a:lstStyle>
            <a:lvl1pPr marL="0" indent="0" algn="ctr">
              <a:buNone/>
              <a:defRPr sz="1100">
                <a:solidFill>
                  <a:schemeClr val="bg1">
                    <a:lumMod val="90000"/>
                  </a:schemeClr>
                </a:solidFill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8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09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3594502"/>
            <a:ext cx="5486400" cy="425054"/>
          </a:xfrm>
        </p:spPr>
        <p:txBody>
          <a:bodyPr anchor="b"/>
          <a:lstStyle>
            <a:lvl1pPr algn="l"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71800" y="133350"/>
            <a:ext cx="5943600" cy="33528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4019556"/>
            <a:ext cx="5486400" cy="603647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>
                    <a:lumMod val="90000"/>
                  </a:schemeClr>
                </a:solidFill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00"/>
            </a:lvl3pPr>
            <a:lvl4pPr marL="1028649" indent="0">
              <a:buNone/>
              <a:defRPr sz="700"/>
            </a:lvl4pPr>
            <a:lvl5pPr marL="1371532" indent="0">
              <a:buNone/>
              <a:defRPr sz="700"/>
            </a:lvl5pPr>
            <a:lvl6pPr marL="1714415" indent="0">
              <a:buNone/>
              <a:defRPr sz="700"/>
            </a:lvl6pPr>
            <a:lvl7pPr marL="2057298" indent="0">
              <a:buNone/>
              <a:defRPr sz="700"/>
            </a:lvl7pPr>
            <a:lvl8pPr marL="2400180" indent="0">
              <a:buNone/>
              <a:defRPr sz="700"/>
            </a:lvl8pPr>
            <a:lvl9pPr marL="274306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76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4401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228604"/>
            <a:ext cx="9906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7162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8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1800" y="971550"/>
            <a:ext cx="5943600" cy="3733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28156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10668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362200" y="16954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362200" y="23241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362200" y="29527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4"/>
            <a:ext cx="6553202" cy="3940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02924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629400" y="1675895"/>
            <a:ext cx="1905000" cy="2953257"/>
          </a:xfrm>
        </p:spPr>
        <p:txBody>
          <a:bodyPr anchor="ctr" anchorCtr="0">
            <a:normAutofit/>
          </a:bodyPr>
          <a:lstStyle>
            <a:lvl1pPr marL="42861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581400" y="1657354"/>
            <a:ext cx="1905000" cy="2983204"/>
          </a:xfrm>
        </p:spPr>
        <p:txBody>
          <a:bodyPr anchor="ctr" anchorCtr="0">
            <a:normAutofit/>
          </a:bodyPr>
          <a:lstStyle>
            <a:lvl1pPr marL="42861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533400" y="1675895"/>
            <a:ext cx="1905000" cy="2953257"/>
          </a:xfrm>
        </p:spPr>
        <p:txBody>
          <a:bodyPr anchor="ctr" anchorCtr="0">
            <a:normAutofit/>
          </a:bodyPr>
          <a:lstStyle>
            <a:lvl1pPr marL="42861" indent="0" algn="ctr">
              <a:buFontTx/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4"/>
            <a:ext cx="6553202" cy="394097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83525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3276600" cy="23431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4"/>
            <a:ext cx="4495800" cy="2343986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0"/>
            <a:ext cx="3276600" cy="228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0"/>
            <a:ext cx="4648200" cy="2286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2420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5669756"/>
            <a:ext cx="2895600" cy="273844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5669756"/>
            <a:ext cx="2133600" cy="273844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81582BD6-FC20-4557-852B-8433F8572D30}" type="slidenum">
              <a:rPr lang="en-US" smtClean="0">
                <a:solidFill>
                  <a:srgbClr val="F7291E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F7291E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685805" y="-1676399"/>
            <a:ext cx="2514597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390896" y="-1676399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95996" y="-1676399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1" y="133354"/>
            <a:ext cx="6553202" cy="394097"/>
          </a:xfrm>
        </p:spPr>
        <p:txBody>
          <a:bodyPr/>
          <a:lstStyle>
            <a:lvl1pPr algn="l"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30875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971801" y="133354"/>
            <a:ext cx="6019802" cy="394097"/>
          </a:xfrm>
        </p:spPr>
        <p:txBody>
          <a:bodyPr/>
          <a:lstStyle>
            <a:lvl1pPr algn="l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71800" y="742950"/>
            <a:ext cx="6019800" cy="38862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49767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71800" y="971550"/>
            <a:ext cx="5943600" cy="37338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9808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76598" y="971550"/>
            <a:ext cx="6172200" cy="36576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398" y="285756"/>
            <a:ext cx="6553202" cy="39409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72067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28605"/>
            <a:ext cx="3732334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800105"/>
            <a:ext cx="3732334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228605"/>
            <a:ext cx="3733800" cy="479822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800105"/>
            <a:ext cx="3733800" cy="382904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8580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362200" y="10668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362200" y="16954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362200" y="232410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362200" y="2952750"/>
            <a:ext cx="4648200" cy="62865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0802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28600"/>
            <a:ext cx="3276600" cy="23431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228604"/>
            <a:ext cx="4495800" cy="2343986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2571750"/>
            <a:ext cx="3276600" cy="228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2571750"/>
            <a:ext cx="4648200" cy="2286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7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819400" y="971550"/>
            <a:ext cx="6172200" cy="3657600"/>
          </a:xfrm>
        </p:spPr>
        <p:txBody>
          <a:bodyPr/>
          <a:lstStyle>
            <a:lvl1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7683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5669756"/>
            <a:ext cx="2895600" cy="273844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5669756"/>
            <a:ext cx="2133600" cy="273844"/>
          </a:xfrm>
        </p:spPr>
        <p:txBody>
          <a:bodyPr/>
          <a:lstStyle/>
          <a:p>
            <a:fld id="{81582BD6-FC20-4557-852B-8433F8572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81004" y="2419357"/>
            <a:ext cx="2514597" cy="2514599"/>
          </a:xfrm>
        </p:spPr>
        <p:txBody>
          <a:bodyPr lIns="274307" tIns="0" rIns="182872">
            <a:normAutofit/>
          </a:bodyPr>
          <a:lstStyle>
            <a:lvl1pPr>
              <a:lnSpc>
                <a:spcPts val="1500"/>
              </a:lnSpc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086102" y="2419357"/>
            <a:ext cx="2514597" cy="2514599"/>
          </a:xfrm>
        </p:spPr>
        <p:txBody>
          <a:bodyPr lIns="274307" tIns="0" rIns="182872">
            <a:normAutofit/>
          </a:bodyPr>
          <a:lstStyle>
            <a:lvl1pPr>
              <a:lnSpc>
                <a:spcPts val="1500"/>
              </a:lnSpc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791199" y="2419357"/>
            <a:ext cx="2514597" cy="2514599"/>
          </a:xfrm>
        </p:spPr>
        <p:txBody>
          <a:bodyPr lIns="274307" tIns="0" rIns="182872">
            <a:normAutofit/>
          </a:bodyPr>
          <a:lstStyle>
            <a:lvl1pPr>
              <a:lnSpc>
                <a:spcPts val="1500"/>
              </a:lnSpc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381004" y="533401"/>
            <a:ext cx="2514597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086096" y="533401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791196" y="533401"/>
            <a:ext cx="2514600" cy="1885950"/>
          </a:xfrm>
        </p:spPr>
        <p:txBody>
          <a:bodyPr/>
          <a:lstStyle>
            <a:lvl1pPr>
              <a:defRPr sz="21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133354"/>
            <a:ext cx="6553202" cy="394097"/>
          </a:xfrm>
        </p:spPr>
        <p:txBody>
          <a:bodyPr/>
          <a:lstStyle>
            <a:lvl1pPr algn="l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45770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010210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3224773"/>
            <a:ext cx="7667244" cy="60512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113584"/>
            <a:ext cx="7667244" cy="20574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7236911" y="3051692"/>
            <a:ext cx="810678" cy="810677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074167"/>
            <a:ext cx="7475220" cy="2276856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3291840"/>
            <a:ext cx="5918454" cy="802386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1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94550" y="3217001"/>
            <a:ext cx="895401" cy="480060"/>
          </a:xfrm>
        </p:spPr>
        <p:txBody>
          <a:bodyPr/>
          <a:lstStyle>
            <a:lvl1pPr>
              <a:defRPr sz="2100"/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313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541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88492"/>
            <a:ext cx="9144000" cy="145500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918972"/>
            <a:ext cx="6960870" cy="264033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1" y="3765042"/>
            <a:ext cx="6789420" cy="800100"/>
          </a:xfrm>
        </p:spPr>
        <p:txBody>
          <a:bodyPr anchor="t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4704588"/>
            <a:ext cx="1983232" cy="273844"/>
          </a:xfrm>
        </p:spPr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4704588"/>
            <a:ext cx="4745736" cy="273844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3049" y="1744386"/>
            <a:ext cx="810678" cy="810677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776" y="1879600"/>
            <a:ext cx="891224" cy="540249"/>
          </a:xfrm>
        </p:spPr>
        <p:txBody>
          <a:bodyPr/>
          <a:lstStyle>
            <a:lvl1pPr>
              <a:defRPr sz="2100"/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772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2386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1645920"/>
            <a:ext cx="3566160" cy="298323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7330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168" y="1536192"/>
            <a:ext cx="3566160" cy="48006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168" y="2057400"/>
            <a:ext cx="3566160" cy="246888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33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417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8182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514350"/>
            <a:ext cx="5033772" cy="3765042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1028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51434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514350"/>
            <a:ext cx="2400300" cy="1303020"/>
          </a:xfrm>
        </p:spPr>
        <p:txBody>
          <a:bodyPr anchor="b">
            <a:normAutofit/>
          </a:bodyPr>
          <a:lstStyle>
            <a:lvl1pPr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51435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1817370"/>
            <a:ext cx="2400300" cy="24688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5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63291"/>
            <a:ext cx="7086600" cy="1021556"/>
          </a:xfrm>
        </p:spPr>
        <p:txBody>
          <a:bodyPr anchor="t"/>
          <a:lstStyle>
            <a:lvl1pPr algn="l">
              <a:defRPr sz="4000" b="0" cap="all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438150"/>
            <a:ext cx="70866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71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115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00050"/>
            <a:ext cx="1914525" cy="422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400050"/>
            <a:ext cx="5629275" cy="42291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539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2009224"/>
            <a:ext cx="7886700" cy="62324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701528"/>
            <a:ext cx="78867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A334D-47BF-4C51-9467-739C33E87C7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91227-F9EB-4B2B-9432-842143BA167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3696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A334D-47BF-4C51-9467-739C33E87C7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91227-F9EB-4B2B-9432-842143BA167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9696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98609"/>
            <a:ext cx="7886700" cy="62324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A334D-47BF-4C51-9467-739C33E87C7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91227-F9EB-4B2B-9432-842143BA167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438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A334D-47BF-4C51-9467-739C33E87C7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91227-F9EB-4B2B-9432-842143BA167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0689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A334D-47BF-4C51-9467-739C33E87C7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91227-F9EB-4B2B-9432-842143BA167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87934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2">
            <a:extLst>
              <a:ext uri="{FF2B5EF4-FFF2-40B4-BE49-F238E27FC236}">
                <a16:creationId xmlns:a16="http://schemas.microsoft.com/office/drawing/2014/main" id="{673A85CD-185B-4465-835D-BA76C977C48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flipV="1">
            <a:off x="1" y="-1190"/>
            <a:ext cx="9147572" cy="2727487"/>
            <a:chOff x="0" y="-1"/>
            <a:chExt cx="7683" cy="2536"/>
          </a:xfrm>
        </p:grpSpPr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id="{E162A807-34BD-4644-BB49-C18A52837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186"/>
              <a:ext cx="3825" cy="1955"/>
            </a:xfrm>
            <a:custGeom>
              <a:avLst/>
              <a:gdLst>
                <a:gd name="T0" fmla="*/ 1229 w 1495"/>
                <a:gd name="T1" fmla="*/ 231 h 763"/>
                <a:gd name="T2" fmla="*/ 989 w 1495"/>
                <a:gd name="T3" fmla="*/ 381 h 763"/>
                <a:gd name="T4" fmla="*/ 806 w 1495"/>
                <a:gd name="T5" fmla="*/ 243 h 763"/>
                <a:gd name="T6" fmla="*/ 760 w 1495"/>
                <a:gd name="T7" fmla="*/ 249 h 763"/>
                <a:gd name="T8" fmla="*/ 495 w 1495"/>
                <a:gd name="T9" fmla="*/ 0 h 763"/>
                <a:gd name="T10" fmla="*/ 264 w 1495"/>
                <a:gd name="T11" fmla="*/ 134 h 763"/>
                <a:gd name="T12" fmla="*/ 15 w 1495"/>
                <a:gd name="T13" fmla="*/ 18 h 763"/>
                <a:gd name="T14" fmla="*/ 0 w 1495"/>
                <a:gd name="T15" fmla="*/ 19 h 763"/>
                <a:gd name="T16" fmla="*/ 0 w 1495"/>
                <a:gd name="T17" fmla="*/ 668 h 763"/>
                <a:gd name="T18" fmla="*/ 15 w 1495"/>
                <a:gd name="T19" fmla="*/ 669 h 763"/>
                <a:gd name="T20" fmla="*/ 317 w 1495"/>
                <a:gd name="T21" fmla="*/ 464 h 763"/>
                <a:gd name="T22" fmla="*/ 495 w 1495"/>
                <a:gd name="T23" fmla="*/ 532 h 763"/>
                <a:gd name="T24" fmla="*/ 626 w 1495"/>
                <a:gd name="T25" fmla="*/ 497 h 763"/>
                <a:gd name="T26" fmla="*/ 806 w 1495"/>
                <a:gd name="T27" fmla="*/ 624 h 763"/>
                <a:gd name="T28" fmla="*/ 966 w 1495"/>
                <a:gd name="T29" fmla="*/ 538 h 763"/>
                <a:gd name="T30" fmla="*/ 1229 w 1495"/>
                <a:gd name="T31" fmla="*/ 763 h 763"/>
                <a:gd name="T32" fmla="*/ 1495 w 1495"/>
                <a:gd name="T33" fmla="*/ 497 h 763"/>
                <a:gd name="T34" fmla="*/ 1229 w 1495"/>
                <a:gd name="T35" fmla="*/ 23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5" h="763">
                  <a:moveTo>
                    <a:pt x="1229" y="231"/>
                  </a:moveTo>
                  <a:cubicBezTo>
                    <a:pt x="1123" y="231"/>
                    <a:pt x="1032" y="292"/>
                    <a:pt x="989" y="381"/>
                  </a:cubicBezTo>
                  <a:cubicBezTo>
                    <a:pt x="966" y="301"/>
                    <a:pt x="893" y="243"/>
                    <a:pt x="806" y="243"/>
                  </a:cubicBezTo>
                  <a:cubicBezTo>
                    <a:pt x="790" y="243"/>
                    <a:pt x="775" y="245"/>
                    <a:pt x="760" y="249"/>
                  </a:cubicBezTo>
                  <a:cubicBezTo>
                    <a:pt x="751" y="110"/>
                    <a:pt x="636" y="0"/>
                    <a:pt x="495" y="0"/>
                  </a:cubicBezTo>
                  <a:cubicBezTo>
                    <a:pt x="396" y="0"/>
                    <a:pt x="310" y="54"/>
                    <a:pt x="264" y="134"/>
                  </a:cubicBezTo>
                  <a:cubicBezTo>
                    <a:pt x="204" y="63"/>
                    <a:pt x="115" y="18"/>
                    <a:pt x="15" y="18"/>
                  </a:cubicBezTo>
                  <a:cubicBezTo>
                    <a:pt x="10" y="18"/>
                    <a:pt x="5" y="18"/>
                    <a:pt x="0" y="19"/>
                  </a:cubicBezTo>
                  <a:cubicBezTo>
                    <a:pt x="0" y="668"/>
                    <a:pt x="0" y="668"/>
                    <a:pt x="0" y="668"/>
                  </a:cubicBezTo>
                  <a:cubicBezTo>
                    <a:pt x="5" y="668"/>
                    <a:pt x="10" y="669"/>
                    <a:pt x="15" y="669"/>
                  </a:cubicBezTo>
                  <a:cubicBezTo>
                    <a:pt x="152" y="669"/>
                    <a:pt x="269" y="584"/>
                    <a:pt x="317" y="464"/>
                  </a:cubicBezTo>
                  <a:cubicBezTo>
                    <a:pt x="364" y="506"/>
                    <a:pt x="426" y="532"/>
                    <a:pt x="495" y="532"/>
                  </a:cubicBezTo>
                  <a:cubicBezTo>
                    <a:pt x="543" y="532"/>
                    <a:pt x="588" y="519"/>
                    <a:pt x="626" y="497"/>
                  </a:cubicBezTo>
                  <a:cubicBezTo>
                    <a:pt x="652" y="571"/>
                    <a:pt x="723" y="624"/>
                    <a:pt x="806" y="624"/>
                  </a:cubicBezTo>
                  <a:cubicBezTo>
                    <a:pt x="873" y="624"/>
                    <a:pt x="932" y="590"/>
                    <a:pt x="966" y="538"/>
                  </a:cubicBezTo>
                  <a:cubicBezTo>
                    <a:pt x="986" y="665"/>
                    <a:pt x="1096" y="763"/>
                    <a:pt x="1229" y="763"/>
                  </a:cubicBezTo>
                  <a:cubicBezTo>
                    <a:pt x="1376" y="763"/>
                    <a:pt x="1495" y="643"/>
                    <a:pt x="1495" y="497"/>
                  </a:cubicBezTo>
                  <a:cubicBezTo>
                    <a:pt x="1495" y="350"/>
                    <a:pt x="1376" y="231"/>
                    <a:pt x="1229" y="231"/>
                  </a:cubicBezTo>
                  <a:close/>
                </a:path>
              </a:pathLst>
            </a:custGeom>
            <a:solidFill>
              <a:srgbClr val="E8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000418FD-2242-4172-9B20-D7B745AA1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4" y="-1"/>
              <a:ext cx="3829" cy="1955"/>
            </a:xfrm>
            <a:custGeom>
              <a:avLst/>
              <a:gdLst>
                <a:gd name="T0" fmla="*/ 266 w 1496"/>
                <a:gd name="T1" fmla="*/ 231 h 763"/>
                <a:gd name="T2" fmla="*/ 506 w 1496"/>
                <a:gd name="T3" fmla="*/ 381 h 763"/>
                <a:gd name="T4" fmla="*/ 689 w 1496"/>
                <a:gd name="T5" fmla="*/ 243 h 763"/>
                <a:gd name="T6" fmla="*/ 735 w 1496"/>
                <a:gd name="T7" fmla="*/ 249 h 763"/>
                <a:gd name="T8" fmla="*/ 1001 w 1496"/>
                <a:gd name="T9" fmla="*/ 0 h 763"/>
                <a:gd name="T10" fmla="*/ 1232 w 1496"/>
                <a:gd name="T11" fmla="*/ 134 h 763"/>
                <a:gd name="T12" fmla="*/ 1480 w 1496"/>
                <a:gd name="T13" fmla="*/ 18 h 763"/>
                <a:gd name="T14" fmla="*/ 1496 w 1496"/>
                <a:gd name="T15" fmla="*/ 19 h 763"/>
                <a:gd name="T16" fmla="*/ 1496 w 1496"/>
                <a:gd name="T17" fmla="*/ 668 h 763"/>
                <a:gd name="T18" fmla="*/ 1480 w 1496"/>
                <a:gd name="T19" fmla="*/ 669 h 763"/>
                <a:gd name="T20" fmla="*/ 1178 w 1496"/>
                <a:gd name="T21" fmla="*/ 464 h 763"/>
                <a:gd name="T22" fmla="*/ 1001 w 1496"/>
                <a:gd name="T23" fmla="*/ 532 h 763"/>
                <a:gd name="T24" fmla="*/ 869 w 1496"/>
                <a:gd name="T25" fmla="*/ 497 h 763"/>
                <a:gd name="T26" fmla="*/ 689 w 1496"/>
                <a:gd name="T27" fmla="*/ 624 h 763"/>
                <a:gd name="T28" fmla="*/ 529 w 1496"/>
                <a:gd name="T29" fmla="*/ 538 h 763"/>
                <a:gd name="T30" fmla="*/ 266 w 1496"/>
                <a:gd name="T31" fmla="*/ 763 h 763"/>
                <a:gd name="T32" fmla="*/ 0 w 1496"/>
                <a:gd name="T33" fmla="*/ 497 h 763"/>
                <a:gd name="T34" fmla="*/ 266 w 1496"/>
                <a:gd name="T35" fmla="*/ 23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6" h="763">
                  <a:moveTo>
                    <a:pt x="266" y="231"/>
                  </a:moveTo>
                  <a:cubicBezTo>
                    <a:pt x="372" y="231"/>
                    <a:pt x="463" y="292"/>
                    <a:pt x="506" y="381"/>
                  </a:cubicBezTo>
                  <a:cubicBezTo>
                    <a:pt x="529" y="301"/>
                    <a:pt x="602" y="243"/>
                    <a:pt x="689" y="243"/>
                  </a:cubicBezTo>
                  <a:cubicBezTo>
                    <a:pt x="705" y="243"/>
                    <a:pt x="720" y="245"/>
                    <a:pt x="735" y="249"/>
                  </a:cubicBezTo>
                  <a:cubicBezTo>
                    <a:pt x="744" y="110"/>
                    <a:pt x="860" y="0"/>
                    <a:pt x="1001" y="0"/>
                  </a:cubicBezTo>
                  <a:cubicBezTo>
                    <a:pt x="1100" y="0"/>
                    <a:pt x="1186" y="54"/>
                    <a:pt x="1232" y="134"/>
                  </a:cubicBezTo>
                  <a:cubicBezTo>
                    <a:pt x="1291" y="63"/>
                    <a:pt x="1381" y="18"/>
                    <a:pt x="1480" y="18"/>
                  </a:cubicBezTo>
                  <a:cubicBezTo>
                    <a:pt x="1486" y="18"/>
                    <a:pt x="1491" y="18"/>
                    <a:pt x="1496" y="19"/>
                  </a:cubicBezTo>
                  <a:cubicBezTo>
                    <a:pt x="1496" y="668"/>
                    <a:pt x="1496" y="668"/>
                    <a:pt x="1496" y="668"/>
                  </a:cubicBezTo>
                  <a:cubicBezTo>
                    <a:pt x="1491" y="668"/>
                    <a:pt x="1486" y="669"/>
                    <a:pt x="1480" y="669"/>
                  </a:cubicBezTo>
                  <a:cubicBezTo>
                    <a:pt x="1343" y="669"/>
                    <a:pt x="1226" y="584"/>
                    <a:pt x="1178" y="464"/>
                  </a:cubicBezTo>
                  <a:cubicBezTo>
                    <a:pt x="1131" y="506"/>
                    <a:pt x="1069" y="532"/>
                    <a:pt x="1001" y="532"/>
                  </a:cubicBezTo>
                  <a:cubicBezTo>
                    <a:pt x="953" y="532"/>
                    <a:pt x="908" y="519"/>
                    <a:pt x="869" y="497"/>
                  </a:cubicBezTo>
                  <a:cubicBezTo>
                    <a:pt x="843" y="571"/>
                    <a:pt x="772" y="624"/>
                    <a:pt x="689" y="624"/>
                  </a:cubicBezTo>
                  <a:cubicBezTo>
                    <a:pt x="622" y="624"/>
                    <a:pt x="563" y="590"/>
                    <a:pt x="529" y="538"/>
                  </a:cubicBezTo>
                  <a:cubicBezTo>
                    <a:pt x="510" y="665"/>
                    <a:pt x="399" y="763"/>
                    <a:pt x="266" y="763"/>
                  </a:cubicBezTo>
                  <a:cubicBezTo>
                    <a:pt x="120" y="763"/>
                    <a:pt x="0" y="643"/>
                    <a:pt x="0" y="497"/>
                  </a:cubicBezTo>
                  <a:cubicBezTo>
                    <a:pt x="0" y="350"/>
                    <a:pt x="120" y="231"/>
                    <a:pt x="266" y="231"/>
                  </a:cubicBezTo>
                  <a:close/>
                </a:path>
              </a:pathLst>
            </a:custGeom>
            <a:solidFill>
              <a:srgbClr val="E8F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id="{5B7C2784-B71A-4CEC-B3B7-35B59F0F4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67"/>
              <a:ext cx="5101" cy="1668"/>
            </a:xfrm>
            <a:custGeom>
              <a:avLst/>
              <a:gdLst>
                <a:gd name="T0" fmla="*/ 586 w 1993"/>
                <a:gd name="T1" fmla="*/ 651 h 651"/>
                <a:gd name="T2" fmla="*/ 608 w 1993"/>
                <a:gd name="T3" fmla="*/ 593 h 651"/>
                <a:gd name="T4" fmla="*/ 785 w 1993"/>
                <a:gd name="T5" fmla="*/ 404 h 651"/>
                <a:gd name="T6" fmla="*/ 829 w 1993"/>
                <a:gd name="T7" fmla="*/ 410 h 651"/>
                <a:gd name="T8" fmla="*/ 875 w 1993"/>
                <a:gd name="T9" fmla="*/ 403 h 651"/>
                <a:gd name="T10" fmla="*/ 1016 w 1993"/>
                <a:gd name="T11" fmla="*/ 502 h 651"/>
                <a:gd name="T12" fmla="*/ 1042 w 1993"/>
                <a:gd name="T13" fmla="*/ 500 h 651"/>
                <a:gd name="T14" fmla="*/ 1203 w 1993"/>
                <a:gd name="T15" fmla="*/ 651 h 651"/>
                <a:gd name="T16" fmla="*/ 1307 w 1993"/>
                <a:gd name="T17" fmla="*/ 651 h 651"/>
                <a:gd name="T18" fmla="*/ 1476 w 1993"/>
                <a:gd name="T19" fmla="*/ 464 h 651"/>
                <a:gd name="T20" fmla="*/ 1487 w 1993"/>
                <a:gd name="T21" fmla="*/ 464 h 651"/>
                <a:gd name="T22" fmla="*/ 1614 w 1993"/>
                <a:gd name="T23" fmla="*/ 405 h 651"/>
                <a:gd name="T24" fmla="*/ 1770 w 1993"/>
                <a:gd name="T25" fmla="*/ 468 h 651"/>
                <a:gd name="T26" fmla="*/ 1993 w 1993"/>
                <a:gd name="T27" fmla="*/ 245 h 651"/>
                <a:gd name="T28" fmla="*/ 1770 w 1993"/>
                <a:gd name="T29" fmla="*/ 22 h 651"/>
                <a:gd name="T30" fmla="*/ 1566 w 1993"/>
                <a:gd name="T31" fmla="*/ 153 h 651"/>
                <a:gd name="T32" fmla="*/ 1487 w 1993"/>
                <a:gd name="T33" fmla="*/ 133 h 651"/>
                <a:gd name="T34" fmla="*/ 1338 w 1993"/>
                <a:gd name="T35" fmla="*/ 227 h 651"/>
                <a:gd name="T36" fmla="*/ 1255 w 1993"/>
                <a:gd name="T37" fmla="*/ 211 h 651"/>
                <a:gd name="T38" fmla="*/ 1126 w 1993"/>
                <a:gd name="T39" fmla="*/ 252 h 651"/>
                <a:gd name="T40" fmla="*/ 1016 w 1993"/>
                <a:gd name="T41" fmla="*/ 204 h 651"/>
                <a:gd name="T42" fmla="*/ 990 w 1993"/>
                <a:gd name="T43" fmla="*/ 206 h 651"/>
                <a:gd name="T44" fmla="*/ 829 w 1993"/>
                <a:gd name="T45" fmla="*/ 79 h 651"/>
                <a:gd name="T46" fmla="*/ 750 w 1993"/>
                <a:gd name="T47" fmla="*/ 99 h 651"/>
                <a:gd name="T48" fmla="*/ 564 w 1993"/>
                <a:gd name="T49" fmla="*/ 0 h 651"/>
                <a:gd name="T50" fmla="*/ 342 w 1993"/>
                <a:gd name="T51" fmla="*/ 205 h 651"/>
                <a:gd name="T52" fmla="*/ 309 w 1993"/>
                <a:gd name="T53" fmla="*/ 204 h 651"/>
                <a:gd name="T54" fmla="*/ 0 w 1993"/>
                <a:gd name="T55" fmla="*/ 513 h 651"/>
                <a:gd name="T56" fmla="*/ 32 w 1993"/>
                <a:gd name="T57" fmla="*/ 651 h 651"/>
                <a:gd name="T58" fmla="*/ 586 w 1993"/>
                <a:gd name="T59" fmla="*/ 651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93" h="651">
                  <a:moveTo>
                    <a:pt x="586" y="651"/>
                  </a:moveTo>
                  <a:cubicBezTo>
                    <a:pt x="595" y="633"/>
                    <a:pt x="603" y="613"/>
                    <a:pt x="608" y="593"/>
                  </a:cubicBezTo>
                  <a:cubicBezTo>
                    <a:pt x="701" y="575"/>
                    <a:pt x="773" y="499"/>
                    <a:pt x="785" y="404"/>
                  </a:cubicBezTo>
                  <a:cubicBezTo>
                    <a:pt x="799" y="408"/>
                    <a:pt x="814" y="410"/>
                    <a:pt x="829" y="410"/>
                  </a:cubicBezTo>
                  <a:cubicBezTo>
                    <a:pt x="845" y="410"/>
                    <a:pt x="860" y="408"/>
                    <a:pt x="875" y="403"/>
                  </a:cubicBezTo>
                  <a:cubicBezTo>
                    <a:pt x="896" y="461"/>
                    <a:pt x="951" y="502"/>
                    <a:pt x="1016" y="502"/>
                  </a:cubicBezTo>
                  <a:cubicBezTo>
                    <a:pt x="1025" y="502"/>
                    <a:pt x="1033" y="501"/>
                    <a:pt x="1042" y="500"/>
                  </a:cubicBezTo>
                  <a:cubicBezTo>
                    <a:pt x="1065" y="575"/>
                    <a:pt x="1126" y="633"/>
                    <a:pt x="1203" y="651"/>
                  </a:cubicBezTo>
                  <a:cubicBezTo>
                    <a:pt x="1307" y="651"/>
                    <a:pt x="1307" y="651"/>
                    <a:pt x="1307" y="651"/>
                  </a:cubicBezTo>
                  <a:cubicBezTo>
                    <a:pt x="1396" y="630"/>
                    <a:pt x="1464" y="556"/>
                    <a:pt x="1476" y="464"/>
                  </a:cubicBezTo>
                  <a:cubicBezTo>
                    <a:pt x="1480" y="464"/>
                    <a:pt x="1484" y="464"/>
                    <a:pt x="1487" y="464"/>
                  </a:cubicBezTo>
                  <a:cubicBezTo>
                    <a:pt x="1538" y="464"/>
                    <a:pt x="1584" y="441"/>
                    <a:pt x="1614" y="405"/>
                  </a:cubicBezTo>
                  <a:cubicBezTo>
                    <a:pt x="1655" y="444"/>
                    <a:pt x="1710" y="468"/>
                    <a:pt x="1770" y="468"/>
                  </a:cubicBezTo>
                  <a:cubicBezTo>
                    <a:pt x="1893" y="468"/>
                    <a:pt x="1993" y="368"/>
                    <a:pt x="1993" y="245"/>
                  </a:cubicBezTo>
                  <a:cubicBezTo>
                    <a:pt x="1993" y="121"/>
                    <a:pt x="1893" y="22"/>
                    <a:pt x="1770" y="22"/>
                  </a:cubicBezTo>
                  <a:cubicBezTo>
                    <a:pt x="1679" y="22"/>
                    <a:pt x="1601" y="76"/>
                    <a:pt x="1566" y="153"/>
                  </a:cubicBezTo>
                  <a:cubicBezTo>
                    <a:pt x="1543" y="141"/>
                    <a:pt x="1516" y="133"/>
                    <a:pt x="1487" y="133"/>
                  </a:cubicBezTo>
                  <a:cubicBezTo>
                    <a:pt x="1422" y="133"/>
                    <a:pt x="1365" y="171"/>
                    <a:pt x="1338" y="227"/>
                  </a:cubicBezTo>
                  <a:cubicBezTo>
                    <a:pt x="1313" y="216"/>
                    <a:pt x="1285" y="211"/>
                    <a:pt x="1255" y="211"/>
                  </a:cubicBezTo>
                  <a:cubicBezTo>
                    <a:pt x="1207" y="211"/>
                    <a:pt x="1162" y="226"/>
                    <a:pt x="1126" y="252"/>
                  </a:cubicBezTo>
                  <a:cubicBezTo>
                    <a:pt x="1098" y="222"/>
                    <a:pt x="1059" y="204"/>
                    <a:pt x="1016" y="204"/>
                  </a:cubicBezTo>
                  <a:cubicBezTo>
                    <a:pt x="1007" y="204"/>
                    <a:pt x="998" y="205"/>
                    <a:pt x="990" y="206"/>
                  </a:cubicBezTo>
                  <a:cubicBezTo>
                    <a:pt x="972" y="133"/>
                    <a:pt x="907" y="79"/>
                    <a:pt x="829" y="79"/>
                  </a:cubicBezTo>
                  <a:cubicBezTo>
                    <a:pt x="800" y="79"/>
                    <a:pt x="773" y="86"/>
                    <a:pt x="750" y="99"/>
                  </a:cubicBezTo>
                  <a:cubicBezTo>
                    <a:pt x="710" y="39"/>
                    <a:pt x="642" y="0"/>
                    <a:pt x="564" y="0"/>
                  </a:cubicBezTo>
                  <a:cubicBezTo>
                    <a:pt x="447" y="0"/>
                    <a:pt x="351" y="91"/>
                    <a:pt x="342" y="205"/>
                  </a:cubicBezTo>
                  <a:cubicBezTo>
                    <a:pt x="331" y="204"/>
                    <a:pt x="320" y="204"/>
                    <a:pt x="309" y="204"/>
                  </a:cubicBezTo>
                  <a:cubicBezTo>
                    <a:pt x="138" y="204"/>
                    <a:pt x="0" y="342"/>
                    <a:pt x="0" y="513"/>
                  </a:cubicBezTo>
                  <a:cubicBezTo>
                    <a:pt x="0" y="563"/>
                    <a:pt x="12" y="609"/>
                    <a:pt x="32" y="651"/>
                  </a:cubicBezTo>
                  <a:lnTo>
                    <a:pt x="586" y="651"/>
                  </a:lnTo>
                  <a:close/>
                </a:path>
              </a:pathLst>
            </a:custGeom>
            <a:solidFill>
              <a:srgbClr val="D3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" name="Freeform 56">
              <a:extLst>
                <a:ext uri="{FF2B5EF4-FFF2-40B4-BE49-F238E27FC236}">
                  <a16:creationId xmlns:a16="http://schemas.microsoft.com/office/drawing/2014/main" id="{CA1BB0CA-70FD-4153-BA2F-427D61BBF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5" y="647"/>
              <a:ext cx="2262" cy="1473"/>
            </a:xfrm>
            <a:custGeom>
              <a:avLst/>
              <a:gdLst>
                <a:gd name="T0" fmla="*/ 884 w 884"/>
                <a:gd name="T1" fmla="*/ 35 h 575"/>
                <a:gd name="T2" fmla="*/ 764 w 884"/>
                <a:gd name="T3" fmla="*/ 0 h 575"/>
                <a:gd name="T4" fmla="*/ 553 w 884"/>
                <a:gd name="T5" fmla="*/ 150 h 575"/>
                <a:gd name="T6" fmla="*/ 458 w 884"/>
                <a:gd name="T7" fmla="*/ 128 h 575"/>
                <a:gd name="T8" fmla="*/ 313 w 884"/>
                <a:gd name="T9" fmla="*/ 182 h 575"/>
                <a:gd name="T10" fmla="*/ 165 w 884"/>
                <a:gd name="T11" fmla="*/ 92 h 575"/>
                <a:gd name="T12" fmla="*/ 0 w 884"/>
                <a:gd name="T13" fmla="*/ 257 h 575"/>
                <a:gd name="T14" fmla="*/ 165 w 884"/>
                <a:gd name="T15" fmla="*/ 423 h 575"/>
                <a:gd name="T16" fmla="*/ 241 w 884"/>
                <a:gd name="T17" fmla="*/ 404 h 575"/>
                <a:gd name="T18" fmla="*/ 458 w 884"/>
                <a:gd name="T19" fmla="*/ 575 h 575"/>
                <a:gd name="T20" fmla="*/ 669 w 884"/>
                <a:gd name="T21" fmla="*/ 425 h 575"/>
                <a:gd name="T22" fmla="*/ 764 w 884"/>
                <a:gd name="T23" fmla="*/ 447 h 575"/>
                <a:gd name="T24" fmla="*/ 884 w 884"/>
                <a:gd name="T25" fmla="*/ 412 h 575"/>
                <a:gd name="T26" fmla="*/ 884 w 884"/>
                <a:gd name="T27" fmla="*/ 3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4" h="575">
                  <a:moveTo>
                    <a:pt x="884" y="35"/>
                  </a:moveTo>
                  <a:cubicBezTo>
                    <a:pt x="849" y="13"/>
                    <a:pt x="808" y="0"/>
                    <a:pt x="764" y="0"/>
                  </a:cubicBezTo>
                  <a:cubicBezTo>
                    <a:pt x="667" y="0"/>
                    <a:pt x="584" y="63"/>
                    <a:pt x="553" y="150"/>
                  </a:cubicBezTo>
                  <a:cubicBezTo>
                    <a:pt x="524" y="136"/>
                    <a:pt x="492" y="128"/>
                    <a:pt x="458" y="128"/>
                  </a:cubicBezTo>
                  <a:cubicBezTo>
                    <a:pt x="402" y="128"/>
                    <a:pt x="352" y="149"/>
                    <a:pt x="313" y="182"/>
                  </a:cubicBezTo>
                  <a:cubicBezTo>
                    <a:pt x="285" y="128"/>
                    <a:pt x="229" y="92"/>
                    <a:pt x="165" y="92"/>
                  </a:cubicBezTo>
                  <a:cubicBezTo>
                    <a:pt x="74" y="92"/>
                    <a:pt x="0" y="166"/>
                    <a:pt x="0" y="257"/>
                  </a:cubicBezTo>
                  <a:cubicBezTo>
                    <a:pt x="0" y="349"/>
                    <a:pt x="74" y="423"/>
                    <a:pt x="165" y="423"/>
                  </a:cubicBezTo>
                  <a:cubicBezTo>
                    <a:pt x="192" y="423"/>
                    <a:pt x="218" y="416"/>
                    <a:pt x="241" y="404"/>
                  </a:cubicBezTo>
                  <a:cubicBezTo>
                    <a:pt x="265" y="502"/>
                    <a:pt x="353" y="575"/>
                    <a:pt x="458" y="575"/>
                  </a:cubicBezTo>
                  <a:cubicBezTo>
                    <a:pt x="555" y="575"/>
                    <a:pt x="638" y="512"/>
                    <a:pt x="669" y="425"/>
                  </a:cubicBezTo>
                  <a:cubicBezTo>
                    <a:pt x="698" y="439"/>
                    <a:pt x="730" y="447"/>
                    <a:pt x="764" y="447"/>
                  </a:cubicBezTo>
                  <a:cubicBezTo>
                    <a:pt x="808" y="447"/>
                    <a:pt x="849" y="434"/>
                    <a:pt x="884" y="412"/>
                  </a:cubicBezTo>
                  <a:lnTo>
                    <a:pt x="884" y="35"/>
                  </a:lnTo>
                  <a:close/>
                </a:path>
              </a:pathLst>
            </a:custGeom>
            <a:solidFill>
              <a:srgbClr val="D3F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" name="Freeform 57">
              <a:extLst>
                <a:ext uri="{FF2B5EF4-FFF2-40B4-BE49-F238E27FC236}">
                  <a16:creationId xmlns:a16="http://schemas.microsoft.com/office/drawing/2014/main" id="{A6F5782E-57EC-4B28-95BB-F9DDEB64B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3" y="975"/>
              <a:ext cx="5394" cy="1560"/>
            </a:xfrm>
            <a:custGeom>
              <a:avLst/>
              <a:gdLst>
                <a:gd name="T0" fmla="*/ 2108 w 2108"/>
                <a:gd name="T1" fmla="*/ 604 h 609"/>
                <a:gd name="T2" fmla="*/ 2108 w 2108"/>
                <a:gd name="T3" fmla="*/ 41 h 609"/>
                <a:gd name="T4" fmla="*/ 1952 w 2108"/>
                <a:gd name="T5" fmla="*/ 0 h 609"/>
                <a:gd name="T6" fmla="*/ 1648 w 2108"/>
                <a:gd name="T7" fmla="*/ 216 h 609"/>
                <a:gd name="T8" fmla="*/ 1614 w 2108"/>
                <a:gd name="T9" fmla="*/ 214 h 609"/>
                <a:gd name="T10" fmla="*/ 1476 w 2108"/>
                <a:gd name="T11" fmla="*/ 255 h 609"/>
                <a:gd name="T12" fmla="*/ 1223 w 2108"/>
                <a:gd name="T13" fmla="*/ 35 h 609"/>
                <a:gd name="T14" fmla="*/ 982 w 2108"/>
                <a:gd name="T15" fmla="*/ 208 h 609"/>
                <a:gd name="T16" fmla="*/ 908 w 2108"/>
                <a:gd name="T17" fmla="*/ 193 h 609"/>
                <a:gd name="T18" fmla="*/ 717 w 2108"/>
                <a:gd name="T19" fmla="*/ 343 h 609"/>
                <a:gd name="T20" fmla="*/ 684 w 2108"/>
                <a:gd name="T21" fmla="*/ 340 h 609"/>
                <a:gd name="T22" fmla="*/ 530 w 2108"/>
                <a:gd name="T23" fmla="*/ 416 h 609"/>
                <a:gd name="T24" fmla="*/ 415 w 2108"/>
                <a:gd name="T25" fmla="*/ 360 h 609"/>
                <a:gd name="T26" fmla="*/ 374 w 2108"/>
                <a:gd name="T27" fmla="*/ 365 h 609"/>
                <a:gd name="T28" fmla="*/ 196 w 2108"/>
                <a:gd name="T29" fmla="*/ 252 h 609"/>
                <a:gd name="T30" fmla="*/ 0 w 2108"/>
                <a:gd name="T31" fmla="*/ 448 h 609"/>
                <a:gd name="T32" fmla="*/ 84 w 2108"/>
                <a:gd name="T33" fmla="*/ 609 h 609"/>
                <a:gd name="T34" fmla="*/ 308 w 2108"/>
                <a:gd name="T35" fmla="*/ 609 h 609"/>
                <a:gd name="T36" fmla="*/ 310 w 2108"/>
                <a:gd name="T37" fmla="*/ 608 h 609"/>
                <a:gd name="T38" fmla="*/ 311 w 2108"/>
                <a:gd name="T39" fmla="*/ 609 h 609"/>
                <a:gd name="T40" fmla="*/ 866 w 2108"/>
                <a:gd name="T41" fmla="*/ 609 h 609"/>
                <a:gd name="T42" fmla="*/ 874 w 2108"/>
                <a:gd name="T43" fmla="*/ 583 h 609"/>
                <a:gd name="T44" fmla="*/ 908 w 2108"/>
                <a:gd name="T45" fmla="*/ 586 h 609"/>
                <a:gd name="T46" fmla="*/ 1073 w 2108"/>
                <a:gd name="T47" fmla="*/ 495 h 609"/>
                <a:gd name="T48" fmla="*/ 1223 w 2108"/>
                <a:gd name="T49" fmla="*/ 545 h 609"/>
                <a:gd name="T50" fmla="*/ 1362 w 2108"/>
                <a:gd name="T51" fmla="*/ 504 h 609"/>
                <a:gd name="T52" fmla="*/ 1401 w 2108"/>
                <a:gd name="T53" fmla="*/ 609 h 609"/>
                <a:gd name="T54" fmla="*/ 2098 w 2108"/>
                <a:gd name="T55" fmla="*/ 609 h 609"/>
                <a:gd name="T56" fmla="*/ 2108 w 2108"/>
                <a:gd name="T57" fmla="*/ 60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08" h="609">
                  <a:moveTo>
                    <a:pt x="2108" y="604"/>
                  </a:moveTo>
                  <a:cubicBezTo>
                    <a:pt x="2108" y="41"/>
                    <a:pt x="2108" y="41"/>
                    <a:pt x="2108" y="41"/>
                  </a:cubicBezTo>
                  <a:cubicBezTo>
                    <a:pt x="2062" y="15"/>
                    <a:pt x="2008" y="0"/>
                    <a:pt x="1952" y="0"/>
                  </a:cubicBezTo>
                  <a:cubicBezTo>
                    <a:pt x="1811" y="0"/>
                    <a:pt x="1691" y="90"/>
                    <a:pt x="1648" y="216"/>
                  </a:cubicBezTo>
                  <a:cubicBezTo>
                    <a:pt x="1637" y="215"/>
                    <a:pt x="1625" y="214"/>
                    <a:pt x="1614" y="214"/>
                  </a:cubicBezTo>
                  <a:cubicBezTo>
                    <a:pt x="1563" y="214"/>
                    <a:pt x="1515" y="229"/>
                    <a:pt x="1476" y="255"/>
                  </a:cubicBezTo>
                  <a:cubicBezTo>
                    <a:pt x="1458" y="131"/>
                    <a:pt x="1352" y="35"/>
                    <a:pt x="1223" y="35"/>
                  </a:cubicBezTo>
                  <a:cubicBezTo>
                    <a:pt x="1111" y="35"/>
                    <a:pt x="1016" y="108"/>
                    <a:pt x="982" y="208"/>
                  </a:cubicBezTo>
                  <a:cubicBezTo>
                    <a:pt x="959" y="199"/>
                    <a:pt x="934" y="193"/>
                    <a:pt x="908" y="193"/>
                  </a:cubicBezTo>
                  <a:cubicBezTo>
                    <a:pt x="815" y="193"/>
                    <a:pt x="738" y="257"/>
                    <a:pt x="717" y="343"/>
                  </a:cubicBezTo>
                  <a:cubicBezTo>
                    <a:pt x="706" y="341"/>
                    <a:pt x="695" y="340"/>
                    <a:pt x="684" y="340"/>
                  </a:cubicBezTo>
                  <a:cubicBezTo>
                    <a:pt x="621" y="340"/>
                    <a:pt x="565" y="370"/>
                    <a:pt x="530" y="416"/>
                  </a:cubicBezTo>
                  <a:cubicBezTo>
                    <a:pt x="503" y="382"/>
                    <a:pt x="461" y="360"/>
                    <a:pt x="415" y="360"/>
                  </a:cubicBezTo>
                  <a:cubicBezTo>
                    <a:pt x="401" y="360"/>
                    <a:pt x="387" y="362"/>
                    <a:pt x="374" y="365"/>
                  </a:cubicBezTo>
                  <a:cubicBezTo>
                    <a:pt x="343" y="299"/>
                    <a:pt x="275" y="252"/>
                    <a:pt x="196" y="252"/>
                  </a:cubicBezTo>
                  <a:cubicBezTo>
                    <a:pt x="88" y="252"/>
                    <a:pt x="0" y="340"/>
                    <a:pt x="0" y="448"/>
                  </a:cubicBezTo>
                  <a:cubicBezTo>
                    <a:pt x="0" y="515"/>
                    <a:pt x="34" y="574"/>
                    <a:pt x="84" y="609"/>
                  </a:cubicBezTo>
                  <a:cubicBezTo>
                    <a:pt x="308" y="609"/>
                    <a:pt x="308" y="609"/>
                    <a:pt x="308" y="609"/>
                  </a:cubicBezTo>
                  <a:cubicBezTo>
                    <a:pt x="309" y="609"/>
                    <a:pt x="309" y="608"/>
                    <a:pt x="310" y="608"/>
                  </a:cubicBezTo>
                  <a:cubicBezTo>
                    <a:pt x="310" y="608"/>
                    <a:pt x="310" y="609"/>
                    <a:pt x="311" y="609"/>
                  </a:cubicBezTo>
                  <a:cubicBezTo>
                    <a:pt x="866" y="609"/>
                    <a:pt x="866" y="609"/>
                    <a:pt x="866" y="609"/>
                  </a:cubicBezTo>
                  <a:cubicBezTo>
                    <a:pt x="869" y="600"/>
                    <a:pt x="872" y="592"/>
                    <a:pt x="874" y="583"/>
                  </a:cubicBezTo>
                  <a:cubicBezTo>
                    <a:pt x="885" y="585"/>
                    <a:pt x="896" y="586"/>
                    <a:pt x="908" y="586"/>
                  </a:cubicBezTo>
                  <a:cubicBezTo>
                    <a:pt x="977" y="586"/>
                    <a:pt x="1038" y="550"/>
                    <a:pt x="1073" y="495"/>
                  </a:cubicBezTo>
                  <a:cubicBezTo>
                    <a:pt x="1115" y="526"/>
                    <a:pt x="1167" y="545"/>
                    <a:pt x="1223" y="545"/>
                  </a:cubicBezTo>
                  <a:cubicBezTo>
                    <a:pt x="1274" y="545"/>
                    <a:pt x="1322" y="530"/>
                    <a:pt x="1362" y="504"/>
                  </a:cubicBezTo>
                  <a:cubicBezTo>
                    <a:pt x="1367" y="542"/>
                    <a:pt x="1381" y="578"/>
                    <a:pt x="1401" y="609"/>
                  </a:cubicBezTo>
                  <a:cubicBezTo>
                    <a:pt x="2098" y="609"/>
                    <a:pt x="2098" y="609"/>
                    <a:pt x="2098" y="609"/>
                  </a:cubicBezTo>
                  <a:cubicBezTo>
                    <a:pt x="2101" y="607"/>
                    <a:pt x="2105" y="606"/>
                    <a:pt x="2108" y="60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2" name="Freeform 58">
              <a:extLst>
                <a:ext uri="{FF2B5EF4-FFF2-40B4-BE49-F238E27FC236}">
                  <a16:creationId xmlns:a16="http://schemas.microsoft.com/office/drawing/2014/main" id="{B732E9F7-F36E-4F4D-96A9-AC974AC71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783"/>
              <a:ext cx="7677" cy="1752"/>
            </a:xfrm>
            <a:custGeom>
              <a:avLst/>
              <a:gdLst>
                <a:gd name="T0" fmla="*/ 3000 w 3000"/>
                <a:gd name="T1" fmla="*/ 0 h 684"/>
                <a:gd name="T2" fmla="*/ 2850 w 3000"/>
                <a:gd name="T3" fmla="*/ 182 h 684"/>
                <a:gd name="T4" fmla="*/ 2568 w 3000"/>
                <a:gd name="T5" fmla="*/ 519 h 684"/>
                <a:gd name="T6" fmla="*/ 2570 w 3000"/>
                <a:gd name="T7" fmla="*/ 551 h 684"/>
                <a:gd name="T8" fmla="*/ 2539 w 3000"/>
                <a:gd name="T9" fmla="*/ 549 h 684"/>
                <a:gd name="T10" fmla="*/ 2372 w 3000"/>
                <a:gd name="T11" fmla="*/ 625 h 684"/>
                <a:gd name="T12" fmla="*/ 2050 w 3000"/>
                <a:gd name="T13" fmla="*/ 397 h 684"/>
                <a:gd name="T14" fmla="*/ 1791 w 3000"/>
                <a:gd name="T15" fmla="*/ 517 h 684"/>
                <a:gd name="T16" fmla="*/ 1775 w 3000"/>
                <a:gd name="T17" fmla="*/ 517 h 684"/>
                <a:gd name="T18" fmla="*/ 1617 w 3000"/>
                <a:gd name="T19" fmla="*/ 583 h 684"/>
                <a:gd name="T20" fmla="*/ 1500 w 3000"/>
                <a:gd name="T21" fmla="*/ 549 h 684"/>
                <a:gd name="T22" fmla="*/ 1382 w 3000"/>
                <a:gd name="T23" fmla="*/ 583 h 684"/>
                <a:gd name="T24" fmla="*/ 1224 w 3000"/>
                <a:gd name="T25" fmla="*/ 517 h 684"/>
                <a:gd name="T26" fmla="*/ 1209 w 3000"/>
                <a:gd name="T27" fmla="*/ 517 h 684"/>
                <a:gd name="T28" fmla="*/ 949 w 3000"/>
                <a:gd name="T29" fmla="*/ 397 h 684"/>
                <a:gd name="T30" fmla="*/ 627 w 3000"/>
                <a:gd name="T31" fmla="*/ 625 h 684"/>
                <a:gd name="T32" fmla="*/ 460 w 3000"/>
                <a:gd name="T33" fmla="*/ 549 h 684"/>
                <a:gd name="T34" fmla="*/ 430 w 3000"/>
                <a:gd name="T35" fmla="*/ 551 h 684"/>
                <a:gd name="T36" fmla="*/ 431 w 3000"/>
                <a:gd name="T37" fmla="*/ 519 h 684"/>
                <a:gd name="T38" fmla="*/ 149 w 3000"/>
                <a:gd name="T39" fmla="*/ 182 h 684"/>
                <a:gd name="T40" fmla="*/ 0 w 3000"/>
                <a:gd name="T41" fmla="*/ 0 h 684"/>
                <a:gd name="T42" fmla="*/ 0 w 3000"/>
                <a:gd name="T43" fmla="*/ 684 h 684"/>
                <a:gd name="T44" fmla="*/ 3000 w 3000"/>
                <a:gd name="T45" fmla="*/ 684 h 684"/>
                <a:gd name="T46" fmla="*/ 3000 w 3000"/>
                <a:gd name="T47" fmla="*/ 0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00" h="684">
                  <a:moveTo>
                    <a:pt x="3000" y="0"/>
                  </a:moveTo>
                  <a:cubicBezTo>
                    <a:pt x="2920" y="27"/>
                    <a:pt x="2861" y="97"/>
                    <a:pt x="2850" y="182"/>
                  </a:cubicBezTo>
                  <a:cubicBezTo>
                    <a:pt x="2690" y="210"/>
                    <a:pt x="2568" y="350"/>
                    <a:pt x="2568" y="519"/>
                  </a:cubicBezTo>
                  <a:cubicBezTo>
                    <a:pt x="2568" y="530"/>
                    <a:pt x="2569" y="541"/>
                    <a:pt x="2570" y="551"/>
                  </a:cubicBezTo>
                  <a:cubicBezTo>
                    <a:pt x="2560" y="550"/>
                    <a:pt x="2549" y="549"/>
                    <a:pt x="2539" y="549"/>
                  </a:cubicBezTo>
                  <a:cubicBezTo>
                    <a:pt x="2473" y="549"/>
                    <a:pt x="2413" y="578"/>
                    <a:pt x="2372" y="625"/>
                  </a:cubicBezTo>
                  <a:cubicBezTo>
                    <a:pt x="2325" y="492"/>
                    <a:pt x="2199" y="397"/>
                    <a:pt x="2050" y="397"/>
                  </a:cubicBezTo>
                  <a:cubicBezTo>
                    <a:pt x="1946" y="397"/>
                    <a:pt x="1853" y="444"/>
                    <a:pt x="1791" y="517"/>
                  </a:cubicBezTo>
                  <a:cubicBezTo>
                    <a:pt x="1785" y="517"/>
                    <a:pt x="1780" y="517"/>
                    <a:pt x="1775" y="517"/>
                  </a:cubicBezTo>
                  <a:cubicBezTo>
                    <a:pt x="1713" y="517"/>
                    <a:pt x="1657" y="542"/>
                    <a:pt x="1617" y="583"/>
                  </a:cubicBezTo>
                  <a:cubicBezTo>
                    <a:pt x="1583" y="561"/>
                    <a:pt x="1543" y="549"/>
                    <a:pt x="1500" y="549"/>
                  </a:cubicBezTo>
                  <a:cubicBezTo>
                    <a:pt x="1457" y="549"/>
                    <a:pt x="1416" y="561"/>
                    <a:pt x="1382" y="583"/>
                  </a:cubicBezTo>
                  <a:cubicBezTo>
                    <a:pt x="1342" y="542"/>
                    <a:pt x="1286" y="517"/>
                    <a:pt x="1224" y="517"/>
                  </a:cubicBezTo>
                  <a:cubicBezTo>
                    <a:pt x="1219" y="517"/>
                    <a:pt x="1214" y="517"/>
                    <a:pt x="1209" y="517"/>
                  </a:cubicBezTo>
                  <a:cubicBezTo>
                    <a:pt x="1146" y="444"/>
                    <a:pt x="1053" y="397"/>
                    <a:pt x="949" y="397"/>
                  </a:cubicBezTo>
                  <a:cubicBezTo>
                    <a:pt x="800" y="397"/>
                    <a:pt x="674" y="492"/>
                    <a:pt x="627" y="625"/>
                  </a:cubicBezTo>
                  <a:cubicBezTo>
                    <a:pt x="586" y="578"/>
                    <a:pt x="526" y="549"/>
                    <a:pt x="460" y="549"/>
                  </a:cubicBezTo>
                  <a:cubicBezTo>
                    <a:pt x="450" y="549"/>
                    <a:pt x="440" y="550"/>
                    <a:pt x="430" y="551"/>
                  </a:cubicBezTo>
                  <a:cubicBezTo>
                    <a:pt x="431" y="541"/>
                    <a:pt x="431" y="530"/>
                    <a:pt x="431" y="519"/>
                  </a:cubicBezTo>
                  <a:cubicBezTo>
                    <a:pt x="431" y="350"/>
                    <a:pt x="309" y="210"/>
                    <a:pt x="149" y="182"/>
                  </a:cubicBezTo>
                  <a:cubicBezTo>
                    <a:pt x="138" y="97"/>
                    <a:pt x="79" y="27"/>
                    <a:pt x="0" y="0"/>
                  </a:cubicBezTo>
                  <a:cubicBezTo>
                    <a:pt x="0" y="684"/>
                    <a:pt x="0" y="684"/>
                    <a:pt x="0" y="684"/>
                  </a:cubicBezTo>
                  <a:cubicBezTo>
                    <a:pt x="3000" y="684"/>
                    <a:pt x="3000" y="684"/>
                    <a:pt x="3000" y="684"/>
                  </a:cubicBezTo>
                  <a:lnTo>
                    <a:pt x="300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A334D-47BF-4C51-9467-739C33E87C7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91227-F9EB-4B2B-9432-842143BA167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8773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A334D-47BF-4C51-9467-739C33E87C7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91227-F9EB-4B2B-9432-842143BA167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8741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2FE79B3-5AD4-4F1A-8731-327134DC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E57F7A-0CE6-47E0-ABE4-969DCF784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9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123950"/>
            <a:ext cx="1929114" cy="228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23950"/>
            <a:ext cx="1929114" cy="228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0480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2FE79B3-5AD4-4F1A-8731-327134DC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E57F7A-0CE6-47E0-ABE4-969DCF784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7237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2FE79B3-5AD4-4F1A-8731-327134DC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E57F7A-0CE6-47E0-ABE4-969DCF784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087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2FE79B3-5AD4-4F1A-8731-327134DC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E57F7A-0CE6-47E0-ABE4-969DCF784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658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2FE79B3-5AD4-4F1A-8731-327134DC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E57F7A-0CE6-47E0-ABE4-969DCF784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898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2FE79B3-5AD4-4F1A-8731-327134DC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E57F7A-0CE6-47E0-ABE4-969DCF784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164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2FE79B3-5AD4-4F1A-8731-327134DC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E57F7A-0CE6-47E0-ABE4-969DCF784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733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2FE79B3-5AD4-4F1A-8731-327134DC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E57F7A-0CE6-47E0-ABE4-969DCF784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579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2FE79B3-5AD4-4F1A-8731-327134DC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E57F7A-0CE6-47E0-ABE4-969DCF784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959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2FE79B3-5AD4-4F1A-8731-327134DC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E57F7A-0CE6-47E0-ABE4-969DCF784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919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2FE79B3-5AD4-4F1A-8731-327134DC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E57F7A-0CE6-47E0-ABE4-969DCF784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72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228600"/>
            <a:ext cx="3732334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800101"/>
            <a:ext cx="3732334" cy="38290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228600"/>
            <a:ext cx="3733800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800101"/>
            <a:ext cx="3733800" cy="38290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108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9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82000">
              <a:schemeClr val="tx1">
                <a:lumMod val="85000"/>
                <a:lumOff val="15000"/>
              </a:schemeClr>
            </a:gs>
            <a:gs pos="99167">
              <a:schemeClr val="tx1">
                <a:lumMod val="95000"/>
                <a:lumOff val="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200" y="742950"/>
            <a:ext cx="56388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0" y="133350"/>
            <a:ext cx="6553202" cy="39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508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82000">
              <a:schemeClr val="tx1">
                <a:lumMod val="85000"/>
                <a:lumOff val="15000"/>
              </a:schemeClr>
            </a:gs>
            <a:gs pos="99167">
              <a:schemeClr val="tx1">
                <a:lumMod val="95000"/>
                <a:lumOff val="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67400" y="2876550"/>
            <a:ext cx="9525000" cy="5257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8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8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66"/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6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4200" y="742950"/>
            <a:ext cx="5638800" cy="3886200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9801" y="133354"/>
            <a:ext cx="6553202" cy="394097"/>
          </a:xfrm>
          <a:prstGeom prst="rect">
            <a:avLst/>
          </a:prstGeom>
        </p:spPr>
        <p:txBody>
          <a:bodyPr vert="horz" lIns="91436" tIns="45718" rIns="91436" bIns="45718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710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</p:sldLayoutIdLst>
  <p:txStyles>
    <p:titleStyle>
      <a:lvl1pPr algn="r" defTabSz="685766" rtl="0" eaLnBrk="1" latinLnBrk="0" hangingPunct="1">
        <a:spcBef>
          <a:spcPct val="0"/>
        </a:spcBef>
        <a:buNone/>
        <a:defRPr sz="21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1885856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1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2386" y="363474"/>
            <a:ext cx="7543800" cy="120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591056"/>
            <a:ext cx="7543800" cy="303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3318" y="4704588"/>
            <a:ext cx="24551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2"/>
                </a:solidFill>
              </a:defRPr>
            </a:lvl1pPr>
          </a:lstStyle>
          <a:p>
            <a:fld id="{6EB7948D-65B7-4FEC-80B5-36D7629B1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6102" y="4704588"/>
            <a:ext cx="47457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551294" y="4672261"/>
            <a:ext cx="342900" cy="3429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4704588"/>
            <a:ext cx="48006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rgbClr val="FFFFFF"/>
                </a:solidFill>
                <a:latin typeface="+mj-lt"/>
              </a:defRPr>
            </a:lvl1pPr>
          </a:lstStyle>
          <a:p>
            <a:fld id="{FD99AA8B-2E7A-4BBC-8FDE-CA7CF71DD3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8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51661"/>
            <a:ext cx="7886700" cy="290849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834934"/>
            <a:ext cx="2057400" cy="13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CA334D-47BF-4C51-9467-739C33E87C7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834934"/>
            <a:ext cx="3086100" cy="13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834934"/>
            <a:ext cx="2057400" cy="13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91227-F9EB-4B2B-9432-842143BA167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15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bg1">
                <a:lumMod val="85000"/>
              </a:schemeClr>
            </a:gs>
            <a:gs pos="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  <a:gs pos="94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2FE79B3-5AD4-4F1A-8731-327134DC4F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CE57F7A-0CE6-47E0-ABE4-969DCF784D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4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6ssiukQoaZY" TargetMode="External"/><Relationship Id="rId1" Type="http://schemas.openxmlformats.org/officeDocument/2006/relationships/slideLayout" Target="../slideLayouts/slideLayout7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rriam-webster.com/dictionary/consciousness" TargetMode="External"/><Relationship Id="rId1" Type="http://schemas.openxmlformats.org/officeDocument/2006/relationships/slideLayout" Target="../slideLayouts/slideLayout7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C:\Documents and Settings\stewac1\My Documents\Life College of Learning\LCOL photos\Low res\LCOL presentation templates\DSC_64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416" y="1000126"/>
            <a:ext cx="2008584" cy="207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3" descr="C:\Documents and Settings\stewac1\My Documents\Life College of Learning\LCOL photos\Low res\LCOL presentation templates\car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000125"/>
            <a:ext cx="2197894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4" descr="C:\Documents and Settings\stewac1\My Documents\Life College of Learning\LCOL photos\Low res\LCOL presentation templates\dv4181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17985"/>
            <a:ext cx="2286000" cy="2069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3" name="Group 1"/>
          <p:cNvGrpSpPr>
            <a:grpSpLocks/>
          </p:cNvGrpSpPr>
          <p:nvPr/>
        </p:nvGrpSpPr>
        <p:grpSpPr bwMode="auto">
          <a:xfrm>
            <a:off x="2828925" y="915592"/>
            <a:ext cx="5179219" cy="2334815"/>
            <a:chOff x="2247900" y="1573213"/>
            <a:chExt cx="6905625" cy="3113087"/>
          </a:xfrm>
        </p:grpSpPr>
        <p:sp>
          <p:nvSpPr>
            <p:cNvPr id="2058" name="Rectangle 4"/>
            <p:cNvSpPr>
              <a:spLocks noChangeArrowheads="1"/>
            </p:cNvSpPr>
            <p:nvPr/>
          </p:nvSpPr>
          <p:spPr bwMode="auto">
            <a:xfrm>
              <a:off x="4876800" y="1573213"/>
              <a:ext cx="309563" cy="31115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2059" name="Rectangle 5"/>
            <p:cNvSpPr>
              <a:spLocks noChangeArrowheads="1"/>
            </p:cNvSpPr>
            <p:nvPr/>
          </p:nvSpPr>
          <p:spPr bwMode="auto">
            <a:xfrm>
              <a:off x="9001125" y="2667000"/>
              <a:ext cx="152400" cy="1524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350" dirty="0"/>
            </a:p>
          </p:txBody>
        </p:sp>
        <p:sp>
          <p:nvSpPr>
            <p:cNvPr id="2060" name="Rectangle 4"/>
            <p:cNvSpPr>
              <a:spLocks noChangeArrowheads="1"/>
            </p:cNvSpPr>
            <p:nvPr/>
          </p:nvSpPr>
          <p:spPr bwMode="auto">
            <a:xfrm>
              <a:off x="2247900" y="4457700"/>
              <a:ext cx="228600" cy="2286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350" dirty="0"/>
            </a:p>
          </p:txBody>
        </p:sp>
      </p:grpSp>
      <p:pic>
        <p:nvPicPr>
          <p:cNvPr id="2057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82" y="4400550"/>
            <a:ext cx="565862" cy="68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7"/>
          <p:cNvSpPr>
            <a:spLocks noChangeArrowheads="1"/>
          </p:cNvSpPr>
          <p:nvPr/>
        </p:nvSpPr>
        <p:spPr bwMode="auto">
          <a:xfrm>
            <a:off x="0" y="0"/>
            <a:ext cx="9144000" cy="91559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charset="0"/>
              </a:rPr>
              <a:t>Diploma in Nursing         1</a:t>
            </a:r>
            <a:r>
              <a:rPr lang="en-US" b="1" baseline="30000" dirty="0">
                <a:solidFill>
                  <a:schemeClr val="bg1"/>
                </a:solidFill>
                <a:latin typeface="Arial" charset="0"/>
              </a:rPr>
              <a:t>st</a:t>
            </a:r>
            <a:r>
              <a:rPr lang="en-US" b="1" dirty="0">
                <a:solidFill>
                  <a:schemeClr val="bg1"/>
                </a:solidFill>
                <a:latin typeface="Arial" charset="0"/>
              </a:rPr>
              <a:t> Year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9693" y="3125031"/>
            <a:ext cx="801474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/>
              <a:t>Subject: FOUNDATIONS OF NURSING PRACTICE</a:t>
            </a:r>
          </a:p>
          <a:p>
            <a:pPr algn="ctr"/>
            <a:r>
              <a:rPr lang="en-US" sz="2400" b="1" dirty="0"/>
              <a:t>Module: ETHICS IN NURSING</a:t>
            </a:r>
          </a:p>
          <a:p>
            <a:pPr algn="ctr"/>
            <a:r>
              <a:rPr lang="en-US" sz="2400" b="1" dirty="0" smtClean="0"/>
              <a:t>SLO 2.2 Ethical principles as applied to nursing</a:t>
            </a:r>
            <a:endParaRPr lang="en-US" sz="2400" b="1" dirty="0"/>
          </a:p>
        </p:txBody>
      </p:sp>
      <p:pic>
        <p:nvPicPr>
          <p:cNvPr id="2" name="Picture 2" descr="College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977" y="4741345"/>
            <a:ext cx="12001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52321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23" y="105508"/>
            <a:ext cx="5570855" cy="481791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19023" y="706232"/>
            <a:ext cx="3687537" cy="1015663"/>
            <a:chOff x="1205155" y="1050604"/>
            <a:chExt cx="4916716" cy="1354217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>
                  <a:solidFill>
                    <a:schemeClr val="bg1">
                      <a:lumMod val="85000"/>
                    </a:schemeClr>
                  </a:solidFill>
                </a:rPr>
                <a:t>1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40312" y="1334536"/>
              <a:ext cx="378155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>
                      <a:lumMod val="85000"/>
                    </a:schemeClr>
                  </a:solidFill>
                </a:rPr>
                <a:t>TAB ONE</a:t>
              </a:r>
              <a:r>
                <a:rPr lang="en-US">
                  <a:solidFill>
                    <a:schemeClr val="bg1">
                      <a:lumMod val="85000"/>
                    </a:schemeClr>
                  </a:solidFill>
                </a:rPr>
                <a:t/>
              </a:r>
              <a:br>
                <a:rPr lang="en-US">
                  <a:solidFill>
                    <a:schemeClr val="bg1">
                      <a:lumMod val="85000"/>
                    </a:schemeClr>
                  </a:solidFill>
                </a:rPr>
              </a:br>
              <a:r>
                <a:rPr lang="en-US">
                  <a:solidFill>
                    <a:schemeClr val="bg1">
                      <a:lumMod val="85000"/>
                    </a:schemeClr>
                  </a:solidFill>
                </a:rPr>
                <a:t>Add your own text here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7892" y="772267"/>
            <a:ext cx="4695992" cy="3689246"/>
            <a:chOff x="5219477" y="995322"/>
            <a:chExt cx="6261323" cy="1514980"/>
          </a:xfrm>
        </p:grpSpPr>
        <p:sp>
          <p:nvSpPr>
            <p:cNvPr id="45" name="Freeform: Shape 44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059127" y="705582"/>
            <a:ext cx="4695992" cy="3755929"/>
            <a:chOff x="5342415" y="949754"/>
            <a:chExt cx="6261323" cy="1542363"/>
          </a:xfrm>
        </p:grpSpPr>
        <p:grpSp>
          <p:nvGrpSpPr>
            <p:cNvPr id="49" name="Group 48"/>
            <p:cNvGrpSpPr/>
            <p:nvPr/>
          </p:nvGrpSpPr>
          <p:grpSpPr>
            <a:xfrm>
              <a:off x="5342415" y="949754"/>
              <a:ext cx="6261323" cy="1542363"/>
              <a:chOff x="5219477" y="967939"/>
              <a:chExt cx="6261323" cy="1542363"/>
            </a:xfrm>
          </p:grpSpPr>
          <p:sp>
            <p:nvSpPr>
              <p:cNvPr id="51" name="Freeform: Shape 5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5219477" y="967939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502630" y="1084167"/>
              <a:ext cx="4291162" cy="1011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>
                <a:latin typeface="Century Gothic" panose="020B0502020202020204" pitchFamily="34" charset="0"/>
              </a:endParaRPr>
            </a:p>
            <a:p>
              <a:endParaRPr lang="en-US" sz="1400">
                <a:latin typeface="Century Gothic" panose="020B0502020202020204" pitchFamily="34" charset="0"/>
              </a:endParaRPr>
            </a:p>
            <a:p>
              <a:r>
                <a:rPr lang="en-US" sz="1400">
                  <a:latin typeface="Century Gothic" panose="020B0502020202020204" pitchFamily="34" charset="0"/>
                </a:rPr>
                <a:t>The fair distribution of goods and services.</a:t>
              </a:r>
            </a:p>
            <a:p>
              <a:endParaRPr lang="en-US" sz="1400">
                <a:latin typeface="Century Gothic" panose="020B0502020202020204" pitchFamily="34" charset="0"/>
              </a:endParaRPr>
            </a:p>
            <a:p>
              <a:r>
                <a:rPr lang="en-US" sz="1400">
                  <a:latin typeface="Century Gothic" panose="020B0502020202020204" pitchFamily="34" charset="0"/>
                </a:rPr>
                <a:t>? Equal access to all, regardless of the ability to pay.</a:t>
              </a:r>
            </a:p>
            <a:p>
              <a:endParaRPr lang="en-US" sz="1400">
                <a:latin typeface="Century Gothic" panose="020B0502020202020204" pitchFamily="34" charset="0"/>
              </a:endParaRPr>
            </a:p>
            <a:p>
              <a:r>
                <a:rPr lang="en-US" sz="1400">
                  <a:latin typeface="Century Gothic" panose="020B0502020202020204" pitchFamily="34" charset="0"/>
                </a:rPr>
                <a:t>Usually not enough resources to meet the massive demands placed on healthcare services.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30134" y="496290"/>
            <a:ext cx="4345251" cy="4214032"/>
            <a:chOff x="517874" y="3954953"/>
            <a:chExt cx="5793668" cy="179755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4" name="Freeform: Shape 53"/>
            <p:cNvSpPr/>
            <p:nvPr/>
          </p:nvSpPr>
          <p:spPr>
            <a:xfrm>
              <a:off x="517874" y="3954953"/>
              <a:ext cx="5793668" cy="1797554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12182 w 3700733"/>
                <a:gd name="connsiteY10" fmla="*/ 173463 h 1449238"/>
                <a:gd name="connsiteX11" fmla="*/ 241544 w 3700733"/>
                <a:gd name="connsiteY11" fmla="*/ 0 h 1449238"/>
                <a:gd name="connsiteX0" fmla="*/ 229362 w 3688551"/>
                <a:gd name="connsiteY0" fmla="*/ 0 h 1449238"/>
                <a:gd name="connsiteX1" fmla="*/ 3688551 w 3688551"/>
                <a:gd name="connsiteY1" fmla="*/ 0 h 1449238"/>
                <a:gd name="connsiteX2" fmla="*/ 3688551 w 3688551"/>
                <a:gd name="connsiteY2" fmla="*/ 255819 h 1449238"/>
                <a:gd name="connsiteX3" fmla="*/ 3602396 w 3688551"/>
                <a:gd name="connsiteY3" fmla="*/ 302582 h 1449238"/>
                <a:gd name="connsiteX4" fmla="*/ 3378000 w 3688551"/>
                <a:gd name="connsiteY4" fmla="*/ 724619 h 1449238"/>
                <a:gd name="connsiteX5" fmla="*/ 3602396 w 3688551"/>
                <a:gd name="connsiteY5" fmla="*/ 1146656 h 1449238"/>
                <a:gd name="connsiteX6" fmla="*/ 3688551 w 3688551"/>
                <a:gd name="connsiteY6" fmla="*/ 1193420 h 1449238"/>
                <a:gd name="connsiteX7" fmla="*/ 3688551 w 3688551"/>
                <a:gd name="connsiteY7" fmla="*/ 1449238 h 1449238"/>
                <a:gd name="connsiteX8" fmla="*/ 229362 w 3688551"/>
                <a:gd name="connsiteY8" fmla="*/ 1449238 h 1449238"/>
                <a:gd name="connsiteX9" fmla="*/ 0 w 3688551"/>
                <a:gd name="connsiteY9" fmla="*/ 1312247 h 1449238"/>
                <a:gd name="connsiteX10" fmla="*/ 0 w 3688551"/>
                <a:gd name="connsiteY10" fmla="*/ 173463 h 1449238"/>
                <a:gd name="connsiteX11" fmla="*/ 229362 w 3688551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54817 w 3743368"/>
                <a:gd name="connsiteY10" fmla="*/ 173463 h 1449238"/>
                <a:gd name="connsiteX11" fmla="*/ 284179 w 3743368"/>
                <a:gd name="connsiteY11" fmla="*/ 0 h 1449238"/>
                <a:gd name="connsiteX0" fmla="*/ 302452 w 3761641"/>
                <a:gd name="connsiteY0" fmla="*/ 0 h 1449238"/>
                <a:gd name="connsiteX1" fmla="*/ 3761641 w 3761641"/>
                <a:gd name="connsiteY1" fmla="*/ 0 h 1449238"/>
                <a:gd name="connsiteX2" fmla="*/ 3761641 w 3761641"/>
                <a:gd name="connsiteY2" fmla="*/ 255819 h 1449238"/>
                <a:gd name="connsiteX3" fmla="*/ 3675486 w 3761641"/>
                <a:gd name="connsiteY3" fmla="*/ 302582 h 1449238"/>
                <a:gd name="connsiteX4" fmla="*/ 3451090 w 3761641"/>
                <a:gd name="connsiteY4" fmla="*/ 724619 h 1449238"/>
                <a:gd name="connsiteX5" fmla="*/ 3675486 w 3761641"/>
                <a:gd name="connsiteY5" fmla="*/ 1146656 h 1449238"/>
                <a:gd name="connsiteX6" fmla="*/ 3761641 w 3761641"/>
                <a:gd name="connsiteY6" fmla="*/ 1193420 h 1449238"/>
                <a:gd name="connsiteX7" fmla="*/ 3761641 w 3761641"/>
                <a:gd name="connsiteY7" fmla="*/ 1449238 h 1449238"/>
                <a:gd name="connsiteX8" fmla="*/ 302452 w 3761641"/>
                <a:gd name="connsiteY8" fmla="*/ 1449238 h 1449238"/>
                <a:gd name="connsiteX9" fmla="*/ 18273 w 3761641"/>
                <a:gd name="connsiteY9" fmla="*/ 1312247 h 1449238"/>
                <a:gd name="connsiteX10" fmla="*/ 0 w 3761641"/>
                <a:gd name="connsiteY10" fmla="*/ 173463 h 1449238"/>
                <a:gd name="connsiteX11" fmla="*/ 302452 w 3761641"/>
                <a:gd name="connsiteY11" fmla="*/ 0 h 1449238"/>
                <a:gd name="connsiteX0" fmla="*/ 296361 w 3755550"/>
                <a:gd name="connsiteY0" fmla="*/ 0 h 1449238"/>
                <a:gd name="connsiteX1" fmla="*/ 3755550 w 3755550"/>
                <a:gd name="connsiteY1" fmla="*/ 0 h 1449238"/>
                <a:gd name="connsiteX2" fmla="*/ 3755550 w 3755550"/>
                <a:gd name="connsiteY2" fmla="*/ 255819 h 1449238"/>
                <a:gd name="connsiteX3" fmla="*/ 3669395 w 3755550"/>
                <a:gd name="connsiteY3" fmla="*/ 302582 h 1449238"/>
                <a:gd name="connsiteX4" fmla="*/ 3444999 w 3755550"/>
                <a:gd name="connsiteY4" fmla="*/ 724619 h 1449238"/>
                <a:gd name="connsiteX5" fmla="*/ 3669395 w 3755550"/>
                <a:gd name="connsiteY5" fmla="*/ 1146656 h 1449238"/>
                <a:gd name="connsiteX6" fmla="*/ 3755550 w 3755550"/>
                <a:gd name="connsiteY6" fmla="*/ 1193420 h 1449238"/>
                <a:gd name="connsiteX7" fmla="*/ 3755550 w 3755550"/>
                <a:gd name="connsiteY7" fmla="*/ 1449238 h 1449238"/>
                <a:gd name="connsiteX8" fmla="*/ 296361 w 3755550"/>
                <a:gd name="connsiteY8" fmla="*/ 1449238 h 1449238"/>
                <a:gd name="connsiteX9" fmla="*/ 12182 w 3755550"/>
                <a:gd name="connsiteY9" fmla="*/ 1312247 h 1449238"/>
                <a:gd name="connsiteX10" fmla="*/ 0 w 3755550"/>
                <a:gd name="connsiteY10" fmla="*/ 175895 h 1449238"/>
                <a:gd name="connsiteX11" fmla="*/ 296361 w 3755550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0 w 3743368"/>
                <a:gd name="connsiteY10" fmla="*/ 180758 h 1449238"/>
                <a:gd name="connsiteX11" fmla="*/ 284179 w 3743368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3368" h="1449238">
                  <a:moveTo>
                    <a:pt x="284179" y="0"/>
                  </a:moveTo>
                  <a:lnTo>
                    <a:pt x="3743368" y="0"/>
                  </a:lnTo>
                  <a:lnTo>
                    <a:pt x="3743368" y="255819"/>
                  </a:lnTo>
                  <a:lnTo>
                    <a:pt x="3657213" y="302582"/>
                  </a:lnTo>
                  <a:cubicBezTo>
                    <a:pt x="3521829" y="394046"/>
                    <a:pt x="3432817" y="548938"/>
                    <a:pt x="3432817" y="724619"/>
                  </a:cubicBezTo>
                  <a:cubicBezTo>
                    <a:pt x="3432817" y="900300"/>
                    <a:pt x="3521829" y="1055192"/>
                    <a:pt x="3657213" y="1146656"/>
                  </a:cubicBezTo>
                  <a:lnTo>
                    <a:pt x="3743368" y="1193420"/>
                  </a:lnTo>
                  <a:lnTo>
                    <a:pt x="3743368" y="1449238"/>
                  </a:lnTo>
                  <a:lnTo>
                    <a:pt x="284179" y="1449238"/>
                  </a:lnTo>
                  <a:cubicBezTo>
                    <a:pt x="150778" y="1449238"/>
                    <a:pt x="0" y="1445648"/>
                    <a:pt x="0" y="1312247"/>
                  </a:cubicBezTo>
                  <a:lnTo>
                    <a:pt x="0" y="180758"/>
                  </a:lnTo>
                  <a:cubicBezTo>
                    <a:pt x="0" y="47357"/>
                    <a:pt x="150778" y="0"/>
                    <a:pt x="28417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65081" y="4044507"/>
              <a:ext cx="5543947" cy="1638600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167882 h 1449238"/>
                <a:gd name="connsiteX11" fmla="*/ 241544 w 3700733"/>
                <a:gd name="connsiteY11" fmla="*/ 0 h 1449238"/>
                <a:gd name="connsiteX0" fmla="*/ 241544 w 3700733"/>
                <a:gd name="connsiteY0" fmla="*/ 0 h 1449317"/>
                <a:gd name="connsiteX1" fmla="*/ 3700733 w 3700733"/>
                <a:gd name="connsiteY1" fmla="*/ 0 h 1449317"/>
                <a:gd name="connsiteX2" fmla="*/ 3700733 w 3700733"/>
                <a:gd name="connsiteY2" fmla="*/ 255819 h 1449317"/>
                <a:gd name="connsiteX3" fmla="*/ 3614578 w 3700733"/>
                <a:gd name="connsiteY3" fmla="*/ 302582 h 1449317"/>
                <a:gd name="connsiteX4" fmla="*/ 3390182 w 3700733"/>
                <a:gd name="connsiteY4" fmla="*/ 724619 h 1449317"/>
                <a:gd name="connsiteX5" fmla="*/ 3614578 w 3700733"/>
                <a:gd name="connsiteY5" fmla="*/ 1146656 h 1449317"/>
                <a:gd name="connsiteX6" fmla="*/ 3700733 w 3700733"/>
                <a:gd name="connsiteY6" fmla="*/ 1193420 h 1449317"/>
                <a:gd name="connsiteX7" fmla="*/ 3700733 w 3700733"/>
                <a:gd name="connsiteY7" fmla="*/ 1449238 h 1449317"/>
                <a:gd name="connsiteX8" fmla="*/ 241544 w 3700733"/>
                <a:gd name="connsiteY8" fmla="*/ 1449238 h 1449317"/>
                <a:gd name="connsiteX9" fmla="*/ 0 w 3700733"/>
                <a:gd name="connsiteY9" fmla="*/ 1323449 h 1449317"/>
                <a:gd name="connsiteX10" fmla="*/ 0 w 3700733"/>
                <a:gd name="connsiteY10" fmla="*/ 167882 h 1449317"/>
                <a:gd name="connsiteX11" fmla="*/ 241544 w 3700733"/>
                <a:gd name="connsiteY11" fmla="*/ 0 h 144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317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456850"/>
                    <a:pt x="0" y="1323449"/>
                  </a:cubicBezTo>
                  <a:lnTo>
                    <a:pt x="0" y="167882"/>
                  </a:lnTo>
                  <a:cubicBezTo>
                    <a:pt x="0" y="34481"/>
                    <a:pt x="108143" y="0"/>
                    <a:pt x="241544" y="0"/>
                  </a:cubicBezTo>
                  <a:close/>
                </a:path>
              </a:pathLst>
            </a:custGeom>
            <a:grp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771452" y="4072675"/>
              <a:ext cx="5540090" cy="15736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6286 w 3700733"/>
                <a:gd name="connsiteY10" fmla="*/ 163773 h 1449238"/>
                <a:gd name="connsiteX11" fmla="*/ 241544 w 3700733"/>
                <a:gd name="connsiteY11" fmla="*/ 0 h 1449238"/>
                <a:gd name="connsiteX0" fmla="*/ 235258 w 3694447"/>
                <a:gd name="connsiteY0" fmla="*/ 0 h 1449347"/>
                <a:gd name="connsiteX1" fmla="*/ 3694447 w 3694447"/>
                <a:gd name="connsiteY1" fmla="*/ 0 h 1449347"/>
                <a:gd name="connsiteX2" fmla="*/ 3694447 w 3694447"/>
                <a:gd name="connsiteY2" fmla="*/ 255819 h 1449347"/>
                <a:gd name="connsiteX3" fmla="*/ 3608292 w 3694447"/>
                <a:gd name="connsiteY3" fmla="*/ 302582 h 1449347"/>
                <a:gd name="connsiteX4" fmla="*/ 3383896 w 3694447"/>
                <a:gd name="connsiteY4" fmla="*/ 724619 h 1449347"/>
                <a:gd name="connsiteX5" fmla="*/ 3608292 w 3694447"/>
                <a:gd name="connsiteY5" fmla="*/ 1146656 h 1449347"/>
                <a:gd name="connsiteX6" fmla="*/ 3694447 w 3694447"/>
                <a:gd name="connsiteY6" fmla="*/ 1193420 h 1449347"/>
                <a:gd name="connsiteX7" fmla="*/ 3694447 w 3694447"/>
                <a:gd name="connsiteY7" fmla="*/ 1449238 h 1449347"/>
                <a:gd name="connsiteX8" fmla="*/ 235258 w 3694447"/>
                <a:gd name="connsiteY8" fmla="*/ 1449238 h 1449347"/>
                <a:gd name="connsiteX9" fmla="*/ 0 w 3694447"/>
                <a:gd name="connsiteY9" fmla="*/ 1324351 h 1449347"/>
                <a:gd name="connsiteX10" fmla="*/ 0 w 3694447"/>
                <a:gd name="connsiteY10" fmla="*/ 163773 h 1449347"/>
                <a:gd name="connsiteX11" fmla="*/ 235258 w 3694447"/>
                <a:gd name="connsiteY11" fmla="*/ 0 h 144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4447" h="1449347">
                  <a:moveTo>
                    <a:pt x="235258" y="0"/>
                  </a:moveTo>
                  <a:lnTo>
                    <a:pt x="3694447" y="0"/>
                  </a:lnTo>
                  <a:lnTo>
                    <a:pt x="3694447" y="255819"/>
                  </a:lnTo>
                  <a:lnTo>
                    <a:pt x="3608292" y="302582"/>
                  </a:lnTo>
                  <a:cubicBezTo>
                    <a:pt x="3472908" y="394046"/>
                    <a:pt x="3383896" y="548938"/>
                    <a:pt x="3383896" y="724619"/>
                  </a:cubicBezTo>
                  <a:cubicBezTo>
                    <a:pt x="3383896" y="900300"/>
                    <a:pt x="3472908" y="1055192"/>
                    <a:pt x="3608292" y="1146656"/>
                  </a:cubicBezTo>
                  <a:lnTo>
                    <a:pt x="3694447" y="1193420"/>
                  </a:lnTo>
                  <a:lnTo>
                    <a:pt x="3694447" y="1449238"/>
                  </a:lnTo>
                  <a:lnTo>
                    <a:pt x="235258" y="1449238"/>
                  </a:lnTo>
                  <a:cubicBezTo>
                    <a:pt x="101857" y="1449238"/>
                    <a:pt x="0" y="1457752"/>
                    <a:pt x="0" y="1324351"/>
                  </a:cubicBezTo>
                  <a:lnTo>
                    <a:pt x="0" y="163773"/>
                  </a:lnTo>
                  <a:cubicBezTo>
                    <a:pt x="0" y="30372"/>
                    <a:pt x="101857" y="0"/>
                    <a:pt x="235258" y="0"/>
                  </a:cubicBezTo>
                  <a:close/>
                </a:path>
              </a:pathLst>
            </a:custGeom>
            <a:grpFill/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1139" y="2018173"/>
            <a:ext cx="3687537" cy="1015663"/>
            <a:chOff x="1205155" y="1050604"/>
            <a:chExt cx="4916716" cy="1354217"/>
          </a:xfrm>
        </p:grpSpPr>
        <p:sp>
          <p:nvSpPr>
            <p:cNvPr id="58" name="TextBox 57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/>
                <a:t>7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340312" y="1334536"/>
              <a:ext cx="378155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latin typeface="Century Gothic" panose="020B0502020202020204" pitchFamily="34" charset="0"/>
                </a:rPr>
                <a:t>JUSTICE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538473" y="3755751"/>
            <a:ext cx="206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Century Gothic" panose="020B0502020202020204" pitchFamily="34" charset="0"/>
              </a:rPr>
              <a:t>Pera</a:t>
            </a:r>
            <a:r>
              <a:rPr lang="en-US" sz="900" dirty="0">
                <a:latin typeface="Century Gothic" panose="020B0502020202020204" pitchFamily="34" charset="0"/>
              </a:rPr>
              <a:t> &amp; van </a:t>
            </a:r>
            <a:r>
              <a:rPr lang="en-US" sz="900" dirty="0" err="1">
                <a:latin typeface="Century Gothic" panose="020B0502020202020204" pitchFamily="34" charset="0"/>
              </a:rPr>
              <a:t>Tonder</a:t>
            </a:r>
            <a:r>
              <a:rPr lang="en-US" sz="900" dirty="0">
                <a:latin typeface="Century Gothic" panose="020B0502020202020204" pitchFamily="34" charset="0"/>
              </a:rPr>
              <a:t>, </a:t>
            </a:r>
            <a:r>
              <a:rPr lang="en-US" sz="900" dirty="0" smtClean="0">
                <a:latin typeface="Century Gothic" panose="020B0502020202020204" pitchFamily="34" charset="0"/>
              </a:rPr>
              <a:t>2021:54</a:t>
            </a:r>
            <a:endParaRPr lang="en-US" sz="900" dirty="0">
              <a:latin typeface="Century Gothic" panose="020B0502020202020204" pitchFamily="34" charset="0"/>
            </a:endParaRPr>
          </a:p>
          <a:p>
            <a:r>
              <a:rPr lang="en-US" sz="900" dirty="0">
                <a:latin typeface="Century Gothic" panose="020B0502020202020204" pitchFamily="34" charset="0"/>
              </a:rPr>
              <a:t>Geyer, et al., </a:t>
            </a:r>
            <a:r>
              <a:rPr lang="en-US" sz="900" dirty="0" smtClean="0">
                <a:latin typeface="Century Gothic" panose="020B0502020202020204" pitchFamily="34" charset="0"/>
              </a:rPr>
              <a:t>2021: 189-190</a:t>
            </a:r>
            <a:endParaRPr lang="en-ZA" sz="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02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37 -4.93827E-7 L -4.44444E-6 -4.9382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23" y="105508"/>
            <a:ext cx="5570855" cy="481791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19023" y="706232"/>
            <a:ext cx="3687537" cy="1015663"/>
            <a:chOff x="1205155" y="1050604"/>
            <a:chExt cx="4916716" cy="1354217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>
                  <a:solidFill>
                    <a:schemeClr val="bg1">
                      <a:lumMod val="85000"/>
                    </a:schemeClr>
                  </a:solidFill>
                </a:rPr>
                <a:t>1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40312" y="1334536"/>
              <a:ext cx="378155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>
                      <a:lumMod val="85000"/>
                    </a:schemeClr>
                  </a:solidFill>
                </a:rPr>
                <a:t>TAB ONE</a:t>
              </a:r>
              <a:r>
                <a:rPr lang="en-US">
                  <a:solidFill>
                    <a:schemeClr val="bg1">
                      <a:lumMod val="85000"/>
                    </a:schemeClr>
                  </a:solidFill>
                </a:rPr>
                <a:t/>
              </a:r>
              <a:br>
                <a:rPr lang="en-US">
                  <a:solidFill>
                    <a:schemeClr val="bg1">
                      <a:lumMod val="85000"/>
                    </a:schemeClr>
                  </a:solidFill>
                </a:rPr>
              </a:br>
              <a:r>
                <a:rPr lang="en-US">
                  <a:solidFill>
                    <a:schemeClr val="bg1">
                      <a:lumMod val="85000"/>
                    </a:schemeClr>
                  </a:solidFill>
                </a:rPr>
                <a:t>Add your own text here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7892" y="772267"/>
            <a:ext cx="4695992" cy="3689246"/>
            <a:chOff x="5219477" y="995322"/>
            <a:chExt cx="6261323" cy="1514980"/>
          </a:xfrm>
        </p:grpSpPr>
        <p:sp>
          <p:nvSpPr>
            <p:cNvPr id="45" name="Freeform: Shape 44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059127" y="555824"/>
            <a:ext cx="4695992" cy="3905688"/>
            <a:chOff x="5342415" y="888256"/>
            <a:chExt cx="6261323" cy="1603861"/>
          </a:xfrm>
        </p:grpSpPr>
        <p:grpSp>
          <p:nvGrpSpPr>
            <p:cNvPr id="49" name="Group 48"/>
            <p:cNvGrpSpPr/>
            <p:nvPr/>
          </p:nvGrpSpPr>
          <p:grpSpPr>
            <a:xfrm>
              <a:off x="5342415" y="949754"/>
              <a:ext cx="6261323" cy="1542363"/>
              <a:chOff x="5219477" y="967939"/>
              <a:chExt cx="6261323" cy="1542363"/>
            </a:xfrm>
          </p:grpSpPr>
          <p:sp>
            <p:nvSpPr>
              <p:cNvPr id="51" name="Freeform: Shape 5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5219477" y="967939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318598" y="888256"/>
              <a:ext cx="4704578" cy="1188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>
                <a:latin typeface="Century Gothic" panose="020B0502020202020204" pitchFamily="34" charset="0"/>
              </a:endParaRPr>
            </a:p>
            <a:p>
              <a:endParaRPr lang="en-US" sz="1400">
                <a:latin typeface="Century Gothic" panose="020B0502020202020204" pitchFamily="34" charset="0"/>
              </a:endParaRPr>
            </a:p>
            <a:p>
              <a:r>
                <a:rPr lang="en-US" sz="1400">
                  <a:latin typeface="Century Gothic" panose="020B0502020202020204" pitchFamily="34" charset="0"/>
                </a:rPr>
                <a:t>To not </a:t>
              </a:r>
              <a:r>
                <a:rPr lang="en-US" sz="1400" u="sng">
                  <a:latin typeface="Century Gothic" panose="020B0502020202020204" pitchFamily="34" charset="0"/>
                </a:rPr>
                <a:t>inflict </a:t>
              </a:r>
              <a:r>
                <a:rPr lang="en-US" sz="1400">
                  <a:latin typeface="Century Gothic" panose="020B0502020202020204" pitchFamily="34" charset="0"/>
                </a:rPr>
                <a:t>evil or harm.</a:t>
              </a:r>
            </a:p>
            <a:p>
              <a:endParaRPr lang="en-US" sz="1400">
                <a:latin typeface="Century Gothic" panose="020B0502020202020204" pitchFamily="34" charset="0"/>
              </a:endParaRPr>
            </a:p>
            <a:p>
              <a:r>
                <a:rPr lang="en-US" sz="1400">
                  <a:latin typeface="Century Gothic" panose="020B0502020202020204" pitchFamily="34" charset="0"/>
                </a:rPr>
                <a:t>Can be physical, emotional, psychological, spiritual, moral or harm to the dignity of the patient.</a:t>
              </a:r>
            </a:p>
            <a:p>
              <a:endParaRPr lang="en-US" sz="1400">
                <a:latin typeface="Century Gothic" panose="020B0502020202020204" pitchFamily="34" charset="0"/>
              </a:endParaRPr>
            </a:p>
            <a:p>
              <a:r>
                <a:rPr lang="en-US" sz="1400">
                  <a:latin typeface="Century Gothic" panose="020B0502020202020204" pitchFamily="34" charset="0"/>
                </a:rPr>
                <a:t>Transgression can occur in subtle ways: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latin typeface="Century Gothic" panose="020B0502020202020204" pitchFamily="34" charset="0"/>
                </a:rPr>
                <a:t>Not seeing </a:t>
              </a:r>
              <a:r>
                <a:rPr lang="en-US" sz="1400" err="1">
                  <a:latin typeface="Century Gothic" panose="020B0502020202020204" pitchFamily="34" charset="0"/>
                </a:rPr>
                <a:t>forseeable</a:t>
              </a:r>
              <a:r>
                <a:rPr lang="en-US" sz="1400">
                  <a:latin typeface="Century Gothic" panose="020B0502020202020204" pitchFamily="34" charset="0"/>
                </a:rPr>
                <a:t> harmful effects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latin typeface="Century Gothic" panose="020B0502020202020204" pitchFamily="34" charset="0"/>
                </a:rPr>
                <a:t>Failing to expose incompetent colleagues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30134" y="486458"/>
            <a:ext cx="4345251" cy="4214032"/>
            <a:chOff x="517874" y="3954953"/>
            <a:chExt cx="5793668" cy="179755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4" name="Freeform: Shape 53"/>
            <p:cNvSpPr/>
            <p:nvPr/>
          </p:nvSpPr>
          <p:spPr>
            <a:xfrm>
              <a:off x="517874" y="3954953"/>
              <a:ext cx="5793668" cy="1797554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12182 w 3700733"/>
                <a:gd name="connsiteY10" fmla="*/ 173463 h 1449238"/>
                <a:gd name="connsiteX11" fmla="*/ 241544 w 3700733"/>
                <a:gd name="connsiteY11" fmla="*/ 0 h 1449238"/>
                <a:gd name="connsiteX0" fmla="*/ 229362 w 3688551"/>
                <a:gd name="connsiteY0" fmla="*/ 0 h 1449238"/>
                <a:gd name="connsiteX1" fmla="*/ 3688551 w 3688551"/>
                <a:gd name="connsiteY1" fmla="*/ 0 h 1449238"/>
                <a:gd name="connsiteX2" fmla="*/ 3688551 w 3688551"/>
                <a:gd name="connsiteY2" fmla="*/ 255819 h 1449238"/>
                <a:gd name="connsiteX3" fmla="*/ 3602396 w 3688551"/>
                <a:gd name="connsiteY3" fmla="*/ 302582 h 1449238"/>
                <a:gd name="connsiteX4" fmla="*/ 3378000 w 3688551"/>
                <a:gd name="connsiteY4" fmla="*/ 724619 h 1449238"/>
                <a:gd name="connsiteX5" fmla="*/ 3602396 w 3688551"/>
                <a:gd name="connsiteY5" fmla="*/ 1146656 h 1449238"/>
                <a:gd name="connsiteX6" fmla="*/ 3688551 w 3688551"/>
                <a:gd name="connsiteY6" fmla="*/ 1193420 h 1449238"/>
                <a:gd name="connsiteX7" fmla="*/ 3688551 w 3688551"/>
                <a:gd name="connsiteY7" fmla="*/ 1449238 h 1449238"/>
                <a:gd name="connsiteX8" fmla="*/ 229362 w 3688551"/>
                <a:gd name="connsiteY8" fmla="*/ 1449238 h 1449238"/>
                <a:gd name="connsiteX9" fmla="*/ 0 w 3688551"/>
                <a:gd name="connsiteY9" fmla="*/ 1312247 h 1449238"/>
                <a:gd name="connsiteX10" fmla="*/ 0 w 3688551"/>
                <a:gd name="connsiteY10" fmla="*/ 173463 h 1449238"/>
                <a:gd name="connsiteX11" fmla="*/ 229362 w 3688551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54817 w 3743368"/>
                <a:gd name="connsiteY10" fmla="*/ 173463 h 1449238"/>
                <a:gd name="connsiteX11" fmla="*/ 284179 w 3743368"/>
                <a:gd name="connsiteY11" fmla="*/ 0 h 1449238"/>
                <a:gd name="connsiteX0" fmla="*/ 302452 w 3761641"/>
                <a:gd name="connsiteY0" fmla="*/ 0 h 1449238"/>
                <a:gd name="connsiteX1" fmla="*/ 3761641 w 3761641"/>
                <a:gd name="connsiteY1" fmla="*/ 0 h 1449238"/>
                <a:gd name="connsiteX2" fmla="*/ 3761641 w 3761641"/>
                <a:gd name="connsiteY2" fmla="*/ 255819 h 1449238"/>
                <a:gd name="connsiteX3" fmla="*/ 3675486 w 3761641"/>
                <a:gd name="connsiteY3" fmla="*/ 302582 h 1449238"/>
                <a:gd name="connsiteX4" fmla="*/ 3451090 w 3761641"/>
                <a:gd name="connsiteY4" fmla="*/ 724619 h 1449238"/>
                <a:gd name="connsiteX5" fmla="*/ 3675486 w 3761641"/>
                <a:gd name="connsiteY5" fmla="*/ 1146656 h 1449238"/>
                <a:gd name="connsiteX6" fmla="*/ 3761641 w 3761641"/>
                <a:gd name="connsiteY6" fmla="*/ 1193420 h 1449238"/>
                <a:gd name="connsiteX7" fmla="*/ 3761641 w 3761641"/>
                <a:gd name="connsiteY7" fmla="*/ 1449238 h 1449238"/>
                <a:gd name="connsiteX8" fmla="*/ 302452 w 3761641"/>
                <a:gd name="connsiteY8" fmla="*/ 1449238 h 1449238"/>
                <a:gd name="connsiteX9" fmla="*/ 18273 w 3761641"/>
                <a:gd name="connsiteY9" fmla="*/ 1312247 h 1449238"/>
                <a:gd name="connsiteX10" fmla="*/ 0 w 3761641"/>
                <a:gd name="connsiteY10" fmla="*/ 173463 h 1449238"/>
                <a:gd name="connsiteX11" fmla="*/ 302452 w 3761641"/>
                <a:gd name="connsiteY11" fmla="*/ 0 h 1449238"/>
                <a:gd name="connsiteX0" fmla="*/ 296361 w 3755550"/>
                <a:gd name="connsiteY0" fmla="*/ 0 h 1449238"/>
                <a:gd name="connsiteX1" fmla="*/ 3755550 w 3755550"/>
                <a:gd name="connsiteY1" fmla="*/ 0 h 1449238"/>
                <a:gd name="connsiteX2" fmla="*/ 3755550 w 3755550"/>
                <a:gd name="connsiteY2" fmla="*/ 255819 h 1449238"/>
                <a:gd name="connsiteX3" fmla="*/ 3669395 w 3755550"/>
                <a:gd name="connsiteY3" fmla="*/ 302582 h 1449238"/>
                <a:gd name="connsiteX4" fmla="*/ 3444999 w 3755550"/>
                <a:gd name="connsiteY4" fmla="*/ 724619 h 1449238"/>
                <a:gd name="connsiteX5" fmla="*/ 3669395 w 3755550"/>
                <a:gd name="connsiteY5" fmla="*/ 1146656 h 1449238"/>
                <a:gd name="connsiteX6" fmla="*/ 3755550 w 3755550"/>
                <a:gd name="connsiteY6" fmla="*/ 1193420 h 1449238"/>
                <a:gd name="connsiteX7" fmla="*/ 3755550 w 3755550"/>
                <a:gd name="connsiteY7" fmla="*/ 1449238 h 1449238"/>
                <a:gd name="connsiteX8" fmla="*/ 296361 w 3755550"/>
                <a:gd name="connsiteY8" fmla="*/ 1449238 h 1449238"/>
                <a:gd name="connsiteX9" fmla="*/ 12182 w 3755550"/>
                <a:gd name="connsiteY9" fmla="*/ 1312247 h 1449238"/>
                <a:gd name="connsiteX10" fmla="*/ 0 w 3755550"/>
                <a:gd name="connsiteY10" fmla="*/ 175895 h 1449238"/>
                <a:gd name="connsiteX11" fmla="*/ 296361 w 3755550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0 w 3743368"/>
                <a:gd name="connsiteY10" fmla="*/ 180758 h 1449238"/>
                <a:gd name="connsiteX11" fmla="*/ 284179 w 3743368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3368" h="1449238">
                  <a:moveTo>
                    <a:pt x="284179" y="0"/>
                  </a:moveTo>
                  <a:lnTo>
                    <a:pt x="3743368" y="0"/>
                  </a:lnTo>
                  <a:lnTo>
                    <a:pt x="3743368" y="255819"/>
                  </a:lnTo>
                  <a:lnTo>
                    <a:pt x="3657213" y="302582"/>
                  </a:lnTo>
                  <a:cubicBezTo>
                    <a:pt x="3521829" y="394046"/>
                    <a:pt x="3432817" y="548938"/>
                    <a:pt x="3432817" y="724619"/>
                  </a:cubicBezTo>
                  <a:cubicBezTo>
                    <a:pt x="3432817" y="900300"/>
                    <a:pt x="3521829" y="1055192"/>
                    <a:pt x="3657213" y="1146656"/>
                  </a:cubicBezTo>
                  <a:lnTo>
                    <a:pt x="3743368" y="1193420"/>
                  </a:lnTo>
                  <a:lnTo>
                    <a:pt x="3743368" y="1449238"/>
                  </a:lnTo>
                  <a:lnTo>
                    <a:pt x="284179" y="1449238"/>
                  </a:lnTo>
                  <a:cubicBezTo>
                    <a:pt x="150778" y="1449238"/>
                    <a:pt x="0" y="1445648"/>
                    <a:pt x="0" y="1312247"/>
                  </a:cubicBezTo>
                  <a:lnTo>
                    <a:pt x="0" y="180758"/>
                  </a:lnTo>
                  <a:cubicBezTo>
                    <a:pt x="0" y="47357"/>
                    <a:pt x="150778" y="0"/>
                    <a:pt x="28417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65081" y="4044507"/>
              <a:ext cx="5543947" cy="1638600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167882 h 1449238"/>
                <a:gd name="connsiteX11" fmla="*/ 241544 w 3700733"/>
                <a:gd name="connsiteY11" fmla="*/ 0 h 1449238"/>
                <a:gd name="connsiteX0" fmla="*/ 241544 w 3700733"/>
                <a:gd name="connsiteY0" fmla="*/ 0 h 1449317"/>
                <a:gd name="connsiteX1" fmla="*/ 3700733 w 3700733"/>
                <a:gd name="connsiteY1" fmla="*/ 0 h 1449317"/>
                <a:gd name="connsiteX2" fmla="*/ 3700733 w 3700733"/>
                <a:gd name="connsiteY2" fmla="*/ 255819 h 1449317"/>
                <a:gd name="connsiteX3" fmla="*/ 3614578 w 3700733"/>
                <a:gd name="connsiteY3" fmla="*/ 302582 h 1449317"/>
                <a:gd name="connsiteX4" fmla="*/ 3390182 w 3700733"/>
                <a:gd name="connsiteY4" fmla="*/ 724619 h 1449317"/>
                <a:gd name="connsiteX5" fmla="*/ 3614578 w 3700733"/>
                <a:gd name="connsiteY5" fmla="*/ 1146656 h 1449317"/>
                <a:gd name="connsiteX6" fmla="*/ 3700733 w 3700733"/>
                <a:gd name="connsiteY6" fmla="*/ 1193420 h 1449317"/>
                <a:gd name="connsiteX7" fmla="*/ 3700733 w 3700733"/>
                <a:gd name="connsiteY7" fmla="*/ 1449238 h 1449317"/>
                <a:gd name="connsiteX8" fmla="*/ 241544 w 3700733"/>
                <a:gd name="connsiteY8" fmla="*/ 1449238 h 1449317"/>
                <a:gd name="connsiteX9" fmla="*/ 0 w 3700733"/>
                <a:gd name="connsiteY9" fmla="*/ 1323449 h 1449317"/>
                <a:gd name="connsiteX10" fmla="*/ 0 w 3700733"/>
                <a:gd name="connsiteY10" fmla="*/ 167882 h 1449317"/>
                <a:gd name="connsiteX11" fmla="*/ 241544 w 3700733"/>
                <a:gd name="connsiteY11" fmla="*/ 0 h 144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317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456850"/>
                    <a:pt x="0" y="1323449"/>
                  </a:cubicBezTo>
                  <a:lnTo>
                    <a:pt x="0" y="167882"/>
                  </a:lnTo>
                  <a:cubicBezTo>
                    <a:pt x="0" y="34481"/>
                    <a:pt x="108143" y="0"/>
                    <a:pt x="241544" y="0"/>
                  </a:cubicBezTo>
                  <a:close/>
                </a:path>
              </a:pathLst>
            </a:custGeom>
            <a:grp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771452" y="4072675"/>
              <a:ext cx="5540090" cy="15736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6286 w 3700733"/>
                <a:gd name="connsiteY10" fmla="*/ 163773 h 1449238"/>
                <a:gd name="connsiteX11" fmla="*/ 241544 w 3700733"/>
                <a:gd name="connsiteY11" fmla="*/ 0 h 1449238"/>
                <a:gd name="connsiteX0" fmla="*/ 235258 w 3694447"/>
                <a:gd name="connsiteY0" fmla="*/ 0 h 1449347"/>
                <a:gd name="connsiteX1" fmla="*/ 3694447 w 3694447"/>
                <a:gd name="connsiteY1" fmla="*/ 0 h 1449347"/>
                <a:gd name="connsiteX2" fmla="*/ 3694447 w 3694447"/>
                <a:gd name="connsiteY2" fmla="*/ 255819 h 1449347"/>
                <a:gd name="connsiteX3" fmla="*/ 3608292 w 3694447"/>
                <a:gd name="connsiteY3" fmla="*/ 302582 h 1449347"/>
                <a:gd name="connsiteX4" fmla="*/ 3383896 w 3694447"/>
                <a:gd name="connsiteY4" fmla="*/ 724619 h 1449347"/>
                <a:gd name="connsiteX5" fmla="*/ 3608292 w 3694447"/>
                <a:gd name="connsiteY5" fmla="*/ 1146656 h 1449347"/>
                <a:gd name="connsiteX6" fmla="*/ 3694447 w 3694447"/>
                <a:gd name="connsiteY6" fmla="*/ 1193420 h 1449347"/>
                <a:gd name="connsiteX7" fmla="*/ 3694447 w 3694447"/>
                <a:gd name="connsiteY7" fmla="*/ 1449238 h 1449347"/>
                <a:gd name="connsiteX8" fmla="*/ 235258 w 3694447"/>
                <a:gd name="connsiteY8" fmla="*/ 1449238 h 1449347"/>
                <a:gd name="connsiteX9" fmla="*/ 0 w 3694447"/>
                <a:gd name="connsiteY9" fmla="*/ 1324351 h 1449347"/>
                <a:gd name="connsiteX10" fmla="*/ 0 w 3694447"/>
                <a:gd name="connsiteY10" fmla="*/ 163773 h 1449347"/>
                <a:gd name="connsiteX11" fmla="*/ 235258 w 3694447"/>
                <a:gd name="connsiteY11" fmla="*/ 0 h 144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4447" h="1449347">
                  <a:moveTo>
                    <a:pt x="235258" y="0"/>
                  </a:moveTo>
                  <a:lnTo>
                    <a:pt x="3694447" y="0"/>
                  </a:lnTo>
                  <a:lnTo>
                    <a:pt x="3694447" y="255819"/>
                  </a:lnTo>
                  <a:lnTo>
                    <a:pt x="3608292" y="302582"/>
                  </a:lnTo>
                  <a:cubicBezTo>
                    <a:pt x="3472908" y="394046"/>
                    <a:pt x="3383896" y="548938"/>
                    <a:pt x="3383896" y="724619"/>
                  </a:cubicBezTo>
                  <a:cubicBezTo>
                    <a:pt x="3383896" y="900300"/>
                    <a:pt x="3472908" y="1055192"/>
                    <a:pt x="3608292" y="1146656"/>
                  </a:cubicBezTo>
                  <a:lnTo>
                    <a:pt x="3694447" y="1193420"/>
                  </a:lnTo>
                  <a:lnTo>
                    <a:pt x="3694447" y="1449238"/>
                  </a:lnTo>
                  <a:lnTo>
                    <a:pt x="235258" y="1449238"/>
                  </a:lnTo>
                  <a:cubicBezTo>
                    <a:pt x="101857" y="1449238"/>
                    <a:pt x="0" y="1457752"/>
                    <a:pt x="0" y="1324351"/>
                  </a:cubicBezTo>
                  <a:lnTo>
                    <a:pt x="0" y="163773"/>
                  </a:lnTo>
                  <a:cubicBezTo>
                    <a:pt x="0" y="30372"/>
                    <a:pt x="101857" y="0"/>
                    <a:pt x="235258" y="0"/>
                  </a:cubicBezTo>
                  <a:close/>
                </a:path>
              </a:pathLst>
            </a:custGeom>
            <a:grpFill/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1139" y="2018173"/>
            <a:ext cx="3663419" cy="1015663"/>
            <a:chOff x="1205155" y="1050604"/>
            <a:chExt cx="4884559" cy="1354217"/>
          </a:xfrm>
        </p:grpSpPr>
        <p:sp>
          <p:nvSpPr>
            <p:cNvPr id="58" name="TextBox 57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/>
                <a:t>8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308155" y="1050604"/>
              <a:ext cx="3781559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latin typeface="Century Gothic" panose="020B0502020202020204" pitchFamily="34" charset="0"/>
                </a:rPr>
                <a:t>NON-MALEFICENCE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355021" y="3899239"/>
            <a:ext cx="206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latin typeface="Century Gothic" panose="020B0502020202020204" pitchFamily="34" charset="0"/>
            </a:endParaRPr>
          </a:p>
          <a:p>
            <a:r>
              <a:rPr lang="en-US" sz="900" dirty="0">
                <a:latin typeface="Century Gothic" panose="020B0502020202020204" pitchFamily="34" charset="0"/>
              </a:rPr>
              <a:t>Geyer, et al., </a:t>
            </a:r>
            <a:r>
              <a:rPr lang="en-US" sz="900" dirty="0" smtClean="0">
                <a:latin typeface="Century Gothic" panose="020B0502020202020204" pitchFamily="34" charset="0"/>
              </a:rPr>
              <a:t>2021:189</a:t>
            </a:r>
            <a:endParaRPr lang="en-ZA" sz="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5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37 -4.32099E-6 L -4.44444E-6 -4.32099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23" y="105508"/>
            <a:ext cx="5570855" cy="481791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19023" y="706232"/>
            <a:ext cx="3687537" cy="1015663"/>
            <a:chOff x="1205155" y="1050604"/>
            <a:chExt cx="4916716" cy="1354217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>
                  <a:solidFill>
                    <a:schemeClr val="bg1">
                      <a:lumMod val="85000"/>
                    </a:schemeClr>
                  </a:solidFill>
                </a:rPr>
                <a:t>1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40312" y="1334536"/>
              <a:ext cx="378155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>
                      <a:lumMod val="85000"/>
                    </a:schemeClr>
                  </a:solidFill>
                </a:rPr>
                <a:t>TAB ONE</a:t>
              </a:r>
              <a:r>
                <a:rPr lang="en-US">
                  <a:solidFill>
                    <a:schemeClr val="bg1">
                      <a:lumMod val="85000"/>
                    </a:schemeClr>
                  </a:solidFill>
                </a:rPr>
                <a:t/>
              </a:r>
              <a:br>
                <a:rPr lang="en-US">
                  <a:solidFill>
                    <a:schemeClr val="bg1">
                      <a:lumMod val="85000"/>
                    </a:schemeClr>
                  </a:solidFill>
                </a:rPr>
              </a:br>
              <a:r>
                <a:rPr lang="en-US">
                  <a:solidFill>
                    <a:schemeClr val="bg1">
                      <a:lumMod val="85000"/>
                    </a:schemeClr>
                  </a:solidFill>
                </a:rPr>
                <a:t>Add your own text here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7892" y="782099"/>
            <a:ext cx="4695992" cy="3689246"/>
            <a:chOff x="5219477" y="995322"/>
            <a:chExt cx="6261323" cy="1514980"/>
          </a:xfrm>
        </p:grpSpPr>
        <p:sp>
          <p:nvSpPr>
            <p:cNvPr id="45" name="Freeform: Shape 44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059127" y="705582"/>
            <a:ext cx="4695992" cy="3755929"/>
            <a:chOff x="5342415" y="949754"/>
            <a:chExt cx="6261323" cy="1542363"/>
          </a:xfrm>
        </p:grpSpPr>
        <p:grpSp>
          <p:nvGrpSpPr>
            <p:cNvPr id="49" name="Group 48"/>
            <p:cNvGrpSpPr/>
            <p:nvPr/>
          </p:nvGrpSpPr>
          <p:grpSpPr>
            <a:xfrm>
              <a:off x="5342415" y="949754"/>
              <a:ext cx="6261323" cy="1542363"/>
              <a:chOff x="5219477" y="967939"/>
              <a:chExt cx="6261323" cy="1542363"/>
            </a:xfrm>
          </p:grpSpPr>
          <p:sp>
            <p:nvSpPr>
              <p:cNvPr id="51" name="Freeform: Shape 5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5219477" y="967939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397400" y="1170175"/>
              <a:ext cx="4704578" cy="834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>
                <a:latin typeface="Century Gothic" panose="020B0502020202020204" pitchFamily="34" charset="0"/>
              </a:endParaRPr>
            </a:p>
            <a:p>
              <a:endParaRPr lang="en-US" sz="1400">
                <a:latin typeface="Century Gothic" panose="020B0502020202020204" pitchFamily="34" charset="0"/>
              </a:endParaRPr>
            </a:p>
            <a:p>
              <a:r>
                <a:rPr lang="en-US" sz="1400">
                  <a:latin typeface="Century Gothic" panose="020B0502020202020204" pitchFamily="34" charset="0"/>
                </a:rPr>
                <a:t>Accepting liability (responsibility) for your acts or </a:t>
              </a:r>
              <a:r>
                <a:rPr lang="en-US" sz="1400" err="1">
                  <a:latin typeface="Century Gothic" panose="020B0502020202020204" pitchFamily="34" charset="0"/>
                </a:rPr>
                <a:t>ommissions</a:t>
              </a:r>
              <a:r>
                <a:rPr lang="en-US" sz="1400">
                  <a:latin typeface="Century Gothic" panose="020B0502020202020204" pitchFamily="34" charset="0"/>
                </a:rPr>
                <a:t>.</a:t>
              </a:r>
            </a:p>
            <a:p>
              <a:endParaRPr lang="en-US" sz="1400">
                <a:latin typeface="Century Gothic" panose="020B0502020202020204" pitchFamily="34" charset="0"/>
              </a:endParaRPr>
            </a:p>
            <a:p>
              <a:r>
                <a:rPr lang="en-US" sz="1400">
                  <a:latin typeface="Century Gothic" panose="020B0502020202020204" pitchFamily="34" charset="0"/>
                </a:rPr>
                <a:t>It forms the basis for </a:t>
              </a:r>
              <a:r>
                <a:rPr lang="en-US" sz="1400" i="1">
                  <a:latin typeface="Century Gothic" panose="020B0502020202020204" pitchFamily="34" charset="0"/>
                </a:rPr>
                <a:t>accountability.</a:t>
              </a:r>
            </a:p>
            <a:p>
              <a:endParaRPr lang="en-US" sz="1400" i="1">
                <a:latin typeface="Century Gothic" panose="020B0502020202020204" pitchFamily="34" charset="0"/>
              </a:endParaRPr>
            </a:p>
            <a:p>
              <a:r>
                <a:rPr lang="en-US" sz="1400">
                  <a:latin typeface="Century Gothic" panose="020B0502020202020204" pitchFamily="34" charset="0"/>
                </a:rPr>
                <a:t>Allocation and acceptance of an instruction in practice.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30134" y="476626"/>
            <a:ext cx="4345251" cy="4214032"/>
            <a:chOff x="517874" y="3954953"/>
            <a:chExt cx="5793668" cy="1797554"/>
          </a:xfrm>
          <a:solidFill>
            <a:srgbClr val="FF66FF"/>
          </a:solidFill>
        </p:grpSpPr>
        <p:sp>
          <p:nvSpPr>
            <p:cNvPr id="54" name="Freeform: Shape 53"/>
            <p:cNvSpPr/>
            <p:nvPr/>
          </p:nvSpPr>
          <p:spPr>
            <a:xfrm>
              <a:off x="517874" y="3954953"/>
              <a:ext cx="5793668" cy="1797554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12182 w 3700733"/>
                <a:gd name="connsiteY10" fmla="*/ 173463 h 1449238"/>
                <a:gd name="connsiteX11" fmla="*/ 241544 w 3700733"/>
                <a:gd name="connsiteY11" fmla="*/ 0 h 1449238"/>
                <a:gd name="connsiteX0" fmla="*/ 229362 w 3688551"/>
                <a:gd name="connsiteY0" fmla="*/ 0 h 1449238"/>
                <a:gd name="connsiteX1" fmla="*/ 3688551 w 3688551"/>
                <a:gd name="connsiteY1" fmla="*/ 0 h 1449238"/>
                <a:gd name="connsiteX2" fmla="*/ 3688551 w 3688551"/>
                <a:gd name="connsiteY2" fmla="*/ 255819 h 1449238"/>
                <a:gd name="connsiteX3" fmla="*/ 3602396 w 3688551"/>
                <a:gd name="connsiteY3" fmla="*/ 302582 h 1449238"/>
                <a:gd name="connsiteX4" fmla="*/ 3378000 w 3688551"/>
                <a:gd name="connsiteY4" fmla="*/ 724619 h 1449238"/>
                <a:gd name="connsiteX5" fmla="*/ 3602396 w 3688551"/>
                <a:gd name="connsiteY5" fmla="*/ 1146656 h 1449238"/>
                <a:gd name="connsiteX6" fmla="*/ 3688551 w 3688551"/>
                <a:gd name="connsiteY6" fmla="*/ 1193420 h 1449238"/>
                <a:gd name="connsiteX7" fmla="*/ 3688551 w 3688551"/>
                <a:gd name="connsiteY7" fmla="*/ 1449238 h 1449238"/>
                <a:gd name="connsiteX8" fmla="*/ 229362 w 3688551"/>
                <a:gd name="connsiteY8" fmla="*/ 1449238 h 1449238"/>
                <a:gd name="connsiteX9" fmla="*/ 0 w 3688551"/>
                <a:gd name="connsiteY9" fmla="*/ 1312247 h 1449238"/>
                <a:gd name="connsiteX10" fmla="*/ 0 w 3688551"/>
                <a:gd name="connsiteY10" fmla="*/ 173463 h 1449238"/>
                <a:gd name="connsiteX11" fmla="*/ 229362 w 3688551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54817 w 3743368"/>
                <a:gd name="connsiteY10" fmla="*/ 173463 h 1449238"/>
                <a:gd name="connsiteX11" fmla="*/ 284179 w 3743368"/>
                <a:gd name="connsiteY11" fmla="*/ 0 h 1449238"/>
                <a:gd name="connsiteX0" fmla="*/ 302452 w 3761641"/>
                <a:gd name="connsiteY0" fmla="*/ 0 h 1449238"/>
                <a:gd name="connsiteX1" fmla="*/ 3761641 w 3761641"/>
                <a:gd name="connsiteY1" fmla="*/ 0 h 1449238"/>
                <a:gd name="connsiteX2" fmla="*/ 3761641 w 3761641"/>
                <a:gd name="connsiteY2" fmla="*/ 255819 h 1449238"/>
                <a:gd name="connsiteX3" fmla="*/ 3675486 w 3761641"/>
                <a:gd name="connsiteY3" fmla="*/ 302582 h 1449238"/>
                <a:gd name="connsiteX4" fmla="*/ 3451090 w 3761641"/>
                <a:gd name="connsiteY4" fmla="*/ 724619 h 1449238"/>
                <a:gd name="connsiteX5" fmla="*/ 3675486 w 3761641"/>
                <a:gd name="connsiteY5" fmla="*/ 1146656 h 1449238"/>
                <a:gd name="connsiteX6" fmla="*/ 3761641 w 3761641"/>
                <a:gd name="connsiteY6" fmla="*/ 1193420 h 1449238"/>
                <a:gd name="connsiteX7" fmla="*/ 3761641 w 3761641"/>
                <a:gd name="connsiteY7" fmla="*/ 1449238 h 1449238"/>
                <a:gd name="connsiteX8" fmla="*/ 302452 w 3761641"/>
                <a:gd name="connsiteY8" fmla="*/ 1449238 h 1449238"/>
                <a:gd name="connsiteX9" fmla="*/ 18273 w 3761641"/>
                <a:gd name="connsiteY9" fmla="*/ 1312247 h 1449238"/>
                <a:gd name="connsiteX10" fmla="*/ 0 w 3761641"/>
                <a:gd name="connsiteY10" fmla="*/ 173463 h 1449238"/>
                <a:gd name="connsiteX11" fmla="*/ 302452 w 3761641"/>
                <a:gd name="connsiteY11" fmla="*/ 0 h 1449238"/>
                <a:gd name="connsiteX0" fmla="*/ 296361 w 3755550"/>
                <a:gd name="connsiteY0" fmla="*/ 0 h 1449238"/>
                <a:gd name="connsiteX1" fmla="*/ 3755550 w 3755550"/>
                <a:gd name="connsiteY1" fmla="*/ 0 h 1449238"/>
                <a:gd name="connsiteX2" fmla="*/ 3755550 w 3755550"/>
                <a:gd name="connsiteY2" fmla="*/ 255819 h 1449238"/>
                <a:gd name="connsiteX3" fmla="*/ 3669395 w 3755550"/>
                <a:gd name="connsiteY3" fmla="*/ 302582 h 1449238"/>
                <a:gd name="connsiteX4" fmla="*/ 3444999 w 3755550"/>
                <a:gd name="connsiteY4" fmla="*/ 724619 h 1449238"/>
                <a:gd name="connsiteX5" fmla="*/ 3669395 w 3755550"/>
                <a:gd name="connsiteY5" fmla="*/ 1146656 h 1449238"/>
                <a:gd name="connsiteX6" fmla="*/ 3755550 w 3755550"/>
                <a:gd name="connsiteY6" fmla="*/ 1193420 h 1449238"/>
                <a:gd name="connsiteX7" fmla="*/ 3755550 w 3755550"/>
                <a:gd name="connsiteY7" fmla="*/ 1449238 h 1449238"/>
                <a:gd name="connsiteX8" fmla="*/ 296361 w 3755550"/>
                <a:gd name="connsiteY8" fmla="*/ 1449238 h 1449238"/>
                <a:gd name="connsiteX9" fmla="*/ 12182 w 3755550"/>
                <a:gd name="connsiteY9" fmla="*/ 1312247 h 1449238"/>
                <a:gd name="connsiteX10" fmla="*/ 0 w 3755550"/>
                <a:gd name="connsiteY10" fmla="*/ 175895 h 1449238"/>
                <a:gd name="connsiteX11" fmla="*/ 296361 w 3755550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0 w 3743368"/>
                <a:gd name="connsiteY10" fmla="*/ 180758 h 1449238"/>
                <a:gd name="connsiteX11" fmla="*/ 284179 w 3743368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3368" h="1449238">
                  <a:moveTo>
                    <a:pt x="284179" y="0"/>
                  </a:moveTo>
                  <a:lnTo>
                    <a:pt x="3743368" y="0"/>
                  </a:lnTo>
                  <a:lnTo>
                    <a:pt x="3743368" y="255819"/>
                  </a:lnTo>
                  <a:lnTo>
                    <a:pt x="3657213" y="302582"/>
                  </a:lnTo>
                  <a:cubicBezTo>
                    <a:pt x="3521829" y="394046"/>
                    <a:pt x="3432817" y="548938"/>
                    <a:pt x="3432817" y="724619"/>
                  </a:cubicBezTo>
                  <a:cubicBezTo>
                    <a:pt x="3432817" y="900300"/>
                    <a:pt x="3521829" y="1055192"/>
                    <a:pt x="3657213" y="1146656"/>
                  </a:cubicBezTo>
                  <a:lnTo>
                    <a:pt x="3743368" y="1193420"/>
                  </a:lnTo>
                  <a:lnTo>
                    <a:pt x="3743368" y="1449238"/>
                  </a:lnTo>
                  <a:lnTo>
                    <a:pt x="284179" y="1449238"/>
                  </a:lnTo>
                  <a:cubicBezTo>
                    <a:pt x="150778" y="1449238"/>
                    <a:pt x="0" y="1445648"/>
                    <a:pt x="0" y="1312247"/>
                  </a:cubicBezTo>
                  <a:lnTo>
                    <a:pt x="0" y="180758"/>
                  </a:lnTo>
                  <a:cubicBezTo>
                    <a:pt x="0" y="47357"/>
                    <a:pt x="150778" y="0"/>
                    <a:pt x="28417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65081" y="4044507"/>
              <a:ext cx="5543947" cy="1638600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167882 h 1449238"/>
                <a:gd name="connsiteX11" fmla="*/ 241544 w 3700733"/>
                <a:gd name="connsiteY11" fmla="*/ 0 h 1449238"/>
                <a:gd name="connsiteX0" fmla="*/ 241544 w 3700733"/>
                <a:gd name="connsiteY0" fmla="*/ 0 h 1449317"/>
                <a:gd name="connsiteX1" fmla="*/ 3700733 w 3700733"/>
                <a:gd name="connsiteY1" fmla="*/ 0 h 1449317"/>
                <a:gd name="connsiteX2" fmla="*/ 3700733 w 3700733"/>
                <a:gd name="connsiteY2" fmla="*/ 255819 h 1449317"/>
                <a:gd name="connsiteX3" fmla="*/ 3614578 w 3700733"/>
                <a:gd name="connsiteY3" fmla="*/ 302582 h 1449317"/>
                <a:gd name="connsiteX4" fmla="*/ 3390182 w 3700733"/>
                <a:gd name="connsiteY4" fmla="*/ 724619 h 1449317"/>
                <a:gd name="connsiteX5" fmla="*/ 3614578 w 3700733"/>
                <a:gd name="connsiteY5" fmla="*/ 1146656 h 1449317"/>
                <a:gd name="connsiteX6" fmla="*/ 3700733 w 3700733"/>
                <a:gd name="connsiteY6" fmla="*/ 1193420 h 1449317"/>
                <a:gd name="connsiteX7" fmla="*/ 3700733 w 3700733"/>
                <a:gd name="connsiteY7" fmla="*/ 1449238 h 1449317"/>
                <a:gd name="connsiteX8" fmla="*/ 241544 w 3700733"/>
                <a:gd name="connsiteY8" fmla="*/ 1449238 h 1449317"/>
                <a:gd name="connsiteX9" fmla="*/ 0 w 3700733"/>
                <a:gd name="connsiteY9" fmla="*/ 1323449 h 1449317"/>
                <a:gd name="connsiteX10" fmla="*/ 0 w 3700733"/>
                <a:gd name="connsiteY10" fmla="*/ 167882 h 1449317"/>
                <a:gd name="connsiteX11" fmla="*/ 241544 w 3700733"/>
                <a:gd name="connsiteY11" fmla="*/ 0 h 144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317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456850"/>
                    <a:pt x="0" y="1323449"/>
                  </a:cubicBezTo>
                  <a:lnTo>
                    <a:pt x="0" y="167882"/>
                  </a:lnTo>
                  <a:cubicBezTo>
                    <a:pt x="0" y="34481"/>
                    <a:pt x="108143" y="0"/>
                    <a:pt x="241544" y="0"/>
                  </a:cubicBezTo>
                  <a:close/>
                </a:path>
              </a:pathLst>
            </a:custGeom>
            <a:grp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771452" y="4072675"/>
              <a:ext cx="5540090" cy="15736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6286 w 3700733"/>
                <a:gd name="connsiteY10" fmla="*/ 163773 h 1449238"/>
                <a:gd name="connsiteX11" fmla="*/ 241544 w 3700733"/>
                <a:gd name="connsiteY11" fmla="*/ 0 h 1449238"/>
                <a:gd name="connsiteX0" fmla="*/ 235258 w 3694447"/>
                <a:gd name="connsiteY0" fmla="*/ 0 h 1449347"/>
                <a:gd name="connsiteX1" fmla="*/ 3694447 w 3694447"/>
                <a:gd name="connsiteY1" fmla="*/ 0 h 1449347"/>
                <a:gd name="connsiteX2" fmla="*/ 3694447 w 3694447"/>
                <a:gd name="connsiteY2" fmla="*/ 255819 h 1449347"/>
                <a:gd name="connsiteX3" fmla="*/ 3608292 w 3694447"/>
                <a:gd name="connsiteY3" fmla="*/ 302582 h 1449347"/>
                <a:gd name="connsiteX4" fmla="*/ 3383896 w 3694447"/>
                <a:gd name="connsiteY4" fmla="*/ 724619 h 1449347"/>
                <a:gd name="connsiteX5" fmla="*/ 3608292 w 3694447"/>
                <a:gd name="connsiteY5" fmla="*/ 1146656 h 1449347"/>
                <a:gd name="connsiteX6" fmla="*/ 3694447 w 3694447"/>
                <a:gd name="connsiteY6" fmla="*/ 1193420 h 1449347"/>
                <a:gd name="connsiteX7" fmla="*/ 3694447 w 3694447"/>
                <a:gd name="connsiteY7" fmla="*/ 1449238 h 1449347"/>
                <a:gd name="connsiteX8" fmla="*/ 235258 w 3694447"/>
                <a:gd name="connsiteY8" fmla="*/ 1449238 h 1449347"/>
                <a:gd name="connsiteX9" fmla="*/ 0 w 3694447"/>
                <a:gd name="connsiteY9" fmla="*/ 1324351 h 1449347"/>
                <a:gd name="connsiteX10" fmla="*/ 0 w 3694447"/>
                <a:gd name="connsiteY10" fmla="*/ 163773 h 1449347"/>
                <a:gd name="connsiteX11" fmla="*/ 235258 w 3694447"/>
                <a:gd name="connsiteY11" fmla="*/ 0 h 144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4447" h="1449347">
                  <a:moveTo>
                    <a:pt x="235258" y="0"/>
                  </a:moveTo>
                  <a:lnTo>
                    <a:pt x="3694447" y="0"/>
                  </a:lnTo>
                  <a:lnTo>
                    <a:pt x="3694447" y="255819"/>
                  </a:lnTo>
                  <a:lnTo>
                    <a:pt x="3608292" y="302582"/>
                  </a:lnTo>
                  <a:cubicBezTo>
                    <a:pt x="3472908" y="394046"/>
                    <a:pt x="3383896" y="548938"/>
                    <a:pt x="3383896" y="724619"/>
                  </a:cubicBezTo>
                  <a:cubicBezTo>
                    <a:pt x="3383896" y="900300"/>
                    <a:pt x="3472908" y="1055192"/>
                    <a:pt x="3608292" y="1146656"/>
                  </a:cubicBezTo>
                  <a:lnTo>
                    <a:pt x="3694447" y="1193420"/>
                  </a:lnTo>
                  <a:lnTo>
                    <a:pt x="3694447" y="1449238"/>
                  </a:lnTo>
                  <a:lnTo>
                    <a:pt x="235258" y="1449238"/>
                  </a:lnTo>
                  <a:cubicBezTo>
                    <a:pt x="101857" y="1449238"/>
                    <a:pt x="0" y="1457752"/>
                    <a:pt x="0" y="1324351"/>
                  </a:cubicBezTo>
                  <a:lnTo>
                    <a:pt x="0" y="163773"/>
                  </a:lnTo>
                  <a:cubicBezTo>
                    <a:pt x="0" y="30372"/>
                    <a:pt x="101857" y="0"/>
                    <a:pt x="235258" y="0"/>
                  </a:cubicBezTo>
                  <a:close/>
                </a:path>
              </a:pathLst>
            </a:custGeom>
            <a:grpFill/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1139" y="2018173"/>
            <a:ext cx="3669108" cy="1015663"/>
            <a:chOff x="1205155" y="1050604"/>
            <a:chExt cx="4892144" cy="1354217"/>
          </a:xfrm>
        </p:grpSpPr>
        <p:sp>
          <p:nvSpPr>
            <p:cNvPr id="58" name="TextBox 57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/>
                <a:t>9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315740" y="1363511"/>
              <a:ext cx="3781559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Century Gothic" panose="020B0502020202020204" pitchFamily="34" charset="0"/>
                </a:rPr>
                <a:t>RESPONSIBILITY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634297" y="3959874"/>
            <a:ext cx="206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Century Gothic" panose="020B0502020202020204" pitchFamily="34" charset="0"/>
              </a:rPr>
              <a:t>Pera</a:t>
            </a:r>
            <a:r>
              <a:rPr lang="en-US" sz="900" dirty="0">
                <a:latin typeface="Century Gothic" panose="020B0502020202020204" pitchFamily="34" charset="0"/>
              </a:rPr>
              <a:t> &amp; van </a:t>
            </a:r>
            <a:r>
              <a:rPr lang="en-US" sz="900" dirty="0" err="1">
                <a:latin typeface="Century Gothic" panose="020B0502020202020204" pitchFamily="34" charset="0"/>
              </a:rPr>
              <a:t>Tonder</a:t>
            </a:r>
            <a:r>
              <a:rPr lang="en-US" sz="900" dirty="0">
                <a:latin typeface="Century Gothic" panose="020B0502020202020204" pitchFamily="34" charset="0"/>
              </a:rPr>
              <a:t>, </a:t>
            </a:r>
            <a:r>
              <a:rPr lang="en-US" sz="900" dirty="0" smtClean="0">
                <a:latin typeface="Century Gothic" panose="020B0502020202020204" pitchFamily="34" charset="0"/>
              </a:rPr>
              <a:t>2021</a:t>
            </a:r>
            <a:r>
              <a:rPr lang="en-US" sz="900" dirty="0">
                <a:latin typeface="Century Gothic" panose="020B0502020202020204" pitchFamily="34" charset="0"/>
              </a:rPr>
              <a:t>: 89</a:t>
            </a:r>
          </a:p>
          <a:p>
            <a:r>
              <a:rPr lang="en-US" sz="900" dirty="0">
                <a:latin typeface="Century Gothic" panose="020B0502020202020204" pitchFamily="34" charset="0"/>
              </a:rPr>
              <a:t>Geyer, et al., </a:t>
            </a:r>
            <a:r>
              <a:rPr lang="en-US" sz="900" dirty="0" smtClean="0">
                <a:latin typeface="Century Gothic" panose="020B0502020202020204" pitchFamily="34" charset="0"/>
              </a:rPr>
              <a:t>2021:169: </a:t>
            </a:r>
            <a:r>
              <a:rPr lang="en-US" sz="900" dirty="0">
                <a:latin typeface="Century Gothic" panose="020B0502020202020204" pitchFamily="34" charset="0"/>
              </a:rPr>
              <a:t>135</a:t>
            </a:r>
            <a:endParaRPr lang="en-ZA" sz="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32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37 -4.93827E-7 L -4.44444E-6 -4.9382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23" y="105508"/>
            <a:ext cx="5570855" cy="481791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19023" y="706232"/>
            <a:ext cx="3687537" cy="1015663"/>
            <a:chOff x="1205155" y="1050604"/>
            <a:chExt cx="4916716" cy="1354217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>
                  <a:solidFill>
                    <a:schemeClr val="bg1">
                      <a:lumMod val="85000"/>
                    </a:schemeClr>
                  </a:solidFill>
                </a:rPr>
                <a:t>1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40312" y="1334536"/>
              <a:ext cx="378155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>
                      <a:lumMod val="85000"/>
                    </a:schemeClr>
                  </a:solidFill>
                </a:rPr>
                <a:t>TAB ONE</a:t>
              </a:r>
              <a:r>
                <a:rPr lang="en-US">
                  <a:solidFill>
                    <a:schemeClr val="bg1">
                      <a:lumMod val="85000"/>
                    </a:schemeClr>
                  </a:solidFill>
                </a:rPr>
                <a:t/>
              </a:r>
              <a:br>
                <a:rPr lang="en-US">
                  <a:solidFill>
                    <a:schemeClr val="bg1">
                      <a:lumMod val="85000"/>
                    </a:schemeClr>
                  </a:solidFill>
                </a:rPr>
              </a:br>
              <a:r>
                <a:rPr lang="en-US">
                  <a:solidFill>
                    <a:schemeClr val="bg1">
                      <a:lumMod val="85000"/>
                    </a:schemeClr>
                  </a:solidFill>
                </a:rPr>
                <a:t>Add your own text here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7892" y="782099"/>
            <a:ext cx="4695992" cy="3689246"/>
            <a:chOff x="5219477" y="995322"/>
            <a:chExt cx="6261323" cy="1514980"/>
          </a:xfrm>
        </p:grpSpPr>
        <p:sp>
          <p:nvSpPr>
            <p:cNvPr id="45" name="Freeform: Shape 44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043727" y="678366"/>
            <a:ext cx="4695992" cy="3783795"/>
            <a:chOff x="5342415" y="938311"/>
            <a:chExt cx="6261323" cy="1553806"/>
          </a:xfrm>
        </p:grpSpPr>
        <p:grpSp>
          <p:nvGrpSpPr>
            <p:cNvPr id="49" name="Group 48"/>
            <p:cNvGrpSpPr/>
            <p:nvPr/>
          </p:nvGrpSpPr>
          <p:grpSpPr>
            <a:xfrm>
              <a:off x="5342415" y="938311"/>
              <a:ext cx="6261323" cy="1553806"/>
              <a:chOff x="5219477" y="956496"/>
              <a:chExt cx="6261323" cy="1553806"/>
            </a:xfrm>
          </p:grpSpPr>
          <p:sp>
            <p:nvSpPr>
              <p:cNvPr id="51" name="Freeform: Shape 5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5219477" y="956496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397400" y="1170175"/>
              <a:ext cx="4704578" cy="1011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Century Gothic" panose="020B0502020202020204" pitchFamily="34" charset="0"/>
              </a:endParaRPr>
            </a:p>
            <a:p>
              <a:r>
                <a:rPr lang="en-US" sz="1400" dirty="0">
                  <a:latin typeface="Century Gothic" panose="020B0502020202020204" pitchFamily="34" charset="0"/>
                </a:rPr>
                <a:t>Telling the truth.</a:t>
              </a: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r>
                <a:rPr lang="en-US" sz="1400" dirty="0">
                  <a:latin typeface="Century Gothic" panose="020B0502020202020204" pitchFamily="34" charset="0"/>
                </a:rPr>
                <a:t>Forms the basis of respect for others.</a:t>
              </a: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r>
                <a:rPr lang="en-US" sz="1400" dirty="0">
                  <a:latin typeface="Century Gothic" panose="020B0502020202020204" pitchFamily="34" charset="0"/>
                </a:rPr>
                <a:t>Do not: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Century Gothic" panose="020B0502020202020204" pitchFamily="34" charset="0"/>
                </a:rPr>
                <a:t>Withhold the truth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Century Gothic" panose="020B0502020202020204" pitchFamily="34" charset="0"/>
                </a:rPr>
                <a:t>Distort the truth.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>
                <a:latin typeface="Century Gothic" panose="020B0502020202020204" pitchFamily="34" charset="0"/>
              </a:endParaRPr>
            </a:p>
            <a:p>
              <a:r>
                <a:rPr lang="en-US" sz="1400" dirty="0">
                  <a:latin typeface="Century Gothic" panose="020B0502020202020204" pitchFamily="34" charset="0"/>
                </a:rPr>
                <a:t>Can withhold the truth in very exceptional circumstances.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30134" y="476626"/>
            <a:ext cx="4345251" cy="4214032"/>
            <a:chOff x="517874" y="3954953"/>
            <a:chExt cx="5793668" cy="1797554"/>
          </a:xfrm>
          <a:solidFill>
            <a:srgbClr val="FF66FF"/>
          </a:solidFill>
        </p:grpSpPr>
        <p:sp>
          <p:nvSpPr>
            <p:cNvPr id="54" name="Freeform: Shape 53"/>
            <p:cNvSpPr/>
            <p:nvPr/>
          </p:nvSpPr>
          <p:spPr>
            <a:xfrm>
              <a:off x="517874" y="3954953"/>
              <a:ext cx="5793668" cy="1797554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12182 w 3700733"/>
                <a:gd name="connsiteY10" fmla="*/ 173463 h 1449238"/>
                <a:gd name="connsiteX11" fmla="*/ 241544 w 3700733"/>
                <a:gd name="connsiteY11" fmla="*/ 0 h 1449238"/>
                <a:gd name="connsiteX0" fmla="*/ 229362 w 3688551"/>
                <a:gd name="connsiteY0" fmla="*/ 0 h 1449238"/>
                <a:gd name="connsiteX1" fmla="*/ 3688551 w 3688551"/>
                <a:gd name="connsiteY1" fmla="*/ 0 h 1449238"/>
                <a:gd name="connsiteX2" fmla="*/ 3688551 w 3688551"/>
                <a:gd name="connsiteY2" fmla="*/ 255819 h 1449238"/>
                <a:gd name="connsiteX3" fmla="*/ 3602396 w 3688551"/>
                <a:gd name="connsiteY3" fmla="*/ 302582 h 1449238"/>
                <a:gd name="connsiteX4" fmla="*/ 3378000 w 3688551"/>
                <a:gd name="connsiteY4" fmla="*/ 724619 h 1449238"/>
                <a:gd name="connsiteX5" fmla="*/ 3602396 w 3688551"/>
                <a:gd name="connsiteY5" fmla="*/ 1146656 h 1449238"/>
                <a:gd name="connsiteX6" fmla="*/ 3688551 w 3688551"/>
                <a:gd name="connsiteY6" fmla="*/ 1193420 h 1449238"/>
                <a:gd name="connsiteX7" fmla="*/ 3688551 w 3688551"/>
                <a:gd name="connsiteY7" fmla="*/ 1449238 h 1449238"/>
                <a:gd name="connsiteX8" fmla="*/ 229362 w 3688551"/>
                <a:gd name="connsiteY8" fmla="*/ 1449238 h 1449238"/>
                <a:gd name="connsiteX9" fmla="*/ 0 w 3688551"/>
                <a:gd name="connsiteY9" fmla="*/ 1312247 h 1449238"/>
                <a:gd name="connsiteX10" fmla="*/ 0 w 3688551"/>
                <a:gd name="connsiteY10" fmla="*/ 173463 h 1449238"/>
                <a:gd name="connsiteX11" fmla="*/ 229362 w 3688551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54817 w 3743368"/>
                <a:gd name="connsiteY10" fmla="*/ 173463 h 1449238"/>
                <a:gd name="connsiteX11" fmla="*/ 284179 w 3743368"/>
                <a:gd name="connsiteY11" fmla="*/ 0 h 1449238"/>
                <a:gd name="connsiteX0" fmla="*/ 302452 w 3761641"/>
                <a:gd name="connsiteY0" fmla="*/ 0 h 1449238"/>
                <a:gd name="connsiteX1" fmla="*/ 3761641 w 3761641"/>
                <a:gd name="connsiteY1" fmla="*/ 0 h 1449238"/>
                <a:gd name="connsiteX2" fmla="*/ 3761641 w 3761641"/>
                <a:gd name="connsiteY2" fmla="*/ 255819 h 1449238"/>
                <a:gd name="connsiteX3" fmla="*/ 3675486 w 3761641"/>
                <a:gd name="connsiteY3" fmla="*/ 302582 h 1449238"/>
                <a:gd name="connsiteX4" fmla="*/ 3451090 w 3761641"/>
                <a:gd name="connsiteY4" fmla="*/ 724619 h 1449238"/>
                <a:gd name="connsiteX5" fmla="*/ 3675486 w 3761641"/>
                <a:gd name="connsiteY5" fmla="*/ 1146656 h 1449238"/>
                <a:gd name="connsiteX6" fmla="*/ 3761641 w 3761641"/>
                <a:gd name="connsiteY6" fmla="*/ 1193420 h 1449238"/>
                <a:gd name="connsiteX7" fmla="*/ 3761641 w 3761641"/>
                <a:gd name="connsiteY7" fmla="*/ 1449238 h 1449238"/>
                <a:gd name="connsiteX8" fmla="*/ 302452 w 3761641"/>
                <a:gd name="connsiteY8" fmla="*/ 1449238 h 1449238"/>
                <a:gd name="connsiteX9" fmla="*/ 18273 w 3761641"/>
                <a:gd name="connsiteY9" fmla="*/ 1312247 h 1449238"/>
                <a:gd name="connsiteX10" fmla="*/ 0 w 3761641"/>
                <a:gd name="connsiteY10" fmla="*/ 173463 h 1449238"/>
                <a:gd name="connsiteX11" fmla="*/ 302452 w 3761641"/>
                <a:gd name="connsiteY11" fmla="*/ 0 h 1449238"/>
                <a:gd name="connsiteX0" fmla="*/ 296361 w 3755550"/>
                <a:gd name="connsiteY0" fmla="*/ 0 h 1449238"/>
                <a:gd name="connsiteX1" fmla="*/ 3755550 w 3755550"/>
                <a:gd name="connsiteY1" fmla="*/ 0 h 1449238"/>
                <a:gd name="connsiteX2" fmla="*/ 3755550 w 3755550"/>
                <a:gd name="connsiteY2" fmla="*/ 255819 h 1449238"/>
                <a:gd name="connsiteX3" fmla="*/ 3669395 w 3755550"/>
                <a:gd name="connsiteY3" fmla="*/ 302582 h 1449238"/>
                <a:gd name="connsiteX4" fmla="*/ 3444999 w 3755550"/>
                <a:gd name="connsiteY4" fmla="*/ 724619 h 1449238"/>
                <a:gd name="connsiteX5" fmla="*/ 3669395 w 3755550"/>
                <a:gd name="connsiteY5" fmla="*/ 1146656 h 1449238"/>
                <a:gd name="connsiteX6" fmla="*/ 3755550 w 3755550"/>
                <a:gd name="connsiteY6" fmla="*/ 1193420 h 1449238"/>
                <a:gd name="connsiteX7" fmla="*/ 3755550 w 3755550"/>
                <a:gd name="connsiteY7" fmla="*/ 1449238 h 1449238"/>
                <a:gd name="connsiteX8" fmla="*/ 296361 w 3755550"/>
                <a:gd name="connsiteY8" fmla="*/ 1449238 h 1449238"/>
                <a:gd name="connsiteX9" fmla="*/ 12182 w 3755550"/>
                <a:gd name="connsiteY9" fmla="*/ 1312247 h 1449238"/>
                <a:gd name="connsiteX10" fmla="*/ 0 w 3755550"/>
                <a:gd name="connsiteY10" fmla="*/ 175895 h 1449238"/>
                <a:gd name="connsiteX11" fmla="*/ 296361 w 3755550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0 w 3743368"/>
                <a:gd name="connsiteY10" fmla="*/ 180758 h 1449238"/>
                <a:gd name="connsiteX11" fmla="*/ 284179 w 3743368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3368" h="1449238">
                  <a:moveTo>
                    <a:pt x="284179" y="0"/>
                  </a:moveTo>
                  <a:lnTo>
                    <a:pt x="3743368" y="0"/>
                  </a:lnTo>
                  <a:lnTo>
                    <a:pt x="3743368" y="255819"/>
                  </a:lnTo>
                  <a:lnTo>
                    <a:pt x="3657213" y="302582"/>
                  </a:lnTo>
                  <a:cubicBezTo>
                    <a:pt x="3521829" y="394046"/>
                    <a:pt x="3432817" y="548938"/>
                    <a:pt x="3432817" y="724619"/>
                  </a:cubicBezTo>
                  <a:cubicBezTo>
                    <a:pt x="3432817" y="900300"/>
                    <a:pt x="3521829" y="1055192"/>
                    <a:pt x="3657213" y="1146656"/>
                  </a:cubicBezTo>
                  <a:lnTo>
                    <a:pt x="3743368" y="1193420"/>
                  </a:lnTo>
                  <a:lnTo>
                    <a:pt x="3743368" y="1449238"/>
                  </a:lnTo>
                  <a:lnTo>
                    <a:pt x="284179" y="1449238"/>
                  </a:lnTo>
                  <a:cubicBezTo>
                    <a:pt x="150778" y="1449238"/>
                    <a:pt x="0" y="1445648"/>
                    <a:pt x="0" y="1312247"/>
                  </a:cubicBezTo>
                  <a:lnTo>
                    <a:pt x="0" y="180758"/>
                  </a:lnTo>
                  <a:cubicBezTo>
                    <a:pt x="0" y="47357"/>
                    <a:pt x="150778" y="0"/>
                    <a:pt x="28417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65081" y="4044507"/>
              <a:ext cx="5543947" cy="1638600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167882 h 1449238"/>
                <a:gd name="connsiteX11" fmla="*/ 241544 w 3700733"/>
                <a:gd name="connsiteY11" fmla="*/ 0 h 1449238"/>
                <a:gd name="connsiteX0" fmla="*/ 241544 w 3700733"/>
                <a:gd name="connsiteY0" fmla="*/ 0 h 1449317"/>
                <a:gd name="connsiteX1" fmla="*/ 3700733 w 3700733"/>
                <a:gd name="connsiteY1" fmla="*/ 0 h 1449317"/>
                <a:gd name="connsiteX2" fmla="*/ 3700733 w 3700733"/>
                <a:gd name="connsiteY2" fmla="*/ 255819 h 1449317"/>
                <a:gd name="connsiteX3" fmla="*/ 3614578 w 3700733"/>
                <a:gd name="connsiteY3" fmla="*/ 302582 h 1449317"/>
                <a:gd name="connsiteX4" fmla="*/ 3390182 w 3700733"/>
                <a:gd name="connsiteY4" fmla="*/ 724619 h 1449317"/>
                <a:gd name="connsiteX5" fmla="*/ 3614578 w 3700733"/>
                <a:gd name="connsiteY5" fmla="*/ 1146656 h 1449317"/>
                <a:gd name="connsiteX6" fmla="*/ 3700733 w 3700733"/>
                <a:gd name="connsiteY6" fmla="*/ 1193420 h 1449317"/>
                <a:gd name="connsiteX7" fmla="*/ 3700733 w 3700733"/>
                <a:gd name="connsiteY7" fmla="*/ 1449238 h 1449317"/>
                <a:gd name="connsiteX8" fmla="*/ 241544 w 3700733"/>
                <a:gd name="connsiteY8" fmla="*/ 1449238 h 1449317"/>
                <a:gd name="connsiteX9" fmla="*/ 0 w 3700733"/>
                <a:gd name="connsiteY9" fmla="*/ 1323449 h 1449317"/>
                <a:gd name="connsiteX10" fmla="*/ 0 w 3700733"/>
                <a:gd name="connsiteY10" fmla="*/ 167882 h 1449317"/>
                <a:gd name="connsiteX11" fmla="*/ 241544 w 3700733"/>
                <a:gd name="connsiteY11" fmla="*/ 0 h 144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317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456850"/>
                    <a:pt x="0" y="1323449"/>
                  </a:cubicBezTo>
                  <a:lnTo>
                    <a:pt x="0" y="167882"/>
                  </a:lnTo>
                  <a:cubicBezTo>
                    <a:pt x="0" y="34481"/>
                    <a:pt x="108143" y="0"/>
                    <a:pt x="241544" y="0"/>
                  </a:cubicBezTo>
                  <a:close/>
                </a:path>
              </a:pathLst>
            </a:custGeom>
            <a:grp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771452" y="4072675"/>
              <a:ext cx="5540090" cy="15736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6286 w 3700733"/>
                <a:gd name="connsiteY10" fmla="*/ 163773 h 1449238"/>
                <a:gd name="connsiteX11" fmla="*/ 241544 w 3700733"/>
                <a:gd name="connsiteY11" fmla="*/ 0 h 1449238"/>
                <a:gd name="connsiteX0" fmla="*/ 235258 w 3694447"/>
                <a:gd name="connsiteY0" fmla="*/ 0 h 1449347"/>
                <a:gd name="connsiteX1" fmla="*/ 3694447 w 3694447"/>
                <a:gd name="connsiteY1" fmla="*/ 0 h 1449347"/>
                <a:gd name="connsiteX2" fmla="*/ 3694447 w 3694447"/>
                <a:gd name="connsiteY2" fmla="*/ 255819 h 1449347"/>
                <a:gd name="connsiteX3" fmla="*/ 3608292 w 3694447"/>
                <a:gd name="connsiteY3" fmla="*/ 302582 h 1449347"/>
                <a:gd name="connsiteX4" fmla="*/ 3383896 w 3694447"/>
                <a:gd name="connsiteY4" fmla="*/ 724619 h 1449347"/>
                <a:gd name="connsiteX5" fmla="*/ 3608292 w 3694447"/>
                <a:gd name="connsiteY5" fmla="*/ 1146656 h 1449347"/>
                <a:gd name="connsiteX6" fmla="*/ 3694447 w 3694447"/>
                <a:gd name="connsiteY6" fmla="*/ 1193420 h 1449347"/>
                <a:gd name="connsiteX7" fmla="*/ 3694447 w 3694447"/>
                <a:gd name="connsiteY7" fmla="*/ 1449238 h 1449347"/>
                <a:gd name="connsiteX8" fmla="*/ 235258 w 3694447"/>
                <a:gd name="connsiteY8" fmla="*/ 1449238 h 1449347"/>
                <a:gd name="connsiteX9" fmla="*/ 0 w 3694447"/>
                <a:gd name="connsiteY9" fmla="*/ 1324351 h 1449347"/>
                <a:gd name="connsiteX10" fmla="*/ 0 w 3694447"/>
                <a:gd name="connsiteY10" fmla="*/ 163773 h 1449347"/>
                <a:gd name="connsiteX11" fmla="*/ 235258 w 3694447"/>
                <a:gd name="connsiteY11" fmla="*/ 0 h 144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4447" h="1449347">
                  <a:moveTo>
                    <a:pt x="235258" y="0"/>
                  </a:moveTo>
                  <a:lnTo>
                    <a:pt x="3694447" y="0"/>
                  </a:lnTo>
                  <a:lnTo>
                    <a:pt x="3694447" y="255819"/>
                  </a:lnTo>
                  <a:lnTo>
                    <a:pt x="3608292" y="302582"/>
                  </a:lnTo>
                  <a:cubicBezTo>
                    <a:pt x="3472908" y="394046"/>
                    <a:pt x="3383896" y="548938"/>
                    <a:pt x="3383896" y="724619"/>
                  </a:cubicBezTo>
                  <a:cubicBezTo>
                    <a:pt x="3383896" y="900300"/>
                    <a:pt x="3472908" y="1055192"/>
                    <a:pt x="3608292" y="1146656"/>
                  </a:cubicBezTo>
                  <a:lnTo>
                    <a:pt x="3694447" y="1193420"/>
                  </a:lnTo>
                  <a:lnTo>
                    <a:pt x="3694447" y="1449238"/>
                  </a:lnTo>
                  <a:lnTo>
                    <a:pt x="235258" y="1449238"/>
                  </a:lnTo>
                  <a:cubicBezTo>
                    <a:pt x="101857" y="1449238"/>
                    <a:pt x="0" y="1457752"/>
                    <a:pt x="0" y="1324351"/>
                  </a:cubicBezTo>
                  <a:lnTo>
                    <a:pt x="0" y="163773"/>
                  </a:lnTo>
                  <a:cubicBezTo>
                    <a:pt x="0" y="30372"/>
                    <a:pt x="101857" y="0"/>
                    <a:pt x="235258" y="0"/>
                  </a:cubicBezTo>
                  <a:close/>
                </a:path>
              </a:pathLst>
            </a:custGeom>
            <a:grpFill/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1138" y="2018173"/>
            <a:ext cx="3669109" cy="1015663"/>
            <a:chOff x="1205154" y="1050604"/>
            <a:chExt cx="4892145" cy="1354217"/>
          </a:xfrm>
        </p:grpSpPr>
        <p:sp>
          <p:nvSpPr>
            <p:cNvPr id="58" name="TextBox 57"/>
            <p:cNvSpPr txBox="1"/>
            <p:nvPr/>
          </p:nvSpPr>
          <p:spPr>
            <a:xfrm>
              <a:off x="1205154" y="1050604"/>
              <a:ext cx="1560081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/>
                <a:t>10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2460437" y="1179107"/>
              <a:ext cx="0" cy="114735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315740" y="1363511"/>
              <a:ext cx="3781559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Century Gothic" panose="020B0502020202020204" pitchFamily="34" charset="0"/>
                </a:rPr>
                <a:t> VERACITY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391723" y="4033156"/>
            <a:ext cx="18226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Century Gothic" panose="020B0502020202020204" pitchFamily="34" charset="0"/>
              </a:rPr>
              <a:t>Pera</a:t>
            </a:r>
            <a:r>
              <a:rPr lang="en-US" sz="900" dirty="0">
                <a:latin typeface="Century Gothic" panose="020B0502020202020204" pitchFamily="34" charset="0"/>
              </a:rPr>
              <a:t> &amp; van </a:t>
            </a:r>
            <a:r>
              <a:rPr lang="en-US" sz="900" dirty="0" err="1">
                <a:latin typeface="Century Gothic" panose="020B0502020202020204" pitchFamily="34" charset="0"/>
              </a:rPr>
              <a:t>Tonder</a:t>
            </a:r>
            <a:r>
              <a:rPr lang="en-US" sz="900" dirty="0">
                <a:latin typeface="Century Gothic" panose="020B0502020202020204" pitchFamily="34" charset="0"/>
              </a:rPr>
              <a:t>, </a:t>
            </a:r>
            <a:r>
              <a:rPr lang="en-US" sz="900" dirty="0" smtClean="0">
                <a:latin typeface="Century Gothic" panose="020B0502020202020204" pitchFamily="34" charset="0"/>
              </a:rPr>
              <a:t>2021</a:t>
            </a:r>
            <a:r>
              <a:rPr lang="en-US" sz="900" dirty="0">
                <a:latin typeface="Century Gothic" panose="020B0502020202020204" pitchFamily="34" charset="0"/>
              </a:rPr>
              <a:t>: </a:t>
            </a:r>
            <a:r>
              <a:rPr lang="en-US" sz="900" dirty="0" smtClean="0">
                <a:latin typeface="Century Gothic" panose="020B0502020202020204" pitchFamily="34" charset="0"/>
              </a:rPr>
              <a:t>81 </a:t>
            </a:r>
            <a:endParaRPr lang="en-US" sz="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81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38 -1.35802E-6 L 1.66667E-6 -1.35802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-73479" y="2106386"/>
            <a:ext cx="9144000" cy="91559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charset="0"/>
              </a:rPr>
              <a:t>Duty to care</a:t>
            </a:r>
            <a:endParaRPr lang="en-US" sz="32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9974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23" y="105508"/>
            <a:ext cx="5570855" cy="481791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19023" y="706232"/>
            <a:ext cx="3687537" cy="1015663"/>
            <a:chOff x="1205155" y="1050604"/>
            <a:chExt cx="4916716" cy="1354217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6000" b="1" dirty="0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  <a:t>1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40312" y="1334536"/>
              <a:ext cx="378155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b="1" dirty="0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  <a:t>TAB ONE</a:t>
              </a:r>
              <a:r>
                <a:rPr lang="en-US" dirty="0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  <a:t/>
              </a:r>
              <a:br>
                <a:rPr lang="en-US" dirty="0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</a:br>
              <a:r>
                <a:rPr lang="en-US" dirty="0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  <a:t>Add your own text here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7892" y="772267"/>
            <a:ext cx="4695992" cy="3689246"/>
            <a:chOff x="5219477" y="995322"/>
            <a:chExt cx="6261323" cy="1514980"/>
          </a:xfrm>
        </p:grpSpPr>
        <p:sp>
          <p:nvSpPr>
            <p:cNvPr id="45" name="Freeform: Shape 44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179996" y="514350"/>
            <a:ext cx="4575123" cy="3909875"/>
            <a:chOff x="5503574" y="973100"/>
            <a:chExt cx="6100164" cy="1519017"/>
          </a:xfrm>
        </p:grpSpPr>
        <p:grpSp>
          <p:nvGrpSpPr>
            <p:cNvPr id="49" name="Group 48"/>
            <p:cNvGrpSpPr/>
            <p:nvPr/>
          </p:nvGrpSpPr>
          <p:grpSpPr>
            <a:xfrm>
              <a:off x="5503574" y="973100"/>
              <a:ext cx="6100164" cy="1519017"/>
              <a:chOff x="5380636" y="991285"/>
              <a:chExt cx="6100164" cy="1519017"/>
            </a:xfrm>
          </p:grpSpPr>
          <p:sp>
            <p:nvSpPr>
              <p:cNvPr id="51" name="Freeform: Shape 5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5380636" y="991285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504317" y="1054567"/>
              <a:ext cx="4291163" cy="1291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400" dirty="0">
                  <a:latin typeface="Century Gothic" panose="020B0502020202020204" pitchFamily="34" charset="0"/>
                </a:rPr>
                <a:t> </a:t>
              </a:r>
              <a:r>
                <a:rPr lang="en-US" sz="1400" dirty="0"/>
                <a:t>To patient and visitors </a:t>
              </a:r>
            </a:p>
            <a:p>
              <a:pPr defTabSz="685800"/>
              <a:endParaRPr lang="en-US" sz="1400" dirty="0" smtClean="0">
                <a:latin typeface="Century Gothic" panose="020B0502020202020204" pitchFamily="34" charset="0"/>
              </a:endParaRPr>
            </a:p>
            <a:p>
              <a:pPr defTabSz="685800"/>
              <a:r>
                <a:rPr lang="en-US" sz="1400" dirty="0" smtClean="0">
                  <a:latin typeface="Century Gothic" panose="020B0502020202020204" pitchFamily="34" charset="0"/>
                </a:rPr>
                <a:t>A legal obligation to provide reasonable standard of care to your patients and to act in ways that protect their safety</a:t>
              </a:r>
            </a:p>
            <a:p>
              <a:pPr defTabSz="685800"/>
              <a:endParaRPr lang="en-US" sz="1400" dirty="0" smtClean="0">
                <a:latin typeface="Century Gothic" panose="020B0502020202020204" pitchFamily="34" charset="0"/>
              </a:endParaRPr>
            </a:p>
            <a:p>
              <a:pPr defTabSz="685800"/>
              <a:r>
                <a:rPr lang="en-US" sz="1400" dirty="0" smtClean="0">
                  <a:latin typeface="Century Gothic" panose="020B0502020202020204" pitchFamily="34" charset="0"/>
                </a:rPr>
                <a:t>----------------------------------------------</a:t>
              </a:r>
              <a:endParaRPr lang="en-US" sz="1400" dirty="0">
                <a:latin typeface="Century Gothic" panose="020B0502020202020204" pitchFamily="34" charset="0"/>
              </a:endParaRPr>
            </a:p>
            <a:p>
              <a:pPr defTabSz="685800"/>
              <a:endParaRPr lang="en-US" sz="1400" dirty="0" smtClean="0">
                <a:latin typeface="Century Gothic" panose="020B0502020202020204" pitchFamily="34" charset="0"/>
              </a:endParaRPr>
            </a:p>
            <a:p>
              <a:pPr defTabSz="685800"/>
              <a:endParaRPr lang="en-US" sz="1400" dirty="0">
                <a:latin typeface="Century Gothic" panose="020B0502020202020204" pitchFamily="34" charset="0"/>
              </a:endParaRPr>
            </a:p>
            <a:p>
              <a:pPr defTabSz="685800"/>
              <a:endParaRPr lang="en-US" sz="1400" dirty="0" smtClean="0">
                <a:latin typeface="Century Gothic" panose="020B0502020202020204" pitchFamily="34" charset="0"/>
              </a:endParaRPr>
            </a:p>
            <a:p>
              <a:pPr defTabSz="685800"/>
              <a:r>
                <a:rPr lang="en-US" sz="1400" b="1" dirty="0" smtClean="0">
                  <a:latin typeface="Century Gothic" panose="020B0502020202020204" pitchFamily="34" charset="0"/>
                </a:rPr>
                <a:t>Which ethical principles relate to this definition ?</a:t>
              </a:r>
              <a:endParaRPr lang="en-US" sz="1400" b="1" dirty="0">
                <a:latin typeface="Century Gothic" panose="020B0502020202020204" pitchFamily="34" charset="0"/>
              </a:endParaRPr>
            </a:p>
            <a:p>
              <a:pPr defTabSz="685800"/>
              <a:endParaRPr lang="en-US" sz="1400" b="1" dirty="0">
                <a:latin typeface="Century Gothic" panose="020B0502020202020204" pitchFamily="34" charset="0"/>
              </a:endParaRPr>
            </a:p>
            <a:p>
              <a:pPr algn="r" defTabSz="685800"/>
              <a:endParaRPr lang="en-US" sz="1400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30134" y="476625"/>
            <a:ext cx="4345251" cy="4214032"/>
            <a:chOff x="517874" y="3954953"/>
            <a:chExt cx="5793668" cy="1797554"/>
          </a:xfrm>
        </p:grpSpPr>
        <p:sp>
          <p:nvSpPr>
            <p:cNvPr id="54" name="Freeform: Shape 53"/>
            <p:cNvSpPr/>
            <p:nvPr/>
          </p:nvSpPr>
          <p:spPr>
            <a:xfrm>
              <a:off x="517874" y="3954953"/>
              <a:ext cx="5793668" cy="1797554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12182 w 3700733"/>
                <a:gd name="connsiteY10" fmla="*/ 173463 h 1449238"/>
                <a:gd name="connsiteX11" fmla="*/ 241544 w 3700733"/>
                <a:gd name="connsiteY11" fmla="*/ 0 h 1449238"/>
                <a:gd name="connsiteX0" fmla="*/ 229362 w 3688551"/>
                <a:gd name="connsiteY0" fmla="*/ 0 h 1449238"/>
                <a:gd name="connsiteX1" fmla="*/ 3688551 w 3688551"/>
                <a:gd name="connsiteY1" fmla="*/ 0 h 1449238"/>
                <a:gd name="connsiteX2" fmla="*/ 3688551 w 3688551"/>
                <a:gd name="connsiteY2" fmla="*/ 255819 h 1449238"/>
                <a:gd name="connsiteX3" fmla="*/ 3602396 w 3688551"/>
                <a:gd name="connsiteY3" fmla="*/ 302582 h 1449238"/>
                <a:gd name="connsiteX4" fmla="*/ 3378000 w 3688551"/>
                <a:gd name="connsiteY4" fmla="*/ 724619 h 1449238"/>
                <a:gd name="connsiteX5" fmla="*/ 3602396 w 3688551"/>
                <a:gd name="connsiteY5" fmla="*/ 1146656 h 1449238"/>
                <a:gd name="connsiteX6" fmla="*/ 3688551 w 3688551"/>
                <a:gd name="connsiteY6" fmla="*/ 1193420 h 1449238"/>
                <a:gd name="connsiteX7" fmla="*/ 3688551 w 3688551"/>
                <a:gd name="connsiteY7" fmla="*/ 1449238 h 1449238"/>
                <a:gd name="connsiteX8" fmla="*/ 229362 w 3688551"/>
                <a:gd name="connsiteY8" fmla="*/ 1449238 h 1449238"/>
                <a:gd name="connsiteX9" fmla="*/ 0 w 3688551"/>
                <a:gd name="connsiteY9" fmla="*/ 1312247 h 1449238"/>
                <a:gd name="connsiteX10" fmla="*/ 0 w 3688551"/>
                <a:gd name="connsiteY10" fmla="*/ 173463 h 1449238"/>
                <a:gd name="connsiteX11" fmla="*/ 229362 w 3688551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54817 w 3743368"/>
                <a:gd name="connsiteY10" fmla="*/ 173463 h 1449238"/>
                <a:gd name="connsiteX11" fmla="*/ 284179 w 3743368"/>
                <a:gd name="connsiteY11" fmla="*/ 0 h 1449238"/>
                <a:gd name="connsiteX0" fmla="*/ 302452 w 3761641"/>
                <a:gd name="connsiteY0" fmla="*/ 0 h 1449238"/>
                <a:gd name="connsiteX1" fmla="*/ 3761641 w 3761641"/>
                <a:gd name="connsiteY1" fmla="*/ 0 h 1449238"/>
                <a:gd name="connsiteX2" fmla="*/ 3761641 w 3761641"/>
                <a:gd name="connsiteY2" fmla="*/ 255819 h 1449238"/>
                <a:gd name="connsiteX3" fmla="*/ 3675486 w 3761641"/>
                <a:gd name="connsiteY3" fmla="*/ 302582 h 1449238"/>
                <a:gd name="connsiteX4" fmla="*/ 3451090 w 3761641"/>
                <a:gd name="connsiteY4" fmla="*/ 724619 h 1449238"/>
                <a:gd name="connsiteX5" fmla="*/ 3675486 w 3761641"/>
                <a:gd name="connsiteY5" fmla="*/ 1146656 h 1449238"/>
                <a:gd name="connsiteX6" fmla="*/ 3761641 w 3761641"/>
                <a:gd name="connsiteY6" fmla="*/ 1193420 h 1449238"/>
                <a:gd name="connsiteX7" fmla="*/ 3761641 w 3761641"/>
                <a:gd name="connsiteY7" fmla="*/ 1449238 h 1449238"/>
                <a:gd name="connsiteX8" fmla="*/ 302452 w 3761641"/>
                <a:gd name="connsiteY8" fmla="*/ 1449238 h 1449238"/>
                <a:gd name="connsiteX9" fmla="*/ 18273 w 3761641"/>
                <a:gd name="connsiteY9" fmla="*/ 1312247 h 1449238"/>
                <a:gd name="connsiteX10" fmla="*/ 0 w 3761641"/>
                <a:gd name="connsiteY10" fmla="*/ 173463 h 1449238"/>
                <a:gd name="connsiteX11" fmla="*/ 302452 w 3761641"/>
                <a:gd name="connsiteY11" fmla="*/ 0 h 1449238"/>
                <a:gd name="connsiteX0" fmla="*/ 296361 w 3755550"/>
                <a:gd name="connsiteY0" fmla="*/ 0 h 1449238"/>
                <a:gd name="connsiteX1" fmla="*/ 3755550 w 3755550"/>
                <a:gd name="connsiteY1" fmla="*/ 0 h 1449238"/>
                <a:gd name="connsiteX2" fmla="*/ 3755550 w 3755550"/>
                <a:gd name="connsiteY2" fmla="*/ 255819 h 1449238"/>
                <a:gd name="connsiteX3" fmla="*/ 3669395 w 3755550"/>
                <a:gd name="connsiteY3" fmla="*/ 302582 h 1449238"/>
                <a:gd name="connsiteX4" fmla="*/ 3444999 w 3755550"/>
                <a:gd name="connsiteY4" fmla="*/ 724619 h 1449238"/>
                <a:gd name="connsiteX5" fmla="*/ 3669395 w 3755550"/>
                <a:gd name="connsiteY5" fmla="*/ 1146656 h 1449238"/>
                <a:gd name="connsiteX6" fmla="*/ 3755550 w 3755550"/>
                <a:gd name="connsiteY6" fmla="*/ 1193420 h 1449238"/>
                <a:gd name="connsiteX7" fmla="*/ 3755550 w 3755550"/>
                <a:gd name="connsiteY7" fmla="*/ 1449238 h 1449238"/>
                <a:gd name="connsiteX8" fmla="*/ 296361 w 3755550"/>
                <a:gd name="connsiteY8" fmla="*/ 1449238 h 1449238"/>
                <a:gd name="connsiteX9" fmla="*/ 12182 w 3755550"/>
                <a:gd name="connsiteY9" fmla="*/ 1312247 h 1449238"/>
                <a:gd name="connsiteX10" fmla="*/ 0 w 3755550"/>
                <a:gd name="connsiteY10" fmla="*/ 175895 h 1449238"/>
                <a:gd name="connsiteX11" fmla="*/ 296361 w 3755550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0 w 3743368"/>
                <a:gd name="connsiteY10" fmla="*/ 180758 h 1449238"/>
                <a:gd name="connsiteX11" fmla="*/ 284179 w 3743368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3368" h="1449238">
                  <a:moveTo>
                    <a:pt x="284179" y="0"/>
                  </a:moveTo>
                  <a:lnTo>
                    <a:pt x="3743368" y="0"/>
                  </a:lnTo>
                  <a:lnTo>
                    <a:pt x="3743368" y="255819"/>
                  </a:lnTo>
                  <a:lnTo>
                    <a:pt x="3657213" y="302582"/>
                  </a:lnTo>
                  <a:cubicBezTo>
                    <a:pt x="3521829" y="394046"/>
                    <a:pt x="3432817" y="548938"/>
                    <a:pt x="3432817" y="724619"/>
                  </a:cubicBezTo>
                  <a:cubicBezTo>
                    <a:pt x="3432817" y="900300"/>
                    <a:pt x="3521829" y="1055192"/>
                    <a:pt x="3657213" y="1146656"/>
                  </a:cubicBezTo>
                  <a:lnTo>
                    <a:pt x="3743368" y="1193420"/>
                  </a:lnTo>
                  <a:lnTo>
                    <a:pt x="3743368" y="1449238"/>
                  </a:lnTo>
                  <a:lnTo>
                    <a:pt x="284179" y="1449238"/>
                  </a:lnTo>
                  <a:cubicBezTo>
                    <a:pt x="150778" y="1449238"/>
                    <a:pt x="0" y="1445648"/>
                    <a:pt x="0" y="1312247"/>
                  </a:cubicBezTo>
                  <a:lnTo>
                    <a:pt x="0" y="180758"/>
                  </a:lnTo>
                  <a:cubicBezTo>
                    <a:pt x="0" y="47357"/>
                    <a:pt x="150778" y="0"/>
                    <a:pt x="284179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65080" y="4021660"/>
              <a:ext cx="5566955" cy="1661447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167882 h 1449238"/>
                <a:gd name="connsiteX11" fmla="*/ 241544 w 3700733"/>
                <a:gd name="connsiteY11" fmla="*/ 0 h 1449238"/>
                <a:gd name="connsiteX0" fmla="*/ 241544 w 3700733"/>
                <a:gd name="connsiteY0" fmla="*/ 0 h 1449317"/>
                <a:gd name="connsiteX1" fmla="*/ 3700733 w 3700733"/>
                <a:gd name="connsiteY1" fmla="*/ 0 h 1449317"/>
                <a:gd name="connsiteX2" fmla="*/ 3700733 w 3700733"/>
                <a:gd name="connsiteY2" fmla="*/ 255819 h 1449317"/>
                <a:gd name="connsiteX3" fmla="*/ 3614578 w 3700733"/>
                <a:gd name="connsiteY3" fmla="*/ 302582 h 1449317"/>
                <a:gd name="connsiteX4" fmla="*/ 3390182 w 3700733"/>
                <a:gd name="connsiteY4" fmla="*/ 724619 h 1449317"/>
                <a:gd name="connsiteX5" fmla="*/ 3614578 w 3700733"/>
                <a:gd name="connsiteY5" fmla="*/ 1146656 h 1449317"/>
                <a:gd name="connsiteX6" fmla="*/ 3700733 w 3700733"/>
                <a:gd name="connsiteY6" fmla="*/ 1193420 h 1449317"/>
                <a:gd name="connsiteX7" fmla="*/ 3700733 w 3700733"/>
                <a:gd name="connsiteY7" fmla="*/ 1449238 h 1449317"/>
                <a:gd name="connsiteX8" fmla="*/ 241544 w 3700733"/>
                <a:gd name="connsiteY8" fmla="*/ 1449238 h 1449317"/>
                <a:gd name="connsiteX9" fmla="*/ 0 w 3700733"/>
                <a:gd name="connsiteY9" fmla="*/ 1323449 h 1449317"/>
                <a:gd name="connsiteX10" fmla="*/ 0 w 3700733"/>
                <a:gd name="connsiteY10" fmla="*/ 167882 h 1449317"/>
                <a:gd name="connsiteX11" fmla="*/ 241544 w 3700733"/>
                <a:gd name="connsiteY11" fmla="*/ 0 h 144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317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456850"/>
                    <a:pt x="0" y="1323449"/>
                  </a:cubicBezTo>
                  <a:lnTo>
                    <a:pt x="0" y="167882"/>
                  </a:lnTo>
                  <a:cubicBezTo>
                    <a:pt x="0" y="34481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771452" y="4072675"/>
              <a:ext cx="5540090" cy="15736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6286 w 3700733"/>
                <a:gd name="connsiteY10" fmla="*/ 163773 h 1449238"/>
                <a:gd name="connsiteX11" fmla="*/ 241544 w 3700733"/>
                <a:gd name="connsiteY11" fmla="*/ 0 h 1449238"/>
                <a:gd name="connsiteX0" fmla="*/ 235258 w 3694447"/>
                <a:gd name="connsiteY0" fmla="*/ 0 h 1449347"/>
                <a:gd name="connsiteX1" fmla="*/ 3694447 w 3694447"/>
                <a:gd name="connsiteY1" fmla="*/ 0 h 1449347"/>
                <a:gd name="connsiteX2" fmla="*/ 3694447 w 3694447"/>
                <a:gd name="connsiteY2" fmla="*/ 255819 h 1449347"/>
                <a:gd name="connsiteX3" fmla="*/ 3608292 w 3694447"/>
                <a:gd name="connsiteY3" fmla="*/ 302582 h 1449347"/>
                <a:gd name="connsiteX4" fmla="*/ 3383896 w 3694447"/>
                <a:gd name="connsiteY4" fmla="*/ 724619 h 1449347"/>
                <a:gd name="connsiteX5" fmla="*/ 3608292 w 3694447"/>
                <a:gd name="connsiteY5" fmla="*/ 1146656 h 1449347"/>
                <a:gd name="connsiteX6" fmla="*/ 3694447 w 3694447"/>
                <a:gd name="connsiteY6" fmla="*/ 1193420 h 1449347"/>
                <a:gd name="connsiteX7" fmla="*/ 3694447 w 3694447"/>
                <a:gd name="connsiteY7" fmla="*/ 1449238 h 1449347"/>
                <a:gd name="connsiteX8" fmla="*/ 235258 w 3694447"/>
                <a:gd name="connsiteY8" fmla="*/ 1449238 h 1449347"/>
                <a:gd name="connsiteX9" fmla="*/ 0 w 3694447"/>
                <a:gd name="connsiteY9" fmla="*/ 1324351 h 1449347"/>
                <a:gd name="connsiteX10" fmla="*/ 0 w 3694447"/>
                <a:gd name="connsiteY10" fmla="*/ 163773 h 1449347"/>
                <a:gd name="connsiteX11" fmla="*/ 235258 w 3694447"/>
                <a:gd name="connsiteY11" fmla="*/ 0 h 144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4447" h="1449347">
                  <a:moveTo>
                    <a:pt x="235258" y="0"/>
                  </a:moveTo>
                  <a:lnTo>
                    <a:pt x="3694447" y="0"/>
                  </a:lnTo>
                  <a:lnTo>
                    <a:pt x="3694447" y="255819"/>
                  </a:lnTo>
                  <a:lnTo>
                    <a:pt x="3608292" y="302582"/>
                  </a:lnTo>
                  <a:cubicBezTo>
                    <a:pt x="3472908" y="394046"/>
                    <a:pt x="3383896" y="548938"/>
                    <a:pt x="3383896" y="724619"/>
                  </a:cubicBezTo>
                  <a:cubicBezTo>
                    <a:pt x="3383896" y="900300"/>
                    <a:pt x="3472908" y="1055192"/>
                    <a:pt x="3608292" y="1146656"/>
                  </a:cubicBezTo>
                  <a:lnTo>
                    <a:pt x="3694447" y="1193420"/>
                  </a:lnTo>
                  <a:lnTo>
                    <a:pt x="3694447" y="1449238"/>
                  </a:lnTo>
                  <a:lnTo>
                    <a:pt x="235258" y="1449238"/>
                  </a:lnTo>
                  <a:cubicBezTo>
                    <a:pt x="101857" y="1449238"/>
                    <a:pt x="0" y="1457752"/>
                    <a:pt x="0" y="1324351"/>
                  </a:cubicBezTo>
                  <a:lnTo>
                    <a:pt x="0" y="163773"/>
                  </a:lnTo>
                  <a:cubicBezTo>
                    <a:pt x="0" y="30372"/>
                    <a:pt x="101857" y="0"/>
                    <a:pt x="235258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chemeClr val="accent2"/>
                </a:gs>
                <a:gs pos="0">
                  <a:schemeClr val="accent2">
                    <a:lumMod val="77000"/>
                    <a:lumOff val="23000"/>
                  </a:schemeClr>
                </a:gs>
                <a:gs pos="100000">
                  <a:schemeClr val="accent2">
                    <a:lumMod val="72000"/>
                  </a:schemeClr>
                </a:gs>
                <a:gs pos="94000">
                  <a:schemeClr val="accent2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1139" y="2018173"/>
            <a:ext cx="3687537" cy="1015663"/>
            <a:chOff x="1205155" y="1050604"/>
            <a:chExt cx="4916716" cy="1354217"/>
          </a:xfrm>
        </p:grpSpPr>
        <p:sp>
          <p:nvSpPr>
            <p:cNvPr id="58" name="TextBox 57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6000" b="1" dirty="0">
                  <a:latin typeface="Calibri" panose="020F0502020204030204"/>
                </a:rPr>
                <a:t>1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340312" y="1334536"/>
              <a:ext cx="378155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400" b="1" dirty="0" smtClean="0">
                  <a:latin typeface="Century Gothic" panose="020B0502020202020204" pitchFamily="34" charset="0"/>
                </a:rPr>
                <a:t>Duty to Care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184841" y="4552324"/>
            <a:ext cx="2090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entury Gothic" panose="020B0502020202020204" pitchFamily="34" charset="0"/>
              </a:rPr>
              <a:t>Geyer, 2021: 282</a:t>
            </a:r>
          </a:p>
          <a:p>
            <a:r>
              <a:rPr lang="en-ZA" sz="900" dirty="0"/>
              <a:t>Brooker, et al., 2016:124</a:t>
            </a:r>
            <a:endParaRPr lang="en-US" sz="9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25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37 3.7037E-6 L -1.04167E-6 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23" y="105508"/>
            <a:ext cx="5570855" cy="481791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19023" y="706232"/>
            <a:ext cx="3687537" cy="1015663"/>
            <a:chOff x="1205155" y="1050604"/>
            <a:chExt cx="4916716" cy="1354217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>
                      <a:lumMod val="85000"/>
                    </a:schemeClr>
                  </a:solidFill>
                </a:rPr>
                <a:t>1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40312" y="1334536"/>
              <a:ext cx="378155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</a:rPr>
                <a:t>TAB ONE</a:t>
              </a: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/>
              </a:r>
              <a:br>
                <a:rPr lang="en-US" dirty="0">
                  <a:solidFill>
                    <a:schemeClr val="bg1">
                      <a:lumMod val="85000"/>
                    </a:schemeClr>
                  </a:solidFill>
                </a:rPr>
              </a:b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Add your own text here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7892" y="772267"/>
            <a:ext cx="4695992" cy="3689246"/>
            <a:chOff x="5219477" y="995322"/>
            <a:chExt cx="6261323" cy="1514980"/>
          </a:xfrm>
        </p:grpSpPr>
        <p:sp>
          <p:nvSpPr>
            <p:cNvPr id="45" name="Freeform: Shape 44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059127" y="705582"/>
            <a:ext cx="4695992" cy="3755929"/>
            <a:chOff x="5342415" y="949754"/>
            <a:chExt cx="6261323" cy="1542363"/>
          </a:xfrm>
        </p:grpSpPr>
        <p:grpSp>
          <p:nvGrpSpPr>
            <p:cNvPr id="49" name="Group 48"/>
            <p:cNvGrpSpPr/>
            <p:nvPr/>
          </p:nvGrpSpPr>
          <p:grpSpPr>
            <a:xfrm>
              <a:off x="5342415" y="949754"/>
              <a:ext cx="6261323" cy="1542363"/>
              <a:chOff x="5219477" y="967939"/>
              <a:chExt cx="6261323" cy="1542363"/>
            </a:xfrm>
          </p:grpSpPr>
          <p:sp>
            <p:nvSpPr>
              <p:cNvPr id="51" name="Freeform: Shape 5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5219477" y="967939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502630" y="1084167"/>
              <a:ext cx="4291162" cy="1364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Century Gothic" panose="020B0502020202020204" pitchFamily="34" charset="0"/>
                </a:rPr>
                <a:t>Define the following:</a:t>
              </a: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r>
                <a:rPr lang="en-US" sz="1400" dirty="0" smtClean="0">
                  <a:latin typeface="Century Gothic" panose="020B0502020202020204" pitchFamily="34" charset="0"/>
                </a:rPr>
                <a:t>Contract</a:t>
              </a: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r>
                <a:rPr lang="en-US" sz="1400" dirty="0" smtClean="0">
                  <a:latin typeface="Century Gothic" panose="020B0502020202020204" pitchFamily="34" charset="0"/>
                </a:rPr>
                <a:t>Civil law</a:t>
              </a: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r>
                <a:rPr lang="en-US" sz="1400" dirty="0" smtClean="0">
                  <a:latin typeface="Century Gothic" panose="020B0502020202020204" pitchFamily="34" charset="0"/>
                </a:rPr>
                <a:t>Criminal law</a:t>
              </a:r>
            </a:p>
            <a:p>
              <a:endParaRPr lang="en-US" sz="1400" dirty="0" smtClean="0">
                <a:latin typeface="Century Gothic" panose="020B0502020202020204" pitchFamily="34" charset="0"/>
              </a:endParaRPr>
            </a:p>
            <a:p>
              <a:r>
                <a:rPr lang="en-US" sz="1400" dirty="0" smtClean="0">
                  <a:latin typeface="Century Gothic" panose="020B0502020202020204" pitchFamily="34" charset="0"/>
                </a:rPr>
                <a:t>Delictual remedy</a:t>
              </a: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r>
                <a:rPr lang="en-US" sz="1400" dirty="0" smtClean="0">
                  <a:latin typeface="Century Gothic" panose="020B0502020202020204" pitchFamily="34" charset="0"/>
                </a:rPr>
                <a:t>Liability </a:t>
              </a: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r>
                <a:rPr lang="en-US" sz="1400" dirty="0" smtClean="0">
                  <a:latin typeface="Century Gothic" panose="020B0502020202020204" pitchFamily="34" charset="0"/>
                </a:rPr>
                <a:t>Vicarious liability </a:t>
              </a:r>
              <a:endParaRPr lang="en-US" sz="1400" dirty="0">
                <a:latin typeface="Century Gothic" panose="020B0502020202020204" pitchFamily="34" charset="0"/>
              </a:endParaRP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r>
                <a:rPr lang="en-US" sz="1400" dirty="0" smtClean="0">
                  <a:latin typeface="Century Gothic" panose="020B0502020202020204" pitchFamily="34" charset="0"/>
                </a:rPr>
                <a:t>.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30134" y="496290"/>
            <a:ext cx="4345251" cy="4214032"/>
            <a:chOff x="517874" y="3954953"/>
            <a:chExt cx="5793668" cy="179755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4" name="Freeform: Shape 53"/>
            <p:cNvSpPr/>
            <p:nvPr/>
          </p:nvSpPr>
          <p:spPr>
            <a:xfrm>
              <a:off x="517874" y="3954953"/>
              <a:ext cx="5793668" cy="1797554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12182 w 3700733"/>
                <a:gd name="connsiteY10" fmla="*/ 173463 h 1449238"/>
                <a:gd name="connsiteX11" fmla="*/ 241544 w 3700733"/>
                <a:gd name="connsiteY11" fmla="*/ 0 h 1449238"/>
                <a:gd name="connsiteX0" fmla="*/ 229362 w 3688551"/>
                <a:gd name="connsiteY0" fmla="*/ 0 h 1449238"/>
                <a:gd name="connsiteX1" fmla="*/ 3688551 w 3688551"/>
                <a:gd name="connsiteY1" fmla="*/ 0 h 1449238"/>
                <a:gd name="connsiteX2" fmla="*/ 3688551 w 3688551"/>
                <a:gd name="connsiteY2" fmla="*/ 255819 h 1449238"/>
                <a:gd name="connsiteX3" fmla="*/ 3602396 w 3688551"/>
                <a:gd name="connsiteY3" fmla="*/ 302582 h 1449238"/>
                <a:gd name="connsiteX4" fmla="*/ 3378000 w 3688551"/>
                <a:gd name="connsiteY4" fmla="*/ 724619 h 1449238"/>
                <a:gd name="connsiteX5" fmla="*/ 3602396 w 3688551"/>
                <a:gd name="connsiteY5" fmla="*/ 1146656 h 1449238"/>
                <a:gd name="connsiteX6" fmla="*/ 3688551 w 3688551"/>
                <a:gd name="connsiteY6" fmla="*/ 1193420 h 1449238"/>
                <a:gd name="connsiteX7" fmla="*/ 3688551 w 3688551"/>
                <a:gd name="connsiteY7" fmla="*/ 1449238 h 1449238"/>
                <a:gd name="connsiteX8" fmla="*/ 229362 w 3688551"/>
                <a:gd name="connsiteY8" fmla="*/ 1449238 h 1449238"/>
                <a:gd name="connsiteX9" fmla="*/ 0 w 3688551"/>
                <a:gd name="connsiteY9" fmla="*/ 1312247 h 1449238"/>
                <a:gd name="connsiteX10" fmla="*/ 0 w 3688551"/>
                <a:gd name="connsiteY10" fmla="*/ 173463 h 1449238"/>
                <a:gd name="connsiteX11" fmla="*/ 229362 w 3688551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54817 w 3743368"/>
                <a:gd name="connsiteY10" fmla="*/ 173463 h 1449238"/>
                <a:gd name="connsiteX11" fmla="*/ 284179 w 3743368"/>
                <a:gd name="connsiteY11" fmla="*/ 0 h 1449238"/>
                <a:gd name="connsiteX0" fmla="*/ 302452 w 3761641"/>
                <a:gd name="connsiteY0" fmla="*/ 0 h 1449238"/>
                <a:gd name="connsiteX1" fmla="*/ 3761641 w 3761641"/>
                <a:gd name="connsiteY1" fmla="*/ 0 h 1449238"/>
                <a:gd name="connsiteX2" fmla="*/ 3761641 w 3761641"/>
                <a:gd name="connsiteY2" fmla="*/ 255819 h 1449238"/>
                <a:gd name="connsiteX3" fmla="*/ 3675486 w 3761641"/>
                <a:gd name="connsiteY3" fmla="*/ 302582 h 1449238"/>
                <a:gd name="connsiteX4" fmla="*/ 3451090 w 3761641"/>
                <a:gd name="connsiteY4" fmla="*/ 724619 h 1449238"/>
                <a:gd name="connsiteX5" fmla="*/ 3675486 w 3761641"/>
                <a:gd name="connsiteY5" fmla="*/ 1146656 h 1449238"/>
                <a:gd name="connsiteX6" fmla="*/ 3761641 w 3761641"/>
                <a:gd name="connsiteY6" fmla="*/ 1193420 h 1449238"/>
                <a:gd name="connsiteX7" fmla="*/ 3761641 w 3761641"/>
                <a:gd name="connsiteY7" fmla="*/ 1449238 h 1449238"/>
                <a:gd name="connsiteX8" fmla="*/ 302452 w 3761641"/>
                <a:gd name="connsiteY8" fmla="*/ 1449238 h 1449238"/>
                <a:gd name="connsiteX9" fmla="*/ 18273 w 3761641"/>
                <a:gd name="connsiteY9" fmla="*/ 1312247 h 1449238"/>
                <a:gd name="connsiteX10" fmla="*/ 0 w 3761641"/>
                <a:gd name="connsiteY10" fmla="*/ 173463 h 1449238"/>
                <a:gd name="connsiteX11" fmla="*/ 302452 w 3761641"/>
                <a:gd name="connsiteY11" fmla="*/ 0 h 1449238"/>
                <a:gd name="connsiteX0" fmla="*/ 296361 w 3755550"/>
                <a:gd name="connsiteY0" fmla="*/ 0 h 1449238"/>
                <a:gd name="connsiteX1" fmla="*/ 3755550 w 3755550"/>
                <a:gd name="connsiteY1" fmla="*/ 0 h 1449238"/>
                <a:gd name="connsiteX2" fmla="*/ 3755550 w 3755550"/>
                <a:gd name="connsiteY2" fmla="*/ 255819 h 1449238"/>
                <a:gd name="connsiteX3" fmla="*/ 3669395 w 3755550"/>
                <a:gd name="connsiteY3" fmla="*/ 302582 h 1449238"/>
                <a:gd name="connsiteX4" fmla="*/ 3444999 w 3755550"/>
                <a:gd name="connsiteY4" fmla="*/ 724619 h 1449238"/>
                <a:gd name="connsiteX5" fmla="*/ 3669395 w 3755550"/>
                <a:gd name="connsiteY5" fmla="*/ 1146656 h 1449238"/>
                <a:gd name="connsiteX6" fmla="*/ 3755550 w 3755550"/>
                <a:gd name="connsiteY6" fmla="*/ 1193420 h 1449238"/>
                <a:gd name="connsiteX7" fmla="*/ 3755550 w 3755550"/>
                <a:gd name="connsiteY7" fmla="*/ 1449238 h 1449238"/>
                <a:gd name="connsiteX8" fmla="*/ 296361 w 3755550"/>
                <a:gd name="connsiteY8" fmla="*/ 1449238 h 1449238"/>
                <a:gd name="connsiteX9" fmla="*/ 12182 w 3755550"/>
                <a:gd name="connsiteY9" fmla="*/ 1312247 h 1449238"/>
                <a:gd name="connsiteX10" fmla="*/ 0 w 3755550"/>
                <a:gd name="connsiteY10" fmla="*/ 175895 h 1449238"/>
                <a:gd name="connsiteX11" fmla="*/ 296361 w 3755550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0 w 3743368"/>
                <a:gd name="connsiteY10" fmla="*/ 180758 h 1449238"/>
                <a:gd name="connsiteX11" fmla="*/ 284179 w 3743368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3368" h="1449238">
                  <a:moveTo>
                    <a:pt x="284179" y="0"/>
                  </a:moveTo>
                  <a:lnTo>
                    <a:pt x="3743368" y="0"/>
                  </a:lnTo>
                  <a:lnTo>
                    <a:pt x="3743368" y="255819"/>
                  </a:lnTo>
                  <a:lnTo>
                    <a:pt x="3657213" y="302582"/>
                  </a:lnTo>
                  <a:cubicBezTo>
                    <a:pt x="3521829" y="394046"/>
                    <a:pt x="3432817" y="548938"/>
                    <a:pt x="3432817" y="724619"/>
                  </a:cubicBezTo>
                  <a:cubicBezTo>
                    <a:pt x="3432817" y="900300"/>
                    <a:pt x="3521829" y="1055192"/>
                    <a:pt x="3657213" y="1146656"/>
                  </a:cubicBezTo>
                  <a:lnTo>
                    <a:pt x="3743368" y="1193420"/>
                  </a:lnTo>
                  <a:lnTo>
                    <a:pt x="3743368" y="1449238"/>
                  </a:lnTo>
                  <a:lnTo>
                    <a:pt x="284179" y="1449238"/>
                  </a:lnTo>
                  <a:cubicBezTo>
                    <a:pt x="150778" y="1449238"/>
                    <a:pt x="0" y="1445648"/>
                    <a:pt x="0" y="1312247"/>
                  </a:cubicBezTo>
                  <a:lnTo>
                    <a:pt x="0" y="180758"/>
                  </a:lnTo>
                  <a:cubicBezTo>
                    <a:pt x="0" y="47357"/>
                    <a:pt x="150778" y="0"/>
                    <a:pt x="28417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65081" y="4044507"/>
              <a:ext cx="5543947" cy="1638600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167882 h 1449238"/>
                <a:gd name="connsiteX11" fmla="*/ 241544 w 3700733"/>
                <a:gd name="connsiteY11" fmla="*/ 0 h 1449238"/>
                <a:gd name="connsiteX0" fmla="*/ 241544 w 3700733"/>
                <a:gd name="connsiteY0" fmla="*/ 0 h 1449317"/>
                <a:gd name="connsiteX1" fmla="*/ 3700733 w 3700733"/>
                <a:gd name="connsiteY1" fmla="*/ 0 h 1449317"/>
                <a:gd name="connsiteX2" fmla="*/ 3700733 w 3700733"/>
                <a:gd name="connsiteY2" fmla="*/ 255819 h 1449317"/>
                <a:gd name="connsiteX3" fmla="*/ 3614578 w 3700733"/>
                <a:gd name="connsiteY3" fmla="*/ 302582 h 1449317"/>
                <a:gd name="connsiteX4" fmla="*/ 3390182 w 3700733"/>
                <a:gd name="connsiteY4" fmla="*/ 724619 h 1449317"/>
                <a:gd name="connsiteX5" fmla="*/ 3614578 w 3700733"/>
                <a:gd name="connsiteY5" fmla="*/ 1146656 h 1449317"/>
                <a:gd name="connsiteX6" fmla="*/ 3700733 w 3700733"/>
                <a:gd name="connsiteY6" fmla="*/ 1193420 h 1449317"/>
                <a:gd name="connsiteX7" fmla="*/ 3700733 w 3700733"/>
                <a:gd name="connsiteY7" fmla="*/ 1449238 h 1449317"/>
                <a:gd name="connsiteX8" fmla="*/ 241544 w 3700733"/>
                <a:gd name="connsiteY8" fmla="*/ 1449238 h 1449317"/>
                <a:gd name="connsiteX9" fmla="*/ 0 w 3700733"/>
                <a:gd name="connsiteY9" fmla="*/ 1323449 h 1449317"/>
                <a:gd name="connsiteX10" fmla="*/ 0 w 3700733"/>
                <a:gd name="connsiteY10" fmla="*/ 167882 h 1449317"/>
                <a:gd name="connsiteX11" fmla="*/ 241544 w 3700733"/>
                <a:gd name="connsiteY11" fmla="*/ 0 h 144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317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456850"/>
                    <a:pt x="0" y="1323449"/>
                  </a:cubicBezTo>
                  <a:lnTo>
                    <a:pt x="0" y="167882"/>
                  </a:lnTo>
                  <a:cubicBezTo>
                    <a:pt x="0" y="34481"/>
                    <a:pt x="108143" y="0"/>
                    <a:pt x="241544" y="0"/>
                  </a:cubicBezTo>
                  <a:close/>
                </a:path>
              </a:pathLst>
            </a:custGeom>
            <a:grp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771452" y="4072675"/>
              <a:ext cx="5540090" cy="15736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6286 w 3700733"/>
                <a:gd name="connsiteY10" fmla="*/ 163773 h 1449238"/>
                <a:gd name="connsiteX11" fmla="*/ 241544 w 3700733"/>
                <a:gd name="connsiteY11" fmla="*/ 0 h 1449238"/>
                <a:gd name="connsiteX0" fmla="*/ 235258 w 3694447"/>
                <a:gd name="connsiteY0" fmla="*/ 0 h 1449347"/>
                <a:gd name="connsiteX1" fmla="*/ 3694447 w 3694447"/>
                <a:gd name="connsiteY1" fmla="*/ 0 h 1449347"/>
                <a:gd name="connsiteX2" fmla="*/ 3694447 w 3694447"/>
                <a:gd name="connsiteY2" fmla="*/ 255819 h 1449347"/>
                <a:gd name="connsiteX3" fmla="*/ 3608292 w 3694447"/>
                <a:gd name="connsiteY3" fmla="*/ 302582 h 1449347"/>
                <a:gd name="connsiteX4" fmla="*/ 3383896 w 3694447"/>
                <a:gd name="connsiteY4" fmla="*/ 724619 h 1449347"/>
                <a:gd name="connsiteX5" fmla="*/ 3608292 w 3694447"/>
                <a:gd name="connsiteY5" fmla="*/ 1146656 h 1449347"/>
                <a:gd name="connsiteX6" fmla="*/ 3694447 w 3694447"/>
                <a:gd name="connsiteY6" fmla="*/ 1193420 h 1449347"/>
                <a:gd name="connsiteX7" fmla="*/ 3694447 w 3694447"/>
                <a:gd name="connsiteY7" fmla="*/ 1449238 h 1449347"/>
                <a:gd name="connsiteX8" fmla="*/ 235258 w 3694447"/>
                <a:gd name="connsiteY8" fmla="*/ 1449238 h 1449347"/>
                <a:gd name="connsiteX9" fmla="*/ 0 w 3694447"/>
                <a:gd name="connsiteY9" fmla="*/ 1324351 h 1449347"/>
                <a:gd name="connsiteX10" fmla="*/ 0 w 3694447"/>
                <a:gd name="connsiteY10" fmla="*/ 163773 h 1449347"/>
                <a:gd name="connsiteX11" fmla="*/ 235258 w 3694447"/>
                <a:gd name="connsiteY11" fmla="*/ 0 h 144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4447" h="1449347">
                  <a:moveTo>
                    <a:pt x="235258" y="0"/>
                  </a:moveTo>
                  <a:lnTo>
                    <a:pt x="3694447" y="0"/>
                  </a:lnTo>
                  <a:lnTo>
                    <a:pt x="3694447" y="255819"/>
                  </a:lnTo>
                  <a:lnTo>
                    <a:pt x="3608292" y="302582"/>
                  </a:lnTo>
                  <a:cubicBezTo>
                    <a:pt x="3472908" y="394046"/>
                    <a:pt x="3383896" y="548938"/>
                    <a:pt x="3383896" y="724619"/>
                  </a:cubicBezTo>
                  <a:cubicBezTo>
                    <a:pt x="3383896" y="900300"/>
                    <a:pt x="3472908" y="1055192"/>
                    <a:pt x="3608292" y="1146656"/>
                  </a:cubicBezTo>
                  <a:lnTo>
                    <a:pt x="3694447" y="1193420"/>
                  </a:lnTo>
                  <a:lnTo>
                    <a:pt x="3694447" y="1449238"/>
                  </a:lnTo>
                  <a:lnTo>
                    <a:pt x="235258" y="1449238"/>
                  </a:lnTo>
                  <a:cubicBezTo>
                    <a:pt x="101857" y="1449238"/>
                    <a:pt x="0" y="1457752"/>
                    <a:pt x="0" y="1324351"/>
                  </a:cubicBezTo>
                  <a:lnTo>
                    <a:pt x="0" y="163773"/>
                  </a:lnTo>
                  <a:cubicBezTo>
                    <a:pt x="0" y="30372"/>
                    <a:pt x="101857" y="0"/>
                    <a:pt x="235258" y="0"/>
                  </a:cubicBezTo>
                  <a:close/>
                </a:path>
              </a:pathLst>
            </a:custGeom>
            <a:grpFill/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53315" y="1956295"/>
            <a:ext cx="3705149" cy="1261713"/>
            <a:chOff x="1205155" y="1050604"/>
            <a:chExt cx="4940198" cy="1330962"/>
          </a:xfrm>
        </p:grpSpPr>
        <p:sp>
          <p:nvSpPr>
            <p:cNvPr id="58" name="TextBox 57"/>
            <p:cNvSpPr txBox="1"/>
            <p:nvPr/>
          </p:nvSpPr>
          <p:spPr>
            <a:xfrm>
              <a:off x="1205155" y="1050604"/>
              <a:ext cx="1056640" cy="1071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/>
                <a:t>2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363795" y="1642902"/>
              <a:ext cx="37815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676401" y="2387084"/>
            <a:ext cx="2684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K</a:t>
            </a:r>
            <a:r>
              <a:rPr lang="en-US" sz="2800" b="1" dirty="0" smtClean="0"/>
              <a:t>ey Definitions 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944304" y="4610512"/>
            <a:ext cx="21664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entury Gothic" panose="020B0502020202020204" pitchFamily="34" charset="0"/>
              </a:rPr>
              <a:t>Geyer, 2021: 282</a:t>
            </a:r>
          </a:p>
        </p:txBody>
      </p:sp>
    </p:spTree>
    <p:extLst>
      <p:ext uri="{BB962C8B-B14F-4D97-AF65-F5344CB8AC3E}">
        <p14:creationId xmlns:p14="http://schemas.microsoft.com/office/powerpoint/2010/main" val="375896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37 -4.93827E-7 L -4.44444E-6 -4.9382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23" y="105508"/>
            <a:ext cx="5570855" cy="481791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19023" y="706232"/>
            <a:ext cx="3687537" cy="1015663"/>
            <a:chOff x="1205155" y="1050604"/>
            <a:chExt cx="4916716" cy="1354217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6000" b="1" dirty="0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  <a:t>1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40312" y="1334536"/>
              <a:ext cx="378155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b="1" dirty="0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  <a:t>TAB ONE</a:t>
              </a:r>
              <a:r>
                <a:rPr lang="en-US" dirty="0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  <a:t/>
              </a:r>
              <a:br>
                <a:rPr lang="en-US" dirty="0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</a:br>
              <a:r>
                <a:rPr lang="en-US" dirty="0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  <a:t>Add your own text here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7892" y="772267"/>
            <a:ext cx="4695992" cy="3689246"/>
            <a:chOff x="5219477" y="995322"/>
            <a:chExt cx="6261323" cy="1514980"/>
          </a:xfrm>
        </p:grpSpPr>
        <p:sp>
          <p:nvSpPr>
            <p:cNvPr id="45" name="Freeform: Shape 44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383576" y="500435"/>
            <a:ext cx="4760424" cy="4264314"/>
            <a:chOff x="5775014" y="967694"/>
            <a:chExt cx="5828724" cy="1524423"/>
          </a:xfrm>
        </p:grpSpPr>
        <p:grpSp>
          <p:nvGrpSpPr>
            <p:cNvPr id="49" name="Group 48"/>
            <p:cNvGrpSpPr/>
            <p:nvPr/>
          </p:nvGrpSpPr>
          <p:grpSpPr>
            <a:xfrm>
              <a:off x="5775014" y="967694"/>
              <a:ext cx="5828724" cy="1524423"/>
              <a:chOff x="5652076" y="985879"/>
              <a:chExt cx="5828724" cy="1524423"/>
            </a:xfrm>
          </p:grpSpPr>
          <p:sp>
            <p:nvSpPr>
              <p:cNvPr id="51" name="Freeform: Shape 5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5652076" y="985879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841493" y="994382"/>
              <a:ext cx="4291163" cy="1430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endParaRPr lang="en-US" sz="1600" dirty="0">
                <a:latin typeface="Century Gothic" panose="020B0502020202020204" pitchFamily="34" charset="0"/>
              </a:endParaRPr>
            </a:p>
            <a:p>
              <a:pPr defTabSz="685800"/>
              <a:r>
                <a:rPr lang="en-US" sz="1600" b="1" dirty="0" smtClean="0">
                  <a:latin typeface="Century Gothic" panose="020B0502020202020204" pitchFamily="34" charset="0"/>
                </a:rPr>
                <a:t>Liability </a:t>
              </a:r>
            </a:p>
            <a:p>
              <a:pPr defTabSz="685800"/>
              <a:endParaRPr lang="en-US" sz="1600" b="1" dirty="0" smtClean="0">
                <a:latin typeface="Century Gothic" panose="020B0502020202020204" pitchFamily="34" charset="0"/>
              </a:endParaRPr>
            </a:p>
            <a:p>
              <a:pPr defTabSz="685800"/>
              <a:r>
                <a:rPr lang="en-US" sz="1600" dirty="0" smtClean="0">
                  <a:latin typeface="Century Gothic" panose="020B0502020202020204" pitchFamily="34" charset="0"/>
                </a:rPr>
                <a:t>Nurse or doctor can also be held personal liable for their own acts or omission, can be sued for compensation          Civil court</a:t>
              </a:r>
            </a:p>
            <a:p>
              <a:pPr defTabSz="685800"/>
              <a:endParaRPr lang="en-US" sz="1600" b="1" dirty="0">
                <a:latin typeface="Century Gothic" panose="020B0502020202020204" pitchFamily="34" charset="0"/>
              </a:endParaRPr>
            </a:p>
            <a:p>
              <a:pPr defTabSz="685800"/>
              <a:endParaRPr lang="en-US" sz="1600" dirty="0">
                <a:latin typeface="Century Gothic" panose="020B0502020202020204" pitchFamily="34" charset="0"/>
              </a:endParaRPr>
            </a:p>
            <a:p>
              <a:pPr defTabSz="685800"/>
              <a:r>
                <a:rPr lang="en-US" sz="1600" b="1" dirty="0">
                  <a:latin typeface="Century Gothic" panose="020B0502020202020204" pitchFamily="34" charset="0"/>
                </a:rPr>
                <a:t>Vicarious </a:t>
              </a:r>
              <a:r>
                <a:rPr lang="en-US" sz="1600" b="1" dirty="0" smtClean="0">
                  <a:latin typeface="Century Gothic" panose="020B0502020202020204" pitchFamily="34" charset="0"/>
                </a:rPr>
                <a:t>liability</a:t>
              </a:r>
            </a:p>
            <a:p>
              <a:pPr defTabSz="685800"/>
              <a:endParaRPr lang="en-US" sz="1600" b="1" dirty="0">
                <a:latin typeface="Century Gothic" panose="020B0502020202020204" pitchFamily="34" charset="0"/>
              </a:endParaRPr>
            </a:p>
            <a:p>
              <a:pPr defTabSz="685800"/>
              <a:r>
                <a:rPr lang="en-US" sz="1600" dirty="0" smtClean="0">
                  <a:latin typeface="Century Gothic" panose="020B0502020202020204" pitchFamily="34" charset="0"/>
                </a:rPr>
                <a:t>Employer </a:t>
              </a:r>
              <a:r>
                <a:rPr lang="en-US" sz="1600" b="1" dirty="0" smtClean="0">
                  <a:latin typeface="Century Gothic" panose="020B0502020202020204" pitchFamily="34" charset="0"/>
                </a:rPr>
                <a:t>(e.g. Life Health Care) </a:t>
              </a:r>
              <a:r>
                <a:rPr lang="en-US" sz="1600" dirty="0" smtClean="0">
                  <a:latin typeface="Century Gothic" panose="020B0502020202020204" pitchFamily="34" charset="0"/>
                </a:rPr>
                <a:t>– liable for the wrongful acts committed by the employee in the course of her duties</a:t>
              </a:r>
            </a:p>
            <a:p>
              <a:pPr defTabSz="685800"/>
              <a:endParaRPr lang="en-US" sz="14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30135" y="476625"/>
            <a:ext cx="4263142" cy="4214032"/>
            <a:chOff x="517874" y="3954953"/>
            <a:chExt cx="5793668" cy="1797554"/>
          </a:xfrm>
        </p:grpSpPr>
        <p:sp>
          <p:nvSpPr>
            <p:cNvPr id="54" name="Freeform: Shape 53"/>
            <p:cNvSpPr/>
            <p:nvPr/>
          </p:nvSpPr>
          <p:spPr>
            <a:xfrm>
              <a:off x="517874" y="3954953"/>
              <a:ext cx="5793668" cy="1797554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12182 w 3700733"/>
                <a:gd name="connsiteY10" fmla="*/ 173463 h 1449238"/>
                <a:gd name="connsiteX11" fmla="*/ 241544 w 3700733"/>
                <a:gd name="connsiteY11" fmla="*/ 0 h 1449238"/>
                <a:gd name="connsiteX0" fmla="*/ 229362 w 3688551"/>
                <a:gd name="connsiteY0" fmla="*/ 0 h 1449238"/>
                <a:gd name="connsiteX1" fmla="*/ 3688551 w 3688551"/>
                <a:gd name="connsiteY1" fmla="*/ 0 h 1449238"/>
                <a:gd name="connsiteX2" fmla="*/ 3688551 w 3688551"/>
                <a:gd name="connsiteY2" fmla="*/ 255819 h 1449238"/>
                <a:gd name="connsiteX3" fmla="*/ 3602396 w 3688551"/>
                <a:gd name="connsiteY3" fmla="*/ 302582 h 1449238"/>
                <a:gd name="connsiteX4" fmla="*/ 3378000 w 3688551"/>
                <a:gd name="connsiteY4" fmla="*/ 724619 h 1449238"/>
                <a:gd name="connsiteX5" fmla="*/ 3602396 w 3688551"/>
                <a:gd name="connsiteY5" fmla="*/ 1146656 h 1449238"/>
                <a:gd name="connsiteX6" fmla="*/ 3688551 w 3688551"/>
                <a:gd name="connsiteY6" fmla="*/ 1193420 h 1449238"/>
                <a:gd name="connsiteX7" fmla="*/ 3688551 w 3688551"/>
                <a:gd name="connsiteY7" fmla="*/ 1449238 h 1449238"/>
                <a:gd name="connsiteX8" fmla="*/ 229362 w 3688551"/>
                <a:gd name="connsiteY8" fmla="*/ 1449238 h 1449238"/>
                <a:gd name="connsiteX9" fmla="*/ 0 w 3688551"/>
                <a:gd name="connsiteY9" fmla="*/ 1312247 h 1449238"/>
                <a:gd name="connsiteX10" fmla="*/ 0 w 3688551"/>
                <a:gd name="connsiteY10" fmla="*/ 173463 h 1449238"/>
                <a:gd name="connsiteX11" fmla="*/ 229362 w 3688551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54817 w 3743368"/>
                <a:gd name="connsiteY10" fmla="*/ 173463 h 1449238"/>
                <a:gd name="connsiteX11" fmla="*/ 284179 w 3743368"/>
                <a:gd name="connsiteY11" fmla="*/ 0 h 1449238"/>
                <a:gd name="connsiteX0" fmla="*/ 302452 w 3761641"/>
                <a:gd name="connsiteY0" fmla="*/ 0 h 1449238"/>
                <a:gd name="connsiteX1" fmla="*/ 3761641 w 3761641"/>
                <a:gd name="connsiteY1" fmla="*/ 0 h 1449238"/>
                <a:gd name="connsiteX2" fmla="*/ 3761641 w 3761641"/>
                <a:gd name="connsiteY2" fmla="*/ 255819 h 1449238"/>
                <a:gd name="connsiteX3" fmla="*/ 3675486 w 3761641"/>
                <a:gd name="connsiteY3" fmla="*/ 302582 h 1449238"/>
                <a:gd name="connsiteX4" fmla="*/ 3451090 w 3761641"/>
                <a:gd name="connsiteY4" fmla="*/ 724619 h 1449238"/>
                <a:gd name="connsiteX5" fmla="*/ 3675486 w 3761641"/>
                <a:gd name="connsiteY5" fmla="*/ 1146656 h 1449238"/>
                <a:gd name="connsiteX6" fmla="*/ 3761641 w 3761641"/>
                <a:gd name="connsiteY6" fmla="*/ 1193420 h 1449238"/>
                <a:gd name="connsiteX7" fmla="*/ 3761641 w 3761641"/>
                <a:gd name="connsiteY7" fmla="*/ 1449238 h 1449238"/>
                <a:gd name="connsiteX8" fmla="*/ 302452 w 3761641"/>
                <a:gd name="connsiteY8" fmla="*/ 1449238 h 1449238"/>
                <a:gd name="connsiteX9" fmla="*/ 18273 w 3761641"/>
                <a:gd name="connsiteY9" fmla="*/ 1312247 h 1449238"/>
                <a:gd name="connsiteX10" fmla="*/ 0 w 3761641"/>
                <a:gd name="connsiteY10" fmla="*/ 173463 h 1449238"/>
                <a:gd name="connsiteX11" fmla="*/ 302452 w 3761641"/>
                <a:gd name="connsiteY11" fmla="*/ 0 h 1449238"/>
                <a:gd name="connsiteX0" fmla="*/ 296361 w 3755550"/>
                <a:gd name="connsiteY0" fmla="*/ 0 h 1449238"/>
                <a:gd name="connsiteX1" fmla="*/ 3755550 w 3755550"/>
                <a:gd name="connsiteY1" fmla="*/ 0 h 1449238"/>
                <a:gd name="connsiteX2" fmla="*/ 3755550 w 3755550"/>
                <a:gd name="connsiteY2" fmla="*/ 255819 h 1449238"/>
                <a:gd name="connsiteX3" fmla="*/ 3669395 w 3755550"/>
                <a:gd name="connsiteY3" fmla="*/ 302582 h 1449238"/>
                <a:gd name="connsiteX4" fmla="*/ 3444999 w 3755550"/>
                <a:gd name="connsiteY4" fmla="*/ 724619 h 1449238"/>
                <a:gd name="connsiteX5" fmla="*/ 3669395 w 3755550"/>
                <a:gd name="connsiteY5" fmla="*/ 1146656 h 1449238"/>
                <a:gd name="connsiteX6" fmla="*/ 3755550 w 3755550"/>
                <a:gd name="connsiteY6" fmla="*/ 1193420 h 1449238"/>
                <a:gd name="connsiteX7" fmla="*/ 3755550 w 3755550"/>
                <a:gd name="connsiteY7" fmla="*/ 1449238 h 1449238"/>
                <a:gd name="connsiteX8" fmla="*/ 296361 w 3755550"/>
                <a:gd name="connsiteY8" fmla="*/ 1449238 h 1449238"/>
                <a:gd name="connsiteX9" fmla="*/ 12182 w 3755550"/>
                <a:gd name="connsiteY9" fmla="*/ 1312247 h 1449238"/>
                <a:gd name="connsiteX10" fmla="*/ 0 w 3755550"/>
                <a:gd name="connsiteY10" fmla="*/ 175895 h 1449238"/>
                <a:gd name="connsiteX11" fmla="*/ 296361 w 3755550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0 w 3743368"/>
                <a:gd name="connsiteY10" fmla="*/ 180758 h 1449238"/>
                <a:gd name="connsiteX11" fmla="*/ 284179 w 3743368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3368" h="1449238">
                  <a:moveTo>
                    <a:pt x="284179" y="0"/>
                  </a:moveTo>
                  <a:lnTo>
                    <a:pt x="3743368" y="0"/>
                  </a:lnTo>
                  <a:lnTo>
                    <a:pt x="3743368" y="255819"/>
                  </a:lnTo>
                  <a:lnTo>
                    <a:pt x="3657213" y="302582"/>
                  </a:lnTo>
                  <a:cubicBezTo>
                    <a:pt x="3521829" y="394046"/>
                    <a:pt x="3432817" y="548938"/>
                    <a:pt x="3432817" y="724619"/>
                  </a:cubicBezTo>
                  <a:cubicBezTo>
                    <a:pt x="3432817" y="900300"/>
                    <a:pt x="3521829" y="1055192"/>
                    <a:pt x="3657213" y="1146656"/>
                  </a:cubicBezTo>
                  <a:lnTo>
                    <a:pt x="3743368" y="1193420"/>
                  </a:lnTo>
                  <a:lnTo>
                    <a:pt x="3743368" y="1449238"/>
                  </a:lnTo>
                  <a:lnTo>
                    <a:pt x="284179" y="1449238"/>
                  </a:lnTo>
                  <a:cubicBezTo>
                    <a:pt x="150778" y="1449238"/>
                    <a:pt x="0" y="1445648"/>
                    <a:pt x="0" y="1312247"/>
                  </a:cubicBezTo>
                  <a:lnTo>
                    <a:pt x="0" y="180758"/>
                  </a:lnTo>
                  <a:cubicBezTo>
                    <a:pt x="0" y="47357"/>
                    <a:pt x="150778" y="0"/>
                    <a:pt x="284179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65080" y="4021660"/>
              <a:ext cx="5566955" cy="1661447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167882 h 1449238"/>
                <a:gd name="connsiteX11" fmla="*/ 241544 w 3700733"/>
                <a:gd name="connsiteY11" fmla="*/ 0 h 1449238"/>
                <a:gd name="connsiteX0" fmla="*/ 241544 w 3700733"/>
                <a:gd name="connsiteY0" fmla="*/ 0 h 1449317"/>
                <a:gd name="connsiteX1" fmla="*/ 3700733 w 3700733"/>
                <a:gd name="connsiteY1" fmla="*/ 0 h 1449317"/>
                <a:gd name="connsiteX2" fmla="*/ 3700733 w 3700733"/>
                <a:gd name="connsiteY2" fmla="*/ 255819 h 1449317"/>
                <a:gd name="connsiteX3" fmla="*/ 3614578 w 3700733"/>
                <a:gd name="connsiteY3" fmla="*/ 302582 h 1449317"/>
                <a:gd name="connsiteX4" fmla="*/ 3390182 w 3700733"/>
                <a:gd name="connsiteY4" fmla="*/ 724619 h 1449317"/>
                <a:gd name="connsiteX5" fmla="*/ 3614578 w 3700733"/>
                <a:gd name="connsiteY5" fmla="*/ 1146656 h 1449317"/>
                <a:gd name="connsiteX6" fmla="*/ 3700733 w 3700733"/>
                <a:gd name="connsiteY6" fmla="*/ 1193420 h 1449317"/>
                <a:gd name="connsiteX7" fmla="*/ 3700733 w 3700733"/>
                <a:gd name="connsiteY7" fmla="*/ 1449238 h 1449317"/>
                <a:gd name="connsiteX8" fmla="*/ 241544 w 3700733"/>
                <a:gd name="connsiteY8" fmla="*/ 1449238 h 1449317"/>
                <a:gd name="connsiteX9" fmla="*/ 0 w 3700733"/>
                <a:gd name="connsiteY9" fmla="*/ 1323449 h 1449317"/>
                <a:gd name="connsiteX10" fmla="*/ 0 w 3700733"/>
                <a:gd name="connsiteY10" fmla="*/ 167882 h 1449317"/>
                <a:gd name="connsiteX11" fmla="*/ 241544 w 3700733"/>
                <a:gd name="connsiteY11" fmla="*/ 0 h 144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317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456850"/>
                    <a:pt x="0" y="1323449"/>
                  </a:cubicBezTo>
                  <a:lnTo>
                    <a:pt x="0" y="167882"/>
                  </a:lnTo>
                  <a:cubicBezTo>
                    <a:pt x="0" y="34481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771452" y="4072675"/>
              <a:ext cx="5540090" cy="15736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6286 w 3700733"/>
                <a:gd name="connsiteY10" fmla="*/ 163773 h 1449238"/>
                <a:gd name="connsiteX11" fmla="*/ 241544 w 3700733"/>
                <a:gd name="connsiteY11" fmla="*/ 0 h 1449238"/>
                <a:gd name="connsiteX0" fmla="*/ 235258 w 3694447"/>
                <a:gd name="connsiteY0" fmla="*/ 0 h 1449347"/>
                <a:gd name="connsiteX1" fmla="*/ 3694447 w 3694447"/>
                <a:gd name="connsiteY1" fmla="*/ 0 h 1449347"/>
                <a:gd name="connsiteX2" fmla="*/ 3694447 w 3694447"/>
                <a:gd name="connsiteY2" fmla="*/ 255819 h 1449347"/>
                <a:gd name="connsiteX3" fmla="*/ 3608292 w 3694447"/>
                <a:gd name="connsiteY3" fmla="*/ 302582 h 1449347"/>
                <a:gd name="connsiteX4" fmla="*/ 3383896 w 3694447"/>
                <a:gd name="connsiteY4" fmla="*/ 724619 h 1449347"/>
                <a:gd name="connsiteX5" fmla="*/ 3608292 w 3694447"/>
                <a:gd name="connsiteY5" fmla="*/ 1146656 h 1449347"/>
                <a:gd name="connsiteX6" fmla="*/ 3694447 w 3694447"/>
                <a:gd name="connsiteY6" fmla="*/ 1193420 h 1449347"/>
                <a:gd name="connsiteX7" fmla="*/ 3694447 w 3694447"/>
                <a:gd name="connsiteY7" fmla="*/ 1449238 h 1449347"/>
                <a:gd name="connsiteX8" fmla="*/ 235258 w 3694447"/>
                <a:gd name="connsiteY8" fmla="*/ 1449238 h 1449347"/>
                <a:gd name="connsiteX9" fmla="*/ 0 w 3694447"/>
                <a:gd name="connsiteY9" fmla="*/ 1324351 h 1449347"/>
                <a:gd name="connsiteX10" fmla="*/ 0 w 3694447"/>
                <a:gd name="connsiteY10" fmla="*/ 163773 h 1449347"/>
                <a:gd name="connsiteX11" fmla="*/ 235258 w 3694447"/>
                <a:gd name="connsiteY11" fmla="*/ 0 h 144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4447" h="1449347">
                  <a:moveTo>
                    <a:pt x="235258" y="0"/>
                  </a:moveTo>
                  <a:lnTo>
                    <a:pt x="3694447" y="0"/>
                  </a:lnTo>
                  <a:lnTo>
                    <a:pt x="3694447" y="255819"/>
                  </a:lnTo>
                  <a:lnTo>
                    <a:pt x="3608292" y="302582"/>
                  </a:lnTo>
                  <a:cubicBezTo>
                    <a:pt x="3472908" y="394046"/>
                    <a:pt x="3383896" y="548938"/>
                    <a:pt x="3383896" y="724619"/>
                  </a:cubicBezTo>
                  <a:cubicBezTo>
                    <a:pt x="3383896" y="900300"/>
                    <a:pt x="3472908" y="1055192"/>
                    <a:pt x="3608292" y="1146656"/>
                  </a:cubicBezTo>
                  <a:lnTo>
                    <a:pt x="3694447" y="1193420"/>
                  </a:lnTo>
                  <a:lnTo>
                    <a:pt x="3694447" y="1449238"/>
                  </a:lnTo>
                  <a:lnTo>
                    <a:pt x="235258" y="1449238"/>
                  </a:lnTo>
                  <a:cubicBezTo>
                    <a:pt x="101857" y="1449238"/>
                    <a:pt x="0" y="1457752"/>
                    <a:pt x="0" y="1324351"/>
                  </a:cubicBezTo>
                  <a:lnTo>
                    <a:pt x="0" y="163773"/>
                  </a:lnTo>
                  <a:cubicBezTo>
                    <a:pt x="0" y="30372"/>
                    <a:pt x="101857" y="0"/>
                    <a:pt x="235258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chemeClr val="accent2"/>
                </a:gs>
                <a:gs pos="0">
                  <a:schemeClr val="accent2">
                    <a:lumMod val="77000"/>
                    <a:lumOff val="23000"/>
                  </a:schemeClr>
                </a:gs>
                <a:gs pos="100000">
                  <a:schemeClr val="accent2">
                    <a:lumMod val="72000"/>
                  </a:schemeClr>
                </a:gs>
                <a:gs pos="94000">
                  <a:schemeClr val="accent2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1139" y="2018173"/>
            <a:ext cx="3687537" cy="1015663"/>
            <a:chOff x="1205155" y="1050604"/>
            <a:chExt cx="4916716" cy="1354217"/>
          </a:xfrm>
        </p:grpSpPr>
        <p:sp>
          <p:nvSpPr>
            <p:cNvPr id="58" name="TextBox 57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6000" b="1" dirty="0">
                  <a:latin typeface="Calibri" panose="020F0502020204030204"/>
                </a:rPr>
                <a:t>3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340312" y="1334536"/>
              <a:ext cx="378155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400" b="1" dirty="0" smtClean="0">
                  <a:latin typeface="Century Gothic" panose="020B0502020202020204" pitchFamily="34" charset="0"/>
                </a:rPr>
                <a:t>Liability  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269401" y="4392812"/>
            <a:ext cx="2132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entury Gothic" panose="020B0502020202020204" pitchFamily="34" charset="0"/>
              </a:rPr>
              <a:t>Geyer, 2021: 285. 288</a:t>
            </a:r>
          </a:p>
          <a:p>
            <a:r>
              <a:rPr lang="en-US" sz="900" dirty="0" smtClean="0">
                <a:latin typeface="Century Gothic" panose="020B0502020202020204" pitchFamily="34" charset="0"/>
              </a:rPr>
              <a:t>Pera &amp;van  Tonder:2018:110</a:t>
            </a:r>
          </a:p>
        </p:txBody>
      </p:sp>
      <p:sp>
        <p:nvSpPr>
          <p:cNvPr id="3" name="Right Arrow 2"/>
          <p:cNvSpPr/>
          <p:nvPr/>
        </p:nvSpPr>
        <p:spPr>
          <a:xfrm>
            <a:off x="7010400" y="1885950"/>
            <a:ext cx="228600" cy="132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4844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37 3.7037E-6 L -1.04167E-6 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630" y="-227536"/>
            <a:ext cx="5570855" cy="481791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19023" y="706232"/>
            <a:ext cx="3687537" cy="1015663"/>
            <a:chOff x="1205155" y="1050604"/>
            <a:chExt cx="4916716" cy="1354217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6000" b="1" dirty="0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  <a:t>1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40312" y="1334536"/>
              <a:ext cx="378155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b="1" dirty="0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  <a:t>TAB ONE</a:t>
              </a:r>
              <a:r>
                <a:rPr lang="en-US" dirty="0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  <a:t/>
              </a:r>
              <a:br>
                <a:rPr lang="en-US" dirty="0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</a:br>
              <a:r>
                <a:rPr lang="en-US" dirty="0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  <a:t>Add your own text here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7892" y="772267"/>
            <a:ext cx="4695992" cy="3689246"/>
            <a:chOff x="5219477" y="995322"/>
            <a:chExt cx="6261323" cy="1514980"/>
          </a:xfrm>
        </p:grpSpPr>
        <p:sp>
          <p:nvSpPr>
            <p:cNvPr id="45" name="Freeform: Shape 44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460725" y="330336"/>
            <a:ext cx="4760424" cy="4264314"/>
            <a:chOff x="5775014" y="967694"/>
            <a:chExt cx="5828724" cy="1524423"/>
          </a:xfrm>
        </p:grpSpPr>
        <p:grpSp>
          <p:nvGrpSpPr>
            <p:cNvPr id="49" name="Group 48"/>
            <p:cNvGrpSpPr/>
            <p:nvPr/>
          </p:nvGrpSpPr>
          <p:grpSpPr>
            <a:xfrm>
              <a:off x="5775014" y="967694"/>
              <a:ext cx="5828724" cy="1524423"/>
              <a:chOff x="5652076" y="985879"/>
              <a:chExt cx="5828724" cy="1524423"/>
            </a:xfrm>
          </p:grpSpPr>
          <p:sp>
            <p:nvSpPr>
              <p:cNvPr id="51" name="Freeform: Shape 5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5652076" y="985879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841493" y="994382"/>
              <a:ext cx="4291163" cy="462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endParaRPr lang="en-US" sz="1600" dirty="0">
                <a:latin typeface="Century Gothic" panose="020B0502020202020204" pitchFamily="34" charset="0"/>
              </a:endParaRPr>
            </a:p>
            <a:p>
              <a:pPr defTabSz="685800"/>
              <a:endParaRPr lang="en-US" sz="1600" dirty="0" smtClean="0">
                <a:latin typeface="Century Gothic" panose="020B0502020202020204" pitchFamily="34" charset="0"/>
              </a:endParaRPr>
            </a:p>
            <a:p>
              <a:pPr defTabSz="685800"/>
              <a:endParaRPr lang="en-US" sz="1600" dirty="0">
                <a:latin typeface="Century Gothic" panose="020B0502020202020204" pitchFamily="34" charset="0"/>
              </a:endParaRPr>
            </a:p>
            <a:p>
              <a:pPr defTabSz="685800"/>
              <a:endParaRPr lang="en-US" sz="1600" dirty="0" smtClean="0">
                <a:latin typeface="Century Gothic" panose="020B0502020202020204" pitchFamily="34" charset="0"/>
              </a:endParaRPr>
            </a:p>
            <a:p>
              <a:pPr defTabSz="685800"/>
              <a:endParaRPr lang="en-US" sz="14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31100" y="315350"/>
            <a:ext cx="4263142" cy="4214032"/>
            <a:chOff x="517874" y="3954953"/>
            <a:chExt cx="5793668" cy="1797554"/>
          </a:xfrm>
        </p:grpSpPr>
        <p:sp>
          <p:nvSpPr>
            <p:cNvPr id="54" name="Freeform: Shape 53"/>
            <p:cNvSpPr/>
            <p:nvPr/>
          </p:nvSpPr>
          <p:spPr>
            <a:xfrm>
              <a:off x="517874" y="3954953"/>
              <a:ext cx="5793668" cy="1797554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12182 w 3700733"/>
                <a:gd name="connsiteY10" fmla="*/ 173463 h 1449238"/>
                <a:gd name="connsiteX11" fmla="*/ 241544 w 3700733"/>
                <a:gd name="connsiteY11" fmla="*/ 0 h 1449238"/>
                <a:gd name="connsiteX0" fmla="*/ 229362 w 3688551"/>
                <a:gd name="connsiteY0" fmla="*/ 0 h 1449238"/>
                <a:gd name="connsiteX1" fmla="*/ 3688551 w 3688551"/>
                <a:gd name="connsiteY1" fmla="*/ 0 h 1449238"/>
                <a:gd name="connsiteX2" fmla="*/ 3688551 w 3688551"/>
                <a:gd name="connsiteY2" fmla="*/ 255819 h 1449238"/>
                <a:gd name="connsiteX3" fmla="*/ 3602396 w 3688551"/>
                <a:gd name="connsiteY3" fmla="*/ 302582 h 1449238"/>
                <a:gd name="connsiteX4" fmla="*/ 3378000 w 3688551"/>
                <a:gd name="connsiteY4" fmla="*/ 724619 h 1449238"/>
                <a:gd name="connsiteX5" fmla="*/ 3602396 w 3688551"/>
                <a:gd name="connsiteY5" fmla="*/ 1146656 h 1449238"/>
                <a:gd name="connsiteX6" fmla="*/ 3688551 w 3688551"/>
                <a:gd name="connsiteY6" fmla="*/ 1193420 h 1449238"/>
                <a:gd name="connsiteX7" fmla="*/ 3688551 w 3688551"/>
                <a:gd name="connsiteY7" fmla="*/ 1449238 h 1449238"/>
                <a:gd name="connsiteX8" fmla="*/ 229362 w 3688551"/>
                <a:gd name="connsiteY8" fmla="*/ 1449238 h 1449238"/>
                <a:gd name="connsiteX9" fmla="*/ 0 w 3688551"/>
                <a:gd name="connsiteY9" fmla="*/ 1312247 h 1449238"/>
                <a:gd name="connsiteX10" fmla="*/ 0 w 3688551"/>
                <a:gd name="connsiteY10" fmla="*/ 173463 h 1449238"/>
                <a:gd name="connsiteX11" fmla="*/ 229362 w 3688551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54817 w 3743368"/>
                <a:gd name="connsiteY10" fmla="*/ 173463 h 1449238"/>
                <a:gd name="connsiteX11" fmla="*/ 284179 w 3743368"/>
                <a:gd name="connsiteY11" fmla="*/ 0 h 1449238"/>
                <a:gd name="connsiteX0" fmla="*/ 302452 w 3761641"/>
                <a:gd name="connsiteY0" fmla="*/ 0 h 1449238"/>
                <a:gd name="connsiteX1" fmla="*/ 3761641 w 3761641"/>
                <a:gd name="connsiteY1" fmla="*/ 0 h 1449238"/>
                <a:gd name="connsiteX2" fmla="*/ 3761641 w 3761641"/>
                <a:gd name="connsiteY2" fmla="*/ 255819 h 1449238"/>
                <a:gd name="connsiteX3" fmla="*/ 3675486 w 3761641"/>
                <a:gd name="connsiteY3" fmla="*/ 302582 h 1449238"/>
                <a:gd name="connsiteX4" fmla="*/ 3451090 w 3761641"/>
                <a:gd name="connsiteY4" fmla="*/ 724619 h 1449238"/>
                <a:gd name="connsiteX5" fmla="*/ 3675486 w 3761641"/>
                <a:gd name="connsiteY5" fmla="*/ 1146656 h 1449238"/>
                <a:gd name="connsiteX6" fmla="*/ 3761641 w 3761641"/>
                <a:gd name="connsiteY6" fmla="*/ 1193420 h 1449238"/>
                <a:gd name="connsiteX7" fmla="*/ 3761641 w 3761641"/>
                <a:gd name="connsiteY7" fmla="*/ 1449238 h 1449238"/>
                <a:gd name="connsiteX8" fmla="*/ 302452 w 3761641"/>
                <a:gd name="connsiteY8" fmla="*/ 1449238 h 1449238"/>
                <a:gd name="connsiteX9" fmla="*/ 18273 w 3761641"/>
                <a:gd name="connsiteY9" fmla="*/ 1312247 h 1449238"/>
                <a:gd name="connsiteX10" fmla="*/ 0 w 3761641"/>
                <a:gd name="connsiteY10" fmla="*/ 173463 h 1449238"/>
                <a:gd name="connsiteX11" fmla="*/ 302452 w 3761641"/>
                <a:gd name="connsiteY11" fmla="*/ 0 h 1449238"/>
                <a:gd name="connsiteX0" fmla="*/ 296361 w 3755550"/>
                <a:gd name="connsiteY0" fmla="*/ 0 h 1449238"/>
                <a:gd name="connsiteX1" fmla="*/ 3755550 w 3755550"/>
                <a:gd name="connsiteY1" fmla="*/ 0 h 1449238"/>
                <a:gd name="connsiteX2" fmla="*/ 3755550 w 3755550"/>
                <a:gd name="connsiteY2" fmla="*/ 255819 h 1449238"/>
                <a:gd name="connsiteX3" fmla="*/ 3669395 w 3755550"/>
                <a:gd name="connsiteY3" fmla="*/ 302582 h 1449238"/>
                <a:gd name="connsiteX4" fmla="*/ 3444999 w 3755550"/>
                <a:gd name="connsiteY4" fmla="*/ 724619 h 1449238"/>
                <a:gd name="connsiteX5" fmla="*/ 3669395 w 3755550"/>
                <a:gd name="connsiteY5" fmla="*/ 1146656 h 1449238"/>
                <a:gd name="connsiteX6" fmla="*/ 3755550 w 3755550"/>
                <a:gd name="connsiteY6" fmla="*/ 1193420 h 1449238"/>
                <a:gd name="connsiteX7" fmla="*/ 3755550 w 3755550"/>
                <a:gd name="connsiteY7" fmla="*/ 1449238 h 1449238"/>
                <a:gd name="connsiteX8" fmla="*/ 296361 w 3755550"/>
                <a:gd name="connsiteY8" fmla="*/ 1449238 h 1449238"/>
                <a:gd name="connsiteX9" fmla="*/ 12182 w 3755550"/>
                <a:gd name="connsiteY9" fmla="*/ 1312247 h 1449238"/>
                <a:gd name="connsiteX10" fmla="*/ 0 w 3755550"/>
                <a:gd name="connsiteY10" fmla="*/ 175895 h 1449238"/>
                <a:gd name="connsiteX11" fmla="*/ 296361 w 3755550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0 w 3743368"/>
                <a:gd name="connsiteY10" fmla="*/ 180758 h 1449238"/>
                <a:gd name="connsiteX11" fmla="*/ 284179 w 3743368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3368" h="1449238">
                  <a:moveTo>
                    <a:pt x="284179" y="0"/>
                  </a:moveTo>
                  <a:lnTo>
                    <a:pt x="3743368" y="0"/>
                  </a:lnTo>
                  <a:lnTo>
                    <a:pt x="3743368" y="255819"/>
                  </a:lnTo>
                  <a:lnTo>
                    <a:pt x="3657213" y="302582"/>
                  </a:lnTo>
                  <a:cubicBezTo>
                    <a:pt x="3521829" y="394046"/>
                    <a:pt x="3432817" y="548938"/>
                    <a:pt x="3432817" y="724619"/>
                  </a:cubicBezTo>
                  <a:cubicBezTo>
                    <a:pt x="3432817" y="900300"/>
                    <a:pt x="3521829" y="1055192"/>
                    <a:pt x="3657213" y="1146656"/>
                  </a:cubicBezTo>
                  <a:lnTo>
                    <a:pt x="3743368" y="1193420"/>
                  </a:lnTo>
                  <a:lnTo>
                    <a:pt x="3743368" y="1449238"/>
                  </a:lnTo>
                  <a:lnTo>
                    <a:pt x="284179" y="1449238"/>
                  </a:lnTo>
                  <a:cubicBezTo>
                    <a:pt x="150778" y="1449238"/>
                    <a:pt x="0" y="1445648"/>
                    <a:pt x="0" y="1312247"/>
                  </a:cubicBezTo>
                  <a:lnTo>
                    <a:pt x="0" y="180758"/>
                  </a:lnTo>
                  <a:cubicBezTo>
                    <a:pt x="0" y="47357"/>
                    <a:pt x="150778" y="0"/>
                    <a:pt x="284179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65080" y="4021660"/>
              <a:ext cx="5566955" cy="1661447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167882 h 1449238"/>
                <a:gd name="connsiteX11" fmla="*/ 241544 w 3700733"/>
                <a:gd name="connsiteY11" fmla="*/ 0 h 1449238"/>
                <a:gd name="connsiteX0" fmla="*/ 241544 w 3700733"/>
                <a:gd name="connsiteY0" fmla="*/ 0 h 1449317"/>
                <a:gd name="connsiteX1" fmla="*/ 3700733 w 3700733"/>
                <a:gd name="connsiteY1" fmla="*/ 0 h 1449317"/>
                <a:gd name="connsiteX2" fmla="*/ 3700733 w 3700733"/>
                <a:gd name="connsiteY2" fmla="*/ 255819 h 1449317"/>
                <a:gd name="connsiteX3" fmla="*/ 3614578 w 3700733"/>
                <a:gd name="connsiteY3" fmla="*/ 302582 h 1449317"/>
                <a:gd name="connsiteX4" fmla="*/ 3390182 w 3700733"/>
                <a:gd name="connsiteY4" fmla="*/ 724619 h 1449317"/>
                <a:gd name="connsiteX5" fmla="*/ 3614578 w 3700733"/>
                <a:gd name="connsiteY5" fmla="*/ 1146656 h 1449317"/>
                <a:gd name="connsiteX6" fmla="*/ 3700733 w 3700733"/>
                <a:gd name="connsiteY6" fmla="*/ 1193420 h 1449317"/>
                <a:gd name="connsiteX7" fmla="*/ 3700733 w 3700733"/>
                <a:gd name="connsiteY7" fmla="*/ 1449238 h 1449317"/>
                <a:gd name="connsiteX8" fmla="*/ 241544 w 3700733"/>
                <a:gd name="connsiteY8" fmla="*/ 1449238 h 1449317"/>
                <a:gd name="connsiteX9" fmla="*/ 0 w 3700733"/>
                <a:gd name="connsiteY9" fmla="*/ 1323449 h 1449317"/>
                <a:gd name="connsiteX10" fmla="*/ 0 w 3700733"/>
                <a:gd name="connsiteY10" fmla="*/ 167882 h 1449317"/>
                <a:gd name="connsiteX11" fmla="*/ 241544 w 3700733"/>
                <a:gd name="connsiteY11" fmla="*/ 0 h 144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317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456850"/>
                    <a:pt x="0" y="1323449"/>
                  </a:cubicBezTo>
                  <a:lnTo>
                    <a:pt x="0" y="167882"/>
                  </a:lnTo>
                  <a:cubicBezTo>
                    <a:pt x="0" y="34481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771452" y="4072675"/>
              <a:ext cx="5540090" cy="15736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6286 w 3700733"/>
                <a:gd name="connsiteY10" fmla="*/ 163773 h 1449238"/>
                <a:gd name="connsiteX11" fmla="*/ 241544 w 3700733"/>
                <a:gd name="connsiteY11" fmla="*/ 0 h 1449238"/>
                <a:gd name="connsiteX0" fmla="*/ 235258 w 3694447"/>
                <a:gd name="connsiteY0" fmla="*/ 0 h 1449347"/>
                <a:gd name="connsiteX1" fmla="*/ 3694447 w 3694447"/>
                <a:gd name="connsiteY1" fmla="*/ 0 h 1449347"/>
                <a:gd name="connsiteX2" fmla="*/ 3694447 w 3694447"/>
                <a:gd name="connsiteY2" fmla="*/ 255819 h 1449347"/>
                <a:gd name="connsiteX3" fmla="*/ 3608292 w 3694447"/>
                <a:gd name="connsiteY3" fmla="*/ 302582 h 1449347"/>
                <a:gd name="connsiteX4" fmla="*/ 3383896 w 3694447"/>
                <a:gd name="connsiteY4" fmla="*/ 724619 h 1449347"/>
                <a:gd name="connsiteX5" fmla="*/ 3608292 w 3694447"/>
                <a:gd name="connsiteY5" fmla="*/ 1146656 h 1449347"/>
                <a:gd name="connsiteX6" fmla="*/ 3694447 w 3694447"/>
                <a:gd name="connsiteY6" fmla="*/ 1193420 h 1449347"/>
                <a:gd name="connsiteX7" fmla="*/ 3694447 w 3694447"/>
                <a:gd name="connsiteY7" fmla="*/ 1449238 h 1449347"/>
                <a:gd name="connsiteX8" fmla="*/ 235258 w 3694447"/>
                <a:gd name="connsiteY8" fmla="*/ 1449238 h 1449347"/>
                <a:gd name="connsiteX9" fmla="*/ 0 w 3694447"/>
                <a:gd name="connsiteY9" fmla="*/ 1324351 h 1449347"/>
                <a:gd name="connsiteX10" fmla="*/ 0 w 3694447"/>
                <a:gd name="connsiteY10" fmla="*/ 163773 h 1449347"/>
                <a:gd name="connsiteX11" fmla="*/ 235258 w 3694447"/>
                <a:gd name="connsiteY11" fmla="*/ 0 h 144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4447" h="1449347">
                  <a:moveTo>
                    <a:pt x="235258" y="0"/>
                  </a:moveTo>
                  <a:lnTo>
                    <a:pt x="3694447" y="0"/>
                  </a:lnTo>
                  <a:lnTo>
                    <a:pt x="3694447" y="255819"/>
                  </a:lnTo>
                  <a:lnTo>
                    <a:pt x="3608292" y="302582"/>
                  </a:lnTo>
                  <a:cubicBezTo>
                    <a:pt x="3472908" y="394046"/>
                    <a:pt x="3383896" y="548938"/>
                    <a:pt x="3383896" y="724619"/>
                  </a:cubicBezTo>
                  <a:cubicBezTo>
                    <a:pt x="3383896" y="900300"/>
                    <a:pt x="3472908" y="1055192"/>
                    <a:pt x="3608292" y="1146656"/>
                  </a:cubicBezTo>
                  <a:lnTo>
                    <a:pt x="3694447" y="1193420"/>
                  </a:lnTo>
                  <a:lnTo>
                    <a:pt x="3694447" y="1449238"/>
                  </a:lnTo>
                  <a:lnTo>
                    <a:pt x="235258" y="1449238"/>
                  </a:lnTo>
                  <a:cubicBezTo>
                    <a:pt x="101857" y="1449238"/>
                    <a:pt x="0" y="1457752"/>
                    <a:pt x="0" y="1324351"/>
                  </a:cubicBezTo>
                  <a:lnTo>
                    <a:pt x="0" y="163773"/>
                  </a:lnTo>
                  <a:cubicBezTo>
                    <a:pt x="0" y="30372"/>
                    <a:pt x="101857" y="0"/>
                    <a:pt x="235258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chemeClr val="accent2"/>
                </a:gs>
                <a:gs pos="0">
                  <a:schemeClr val="accent2">
                    <a:lumMod val="77000"/>
                    <a:lumOff val="23000"/>
                  </a:schemeClr>
                </a:gs>
                <a:gs pos="100000">
                  <a:schemeClr val="accent2">
                    <a:lumMod val="72000"/>
                  </a:schemeClr>
                </a:gs>
                <a:gs pos="94000">
                  <a:schemeClr val="accent2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1139" y="1754766"/>
            <a:ext cx="3676971" cy="1569660"/>
            <a:chOff x="1205155" y="699395"/>
            <a:chExt cx="4902628" cy="2092880"/>
          </a:xfrm>
        </p:grpSpPr>
        <p:sp>
          <p:nvSpPr>
            <p:cNvPr id="58" name="TextBox 57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6000" b="1" dirty="0">
                  <a:latin typeface="Calibri" panose="020F0502020204030204"/>
                </a:rPr>
                <a:t>4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326224" y="699395"/>
              <a:ext cx="3781559" cy="209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400" b="1" dirty="0" smtClean="0">
                  <a:latin typeface="Century Gothic" panose="020B0502020202020204" pitchFamily="34" charset="0"/>
                </a:rPr>
                <a:t> Consequences of medical malpractice &amp; negligence</a:t>
              </a:r>
              <a:endParaRPr lang="en-US" sz="24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348428" y="4535677"/>
            <a:ext cx="2132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entury Gothic" panose="020B0502020202020204" pitchFamily="34" charset="0"/>
              </a:rPr>
              <a:t>Geyer, 2021: 285. 288</a:t>
            </a:r>
          </a:p>
          <a:p>
            <a:r>
              <a:rPr lang="en-US" sz="900" dirty="0" smtClean="0">
                <a:latin typeface="Century Gothic" panose="020B0502020202020204" pitchFamily="34" charset="0"/>
              </a:rPr>
              <a:t>Pera &amp;van  Tonder:2018:107 -113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5170" y="1352550"/>
            <a:ext cx="330524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Disciplinary action – employer &amp; SANC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Criminal </a:t>
            </a:r>
            <a:r>
              <a:rPr lang="en-US" dirty="0"/>
              <a:t>prosecution – State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Civil </a:t>
            </a:r>
            <a:r>
              <a:rPr lang="en-US" dirty="0"/>
              <a:t>claim - patient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Decided </a:t>
            </a:r>
            <a:r>
              <a:rPr lang="en-US" dirty="0"/>
              <a:t>cases on civil liability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9673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37 3.7037E-6 L -1.04167E-6 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23" y="105508"/>
            <a:ext cx="5570855" cy="481791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19023" y="706232"/>
            <a:ext cx="3687537" cy="1015663"/>
            <a:chOff x="1205155" y="1050604"/>
            <a:chExt cx="4916716" cy="1354217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>
                      <a:lumMod val="85000"/>
                    </a:schemeClr>
                  </a:solidFill>
                </a:rPr>
                <a:t>1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40312" y="1334536"/>
              <a:ext cx="378155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</a:rPr>
                <a:t>TAB ONE</a:t>
              </a: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/>
              </a:r>
              <a:br>
                <a:rPr lang="en-US" dirty="0">
                  <a:solidFill>
                    <a:schemeClr val="bg1">
                      <a:lumMod val="85000"/>
                    </a:schemeClr>
                  </a:solidFill>
                </a:rPr>
              </a:b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Add your own text here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7892" y="772267"/>
            <a:ext cx="4695992" cy="3689246"/>
            <a:chOff x="5219477" y="995322"/>
            <a:chExt cx="6261323" cy="1514980"/>
          </a:xfrm>
        </p:grpSpPr>
        <p:sp>
          <p:nvSpPr>
            <p:cNvPr id="45" name="Freeform: Shape 44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059127" y="705582"/>
            <a:ext cx="4695992" cy="4344777"/>
            <a:chOff x="5342415" y="949754"/>
            <a:chExt cx="6261323" cy="1784172"/>
          </a:xfrm>
        </p:grpSpPr>
        <p:grpSp>
          <p:nvGrpSpPr>
            <p:cNvPr id="49" name="Group 48"/>
            <p:cNvGrpSpPr/>
            <p:nvPr/>
          </p:nvGrpSpPr>
          <p:grpSpPr>
            <a:xfrm>
              <a:off x="5342415" y="949754"/>
              <a:ext cx="6261323" cy="1542363"/>
              <a:chOff x="5219477" y="967939"/>
              <a:chExt cx="6261323" cy="1542363"/>
            </a:xfrm>
          </p:grpSpPr>
          <p:sp>
            <p:nvSpPr>
              <p:cNvPr id="51" name="Freeform: Shape 5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5219477" y="967939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893420" y="977137"/>
              <a:ext cx="5391892" cy="1756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entury Gothic" panose="020B0502020202020204" pitchFamily="34" charset="0"/>
                </a:rPr>
                <a:t>Failure to do something  which would have bed done by a reasonable person if faced with the same situation</a:t>
              </a:r>
              <a:endParaRPr lang="en-US" sz="1400" dirty="0">
                <a:latin typeface="Century Gothic" panose="020B0502020202020204" pitchFamily="34" charset="0"/>
              </a:endParaRPr>
            </a:p>
            <a:p>
              <a:endParaRPr lang="en-US" sz="1400" dirty="0" smtClean="0">
                <a:latin typeface="Century Gothic" panose="020B0502020202020204" pitchFamily="34" charset="0"/>
              </a:endParaRPr>
            </a:p>
            <a:p>
              <a:r>
                <a:rPr lang="en-US" sz="1400" dirty="0">
                  <a:latin typeface="Century Gothic" panose="020B0502020202020204" pitchFamily="34" charset="0"/>
                </a:rPr>
                <a:t>Can result in</a:t>
              </a:r>
              <a:r>
                <a:rPr lang="en-US" sz="1400" dirty="0" smtClean="0">
                  <a:latin typeface="Century Gothic" panose="020B0502020202020204" pitchFamily="34" charset="0"/>
                </a:rPr>
                <a:t>:</a:t>
              </a: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Century Gothic" panose="020B0502020202020204" pitchFamily="34" charset="0"/>
                </a:rPr>
                <a:t> </a:t>
              </a:r>
              <a:r>
                <a:rPr lang="en-US" sz="1400" dirty="0">
                  <a:latin typeface="Century Gothic" panose="020B0502020202020204" pitchFamily="34" charset="0"/>
                </a:rPr>
                <a:t>civil claim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 dirty="0" smtClean="0">
                  <a:latin typeface="Century Gothic" panose="020B0502020202020204" pitchFamily="34" charset="0"/>
                </a:rPr>
                <a:t>criminal prosecution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US" sz="1400" dirty="0">
                <a:latin typeface="Century Gothic" panose="020B0502020202020204" pitchFamily="34" charset="0"/>
              </a:endParaRPr>
            </a:p>
            <a:p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Three civil wrongs need to be proven,</a:t>
              </a:r>
            </a:p>
            <a:p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in </a:t>
              </a:r>
              <a:r>
                <a:rPr lang="en-US" sz="1400" b="1" dirty="0" smtClean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that </a:t>
              </a:r>
              <a:r>
                <a:rPr lang="en-US" sz="1400" b="1" dirty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duty of care is</a:t>
              </a:r>
              <a:r>
                <a:rPr lang="en-US" sz="1400" b="1" dirty="0" smtClean="0">
                  <a:solidFill>
                    <a:schemeClr val="accent4">
                      <a:lumMod val="75000"/>
                    </a:schemeClr>
                  </a:solidFill>
                  <a:latin typeface="Century Gothic" panose="020B0502020202020204" pitchFamily="34" charset="0"/>
                </a:rPr>
                <a:t>:</a:t>
              </a:r>
            </a:p>
            <a:p>
              <a:endParaRPr lang="en-US" sz="1400" b="1" dirty="0">
                <a:solidFill>
                  <a:srgbClr val="FF66FF"/>
                </a:solidFill>
                <a:latin typeface="Century Gothic" panose="020B0502020202020204" pitchFamily="34" charset="0"/>
              </a:endParaRPr>
            </a:p>
            <a:p>
              <a:r>
                <a:rPr lang="en-US" sz="1400" dirty="0">
                  <a:latin typeface="Century Gothic" panose="020B0502020202020204" pitchFamily="34" charset="0"/>
                </a:rPr>
                <a:t>• </a:t>
              </a:r>
              <a:r>
                <a:rPr lang="en-US" sz="1400" dirty="0" smtClean="0">
                  <a:latin typeface="Century Gothic" panose="020B0502020202020204" pitchFamily="34" charset="0"/>
                </a:rPr>
                <a:t>Owed</a:t>
              </a:r>
              <a:r>
                <a:rPr lang="en-US" sz="1400" dirty="0">
                  <a:latin typeface="Century Gothic" panose="020B0502020202020204" pitchFamily="34" charset="0"/>
                </a:rPr>
                <a:t>, </a:t>
              </a:r>
            </a:p>
            <a:p>
              <a:r>
                <a:rPr lang="en-US" sz="1400" dirty="0">
                  <a:latin typeface="Century Gothic" panose="020B0502020202020204" pitchFamily="34" charset="0"/>
                </a:rPr>
                <a:t>• Breached, and,</a:t>
              </a:r>
            </a:p>
            <a:p>
              <a:r>
                <a:rPr lang="en-US" sz="1400" dirty="0">
                  <a:latin typeface="Century Gothic" panose="020B0502020202020204" pitchFamily="34" charset="0"/>
                </a:rPr>
                <a:t>• The </a:t>
              </a:r>
              <a:r>
                <a:rPr lang="en-US" sz="1400" dirty="0" err="1" smtClean="0">
                  <a:latin typeface="Century Gothic" panose="020B0502020202020204" pitchFamily="34" charset="0"/>
                </a:rPr>
                <a:t>breache</a:t>
              </a:r>
              <a:r>
                <a:rPr lang="en-US" sz="1400" dirty="0" smtClean="0">
                  <a:latin typeface="Century Gothic" panose="020B0502020202020204" pitchFamily="34" charset="0"/>
                </a:rPr>
                <a:t> </a:t>
              </a:r>
              <a:r>
                <a:rPr lang="en-US" sz="1400" dirty="0">
                  <a:latin typeface="Century Gothic" panose="020B0502020202020204" pitchFamily="34" charset="0"/>
                </a:rPr>
                <a:t>must have caused</a:t>
              </a:r>
            </a:p>
            <a:p>
              <a:r>
                <a:rPr lang="en-US" sz="1400" dirty="0" smtClean="0">
                  <a:latin typeface="Century Gothic" panose="020B0502020202020204" pitchFamily="34" charset="0"/>
                </a:rPr>
                <a:t>    injury/harm </a:t>
              </a: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r>
                <a:rPr lang="en-US" sz="1400" dirty="0" smtClean="0">
                  <a:latin typeface="Century Gothic" panose="020B0502020202020204" pitchFamily="34" charset="0"/>
                </a:rPr>
                <a:t>.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5274" y="407447"/>
            <a:ext cx="4345251" cy="4214032"/>
            <a:chOff x="517874" y="3954953"/>
            <a:chExt cx="5793668" cy="1797554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54" name="Freeform: Shape 53"/>
            <p:cNvSpPr/>
            <p:nvPr/>
          </p:nvSpPr>
          <p:spPr>
            <a:xfrm>
              <a:off x="517874" y="3954953"/>
              <a:ext cx="5793668" cy="1797554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12182 w 3700733"/>
                <a:gd name="connsiteY10" fmla="*/ 173463 h 1449238"/>
                <a:gd name="connsiteX11" fmla="*/ 241544 w 3700733"/>
                <a:gd name="connsiteY11" fmla="*/ 0 h 1449238"/>
                <a:gd name="connsiteX0" fmla="*/ 229362 w 3688551"/>
                <a:gd name="connsiteY0" fmla="*/ 0 h 1449238"/>
                <a:gd name="connsiteX1" fmla="*/ 3688551 w 3688551"/>
                <a:gd name="connsiteY1" fmla="*/ 0 h 1449238"/>
                <a:gd name="connsiteX2" fmla="*/ 3688551 w 3688551"/>
                <a:gd name="connsiteY2" fmla="*/ 255819 h 1449238"/>
                <a:gd name="connsiteX3" fmla="*/ 3602396 w 3688551"/>
                <a:gd name="connsiteY3" fmla="*/ 302582 h 1449238"/>
                <a:gd name="connsiteX4" fmla="*/ 3378000 w 3688551"/>
                <a:gd name="connsiteY4" fmla="*/ 724619 h 1449238"/>
                <a:gd name="connsiteX5" fmla="*/ 3602396 w 3688551"/>
                <a:gd name="connsiteY5" fmla="*/ 1146656 h 1449238"/>
                <a:gd name="connsiteX6" fmla="*/ 3688551 w 3688551"/>
                <a:gd name="connsiteY6" fmla="*/ 1193420 h 1449238"/>
                <a:gd name="connsiteX7" fmla="*/ 3688551 w 3688551"/>
                <a:gd name="connsiteY7" fmla="*/ 1449238 h 1449238"/>
                <a:gd name="connsiteX8" fmla="*/ 229362 w 3688551"/>
                <a:gd name="connsiteY8" fmla="*/ 1449238 h 1449238"/>
                <a:gd name="connsiteX9" fmla="*/ 0 w 3688551"/>
                <a:gd name="connsiteY9" fmla="*/ 1312247 h 1449238"/>
                <a:gd name="connsiteX10" fmla="*/ 0 w 3688551"/>
                <a:gd name="connsiteY10" fmla="*/ 173463 h 1449238"/>
                <a:gd name="connsiteX11" fmla="*/ 229362 w 3688551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54817 w 3743368"/>
                <a:gd name="connsiteY10" fmla="*/ 173463 h 1449238"/>
                <a:gd name="connsiteX11" fmla="*/ 284179 w 3743368"/>
                <a:gd name="connsiteY11" fmla="*/ 0 h 1449238"/>
                <a:gd name="connsiteX0" fmla="*/ 302452 w 3761641"/>
                <a:gd name="connsiteY0" fmla="*/ 0 h 1449238"/>
                <a:gd name="connsiteX1" fmla="*/ 3761641 w 3761641"/>
                <a:gd name="connsiteY1" fmla="*/ 0 h 1449238"/>
                <a:gd name="connsiteX2" fmla="*/ 3761641 w 3761641"/>
                <a:gd name="connsiteY2" fmla="*/ 255819 h 1449238"/>
                <a:gd name="connsiteX3" fmla="*/ 3675486 w 3761641"/>
                <a:gd name="connsiteY3" fmla="*/ 302582 h 1449238"/>
                <a:gd name="connsiteX4" fmla="*/ 3451090 w 3761641"/>
                <a:gd name="connsiteY4" fmla="*/ 724619 h 1449238"/>
                <a:gd name="connsiteX5" fmla="*/ 3675486 w 3761641"/>
                <a:gd name="connsiteY5" fmla="*/ 1146656 h 1449238"/>
                <a:gd name="connsiteX6" fmla="*/ 3761641 w 3761641"/>
                <a:gd name="connsiteY6" fmla="*/ 1193420 h 1449238"/>
                <a:gd name="connsiteX7" fmla="*/ 3761641 w 3761641"/>
                <a:gd name="connsiteY7" fmla="*/ 1449238 h 1449238"/>
                <a:gd name="connsiteX8" fmla="*/ 302452 w 3761641"/>
                <a:gd name="connsiteY8" fmla="*/ 1449238 h 1449238"/>
                <a:gd name="connsiteX9" fmla="*/ 18273 w 3761641"/>
                <a:gd name="connsiteY9" fmla="*/ 1312247 h 1449238"/>
                <a:gd name="connsiteX10" fmla="*/ 0 w 3761641"/>
                <a:gd name="connsiteY10" fmla="*/ 173463 h 1449238"/>
                <a:gd name="connsiteX11" fmla="*/ 302452 w 3761641"/>
                <a:gd name="connsiteY11" fmla="*/ 0 h 1449238"/>
                <a:gd name="connsiteX0" fmla="*/ 296361 w 3755550"/>
                <a:gd name="connsiteY0" fmla="*/ 0 h 1449238"/>
                <a:gd name="connsiteX1" fmla="*/ 3755550 w 3755550"/>
                <a:gd name="connsiteY1" fmla="*/ 0 h 1449238"/>
                <a:gd name="connsiteX2" fmla="*/ 3755550 w 3755550"/>
                <a:gd name="connsiteY2" fmla="*/ 255819 h 1449238"/>
                <a:gd name="connsiteX3" fmla="*/ 3669395 w 3755550"/>
                <a:gd name="connsiteY3" fmla="*/ 302582 h 1449238"/>
                <a:gd name="connsiteX4" fmla="*/ 3444999 w 3755550"/>
                <a:gd name="connsiteY4" fmla="*/ 724619 h 1449238"/>
                <a:gd name="connsiteX5" fmla="*/ 3669395 w 3755550"/>
                <a:gd name="connsiteY5" fmla="*/ 1146656 h 1449238"/>
                <a:gd name="connsiteX6" fmla="*/ 3755550 w 3755550"/>
                <a:gd name="connsiteY6" fmla="*/ 1193420 h 1449238"/>
                <a:gd name="connsiteX7" fmla="*/ 3755550 w 3755550"/>
                <a:gd name="connsiteY7" fmla="*/ 1449238 h 1449238"/>
                <a:gd name="connsiteX8" fmla="*/ 296361 w 3755550"/>
                <a:gd name="connsiteY8" fmla="*/ 1449238 h 1449238"/>
                <a:gd name="connsiteX9" fmla="*/ 12182 w 3755550"/>
                <a:gd name="connsiteY9" fmla="*/ 1312247 h 1449238"/>
                <a:gd name="connsiteX10" fmla="*/ 0 w 3755550"/>
                <a:gd name="connsiteY10" fmla="*/ 175895 h 1449238"/>
                <a:gd name="connsiteX11" fmla="*/ 296361 w 3755550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0 w 3743368"/>
                <a:gd name="connsiteY10" fmla="*/ 180758 h 1449238"/>
                <a:gd name="connsiteX11" fmla="*/ 284179 w 3743368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3368" h="1449238">
                  <a:moveTo>
                    <a:pt x="284179" y="0"/>
                  </a:moveTo>
                  <a:lnTo>
                    <a:pt x="3743368" y="0"/>
                  </a:lnTo>
                  <a:lnTo>
                    <a:pt x="3743368" y="255819"/>
                  </a:lnTo>
                  <a:lnTo>
                    <a:pt x="3657213" y="302582"/>
                  </a:lnTo>
                  <a:cubicBezTo>
                    <a:pt x="3521829" y="394046"/>
                    <a:pt x="3432817" y="548938"/>
                    <a:pt x="3432817" y="724619"/>
                  </a:cubicBezTo>
                  <a:cubicBezTo>
                    <a:pt x="3432817" y="900300"/>
                    <a:pt x="3521829" y="1055192"/>
                    <a:pt x="3657213" y="1146656"/>
                  </a:cubicBezTo>
                  <a:lnTo>
                    <a:pt x="3743368" y="1193420"/>
                  </a:lnTo>
                  <a:lnTo>
                    <a:pt x="3743368" y="1449238"/>
                  </a:lnTo>
                  <a:lnTo>
                    <a:pt x="284179" y="1449238"/>
                  </a:lnTo>
                  <a:cubicBezTo>
                    <a:pt x="150778" y="1449238"/>
                    <a:pt x="0" y="1445648"/>
                    <a:pt x="0" y="1312247"/>
                  </a:cubicBezTo>
                  <a:lnTo>
                    <a:pt x="0" y="180758"/>
                  </a:lnTo>
                  <a:cubicBezTo>
                    <a:pt x="0" y="47357"/>
                    <a:pt x="150778" y="0"/>
                    <a:pt x="28417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65081" y="4044507"/>
              <a:ext cx="5543947" cy="1638600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167882 h 1449238"/>
                <a:gd name="connsiteX11" fmla="*/ 241544 w 3700733"/>
                <a:gd name="connsiteY11" fmla="*/ 0 h 1449238"/>
                <a:gd name="connsiteX0" fmla="*/ 241544 w 3700733"/>
                <a:gd name="connsiteY0" fmla="*/ 0 h 1449317"/>
                <a:gd name="connsiteX1" fmla="*/ 3700733 w 3700733"/>
                <a:gd name="connsiteY1" fmla="*/ 0 h 1449317"/>
                <a:gd name="connsiteX2" fmla="*/ 3700733 w 3700733"/>
                <a:gd name="connsiteY2" fmla="*/ 255819 h 1449317"/>
                <a:gd name="connsiteX3" fmla="*/ 3614578 w 3700733"/>
                <a:gd name="connsiteY3" fmla="*/ 302582 h 1449317"/>
                <a:gd name="connsiteX4" fmla="*/ 3390182 w 3700733"/>
                <a:gd name="connsiteY4" fmla="*/ 724619 h 1449317"/>
                <a:gd name="connsiteX5" fmla="*/ 3614578 w 3700733"/>
                <a:gd name="connsiteY5" fmla="*/ 1146656 h 1449317"/>
                <a:gd name="connsiteX6" fmla="*/ 3700733 w 3700733"/>
                <a:gd name="connsiteY6" fmla="*/ 1193420 h 1449317"/>
                <a:gd name="connsiteX7" fmla="*/ 3700733 w 3700733"/>
                <a:gd name="connsiteY7" fmla="*/ 1449238 h 1449317"/>
                <a:gd name="connsiteX8" fmla="*/ 241544 w 3700733"/>
                <a:gd name="connsiteY8" fmla="*/ 1449238 h 1449317"/>
                <a:gd name="connsiteX9" fmla="*/ 0 w 3700733"/>
                <a:gd name="connsiteY9" fmla="*/ 1323449 h 1449317"/>
                <a:gd name="connsiteX10" fmla="*/ 0 w 3700733"/>
                <a:gd name="connsiteY10" fmla="*/ 167882 h 1449317"/>
                <a:gd name="connsiteX11" fmla="*/ 241544 w 3700733"/>
                <a:gd name="connsiteY11" fmla="*/ 0 h 144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317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456850"/>
                    <a:pt x="0" y="1323449"/>
                  </a:cubicBezTo>
                  <a:lnTo>
                    <a:pt x="0" y="167882"/>
                  </a:lnTo>
                  <a:cubicBezTo>
                    <a:pt x="0" y="34481"/>
                    <a:pt x="108143" y="0"/>
                    <a:pt x="241544" y="0"/>
                  </a:cubicBezTo>
                  <a:close/>
                </a:path>
              </a:pathLst>
            </a:custGeom>
            <a:grp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771452" y="4072675"/>
              <a:ext cx="5540090" cy="15736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6286 w 3700733"/>
                <a:gd name="connsiteY10" fmla="*/ 163773 h 1449238"/>
                <a:gd name="connsiteX11" fmla="*/ 241544 w 3700733"/>
                <a:gd name="connsiteY11" fmla="*/ 0 h 1449238"/>
                <a:gd name="connsiteX0" fmla="*/ 235258 w 3694447"/>
                <a:gd name="connsiteY0" fmla="*/ 0 h 1449347"/>
                <a:gd name="connsiteX1" fmla="*/ 3694447 w 3694447"/>
                <a:gd name="connsiteY1" fmla="*/ 0 h 1449347"/>
                <a:gd name="connsiteX2" fmla="*/ 3694447 w 3694447"/>
                <a:gd name="connsiteY2" fmla="*/ 255819 h 1449347"/>
                <a:gd name="connsiteX3" fmla="*/ 3608292 w 3694447"/>
                <a:gd name="connsiteY3" fmla="*/ 302582 h 1449347"/>
                <a:gd name="connsiteX4" fmla="*/ 3383896 w 3694447"/>
                <a:gd name="connsiteY4" fmla="*/ 724619 h 1449347"/>
                <a:gd name="connsiteX5" fmla="*/ 3608292 w 3694447"/>
                <a:gd name="connsiteY5" fmla="*/ 1146656 h 1449347"/>
                <a:gd name="connsiteX6" fmla="*/ 3694447 w 3694447"/>
                <a:gd name="connsiteY6" fmla="*/ 1193420 h 1449347"/>
                <a:gd name="connsiteX7" fmla="*/ 3694447 w 3694447"/>
                <a:gd name="connsiteY7" fmla="*/ 1449238 h 1449347"/>
                <a:gd name="connsiteX8" fmla="*/ 235258 w 3694447"/>
                <a:gd name="connsiteY8" fmla="*/ 1449238 h 1449347"/>
                <a:gd name="connsiteX9" fmla="*/ 0 w 3694447"/>
                <a:gd name="connsiteY9" fmla="*/ 1324351 h 1449347"/>
                <a:gd name="connsiteX10" fmla="*/ 0 w 3694447"/>
                <a:gd name="connsiteY10" fmla="*/ 163773 h 1449347"/>
                <a:gd name="connsiteX11" fmla="*/ 235258 w 3694447"/>
                <a:gd name="connsiteY11" fmla="*/ 0 h 144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4447" h="1449347">
                  <a:moveTo>
                    <a:pt x="235258" y="0"/>
                  </a:moveTo>
                  <a:lnTo>
                    <a:pt x="3694447" y="0"/>
                  </a:lnTo>
                  <a:lnTo>
                    <a:pt x="3694447" y="255819"/>
                  </a:lnTo>
                  <a:lnTo>
                    <a:pt x="3608292" y="302582"/>
                  </a:lnTo>
                  <a:cubicBezTo>
                    <a:pt x="3472908" y="394046"/>
                    <a:pt x="3383896" y="548938"/>
                    <a:pt x="3383896" y="724619"/>
                  </a:cubicBezTo>
                  <a:cubicBezTo>
                    <a:pt x="3383896" y="900300"/>
                    <a:pt x="3472908" y="1055192"/>
                    <a:pt x="3608292" y="1146656"/>
                  </a:cubicBezTo>
                  <a:lnTo>
                    <a:pt x="3694447" y="1193420"/>
                  </a:lnTo>
                  <a:lnTo>
                    <a:pt x="3694447" y="1449238"/>
                  </a:lnTo>
                  <a:lnTo>
                    <a:pt x="235258" y="1449238"/>
                  </a:lnTo>
                  <a:cubicBezTo>
                    <a:pt x="101857" y="1449238"/>
                    <a:pt x="0" y="1457752"/>
                    <a:pt x="0" y="1324351"/>
                  </a:cubicBezTo>
                  <a:lnTo>
                    <a:pt x="0" y="163773"/>
                  </a:lnTo>
                  <a:cubicBezTo>
                    <a:pt x="0" y="30372"/>
                    <a:pt x="101857" y="0"/>
                    <a:pt x="235258" y="0"/>
                  </a:cubicBezTo>
                  <a:close/>
                </a:path>
              </a:pathLst>
            </a:custGeom>
            <a:grpFill/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53315" y="1956295"/>
            <a:ext cx="3705149" cy="1261713"/>
            <a:chOff x="1205155" y="1050604"/>
            <a:chExt cx="4940198" cy="1330962"/>
          </a:xfrm>
        </p:grpSpPr>
        <p:sp>
          <p:nvSpPr>
            <p:cNvPr id="58" name="TextBox 57"/>
            <p:cNvSpPr txBox="1"/>
            <p:nvPr/>
          </p:nvSpPr>
          <p:spPr>
            <a:xfrm>
              <a:off x="1205155" y="1050604"/>
              <a:ext cx="1056640" cy="1071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smtClean="0"/>
                <a:t>6</a:t>
              </a:r>
              <a:endParaRPr lang="en-US" sz="6000" b="1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363795" y="1642902"/>
              <a:ext cx="37815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676401" y="2387084"/>
            <a:ext cx="2684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Negligence 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400800" y="4491316"/>
            <a:ext cx="1861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entury Gothic" panose="020B0502020202020204" pitchFamily="34" charset="0"/>
              </a:rPr>
              <a:t>Geyer, 2021: 289</a:t>
            </a:r>
          </a:p>
          <a:p>
            <a:r>
              <a:rPr lang="en-ZA" sz="900" dirty="0"/>
              <a:t>Brooker, et al., 2016:124</a:t>
            </a:r>
            <a:endParaRPr lang="en-US" sz="9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65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37 -4.93827E-7 L -4.44444E-6 -4.9382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5788" y="257175"/>
            <a:ext cx="7972425" cy="4607719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B0EB5A-830F-4276-8346-5F686516C710}"/>
              </a:ext>
            </a:extLst>
          </p:cNvPr>
          <p:cNvGrpSpPr/>
          <p:nvPr/>
        </p:nvGrpSpPr>
        <p:grpSpPr>
          <a:xfrm>
            <a:off x="1905475" y="447704"/>
            <a:ext cx="5118409" cy="1395600"/>
            <a:chOff x="2540633" y="596938"/>
            <a:chExt cx="6824545" cy="1860800"/>
          </a:xfrm>
        </p:grpSpPr>
        <p:sp>
          <p:nvSpPr>
            <p:cNvPr id="193" name="Trapezoid 192"/>
            <p:cNvSpPr/>
            <p:nvPr/>
          </p:nvSpPr>
          <p:spPr>
            <a:xfrm rot="16714573" flipH="1">
              <a:off x="4796894" y="-591000"/>
              <a:ext cx="792477" cy="5304999"/>
            </a:xfrm>
            <a:prstGeom prst="trapezoid">
              <a:avLst>
                <a:gd name="adj" fmla="val 39605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92" name="Trapezoid 191"/>
            <p:cNvSpPr/>
            <p:nvPr/>
          </p:nvSpPr>
          <p:spPr>
            <a:xfrm rot="15597808" flipH="1">
              <a:off x="3684255" y="-503078"/>
              <a:ext cx="677882" cy="2877914"/>
            </a:xfrm>
            <a:prstGeom prst="trapezoid">
              <a:avLst>
                <a:gd name="adj" fmla="val 39605"/>
              </a:avLst>
            </a:prstGeom>
            <a:gradFill>
              <a:gsLst>
                <a:gs pos="0">
                  <a:schemeClr val="bg1"/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44" name="Trapezoid 1143"/>
            <p:cNvSpPr/>
            <p:nvPr/>
          </p:nvSpPr>
          <p:spPr>
            <a:xfrm rot="16200000" flipH="1">
              <a:off x="5348857" y="-1939210"/>
              <a:ext cx="1304339" cy="6728302"/>
            </a:xfrm>
            <a:prstGeom prst="trapezoid">
              <a:avLst>
                <a:gd name="adj" fmla="val 39605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5">
                    <a:lumMod val="5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sp>
        <p:nvSpPr>
          <p:cNvPr id="28" name="Freeform 22"/>
          <p:cNvSpPr>
            <a:spLocks/>
          </p:cNvSpPr>
          <p:nvPr/>
        </p:nvSpPr>
        <p:spPr bwMode="auto">
          <a:xfrm>
            <a:off x="8161084" y="1404401"/>
            <a:ext cx="660500" cy="182859"/>
          </a:xfrm>
          <a:custGeom>
            <a:avLst/>
            <a:gdLst>
              <a:gd name="T0" fmla="*/ 640 w 640"/>
              <a:gd name="T1" fmla="*/ 149 h 177"/>
              <a:gd name="T2" fmla="*/ 517 w 640"/>
              <a:gd name="T3" fmla="*/ 43 h 177"/>
              <a:gd name="T4" fmla="*/ 433 w 640"/>
              <a:gd name="T5" fmla="*/ 71 h 177"/>
              <a:gd name="T6" fmla="*/ 365 w 640"/>
              <a:gd name="T7" fmla="*/ 43 h 177"/>
              <a:gd name="T8" fmla="*/ 268 w 640"/>
              <a:gd name="T9" fmla="*/ 0 h 177"/>
              <a:gd name="T10" fmla="*/ 162 w 640"/>
              <a:gd name="T11" fmla="*/ 75 h 177"/>
              <a:gd name="T12" fmla="*/ 162 w 640"/>
              <a:gd name="T13" fmla="*/ 77 h 177"/>
              <a:gd name="T14" fmla="*/ 137 w 640"/>
              <a:gd name="T15" fmla="*/ 71 h 177"/>
              <a:gd name="T16" fmla="*/ 60 w 640"/>
              <a:gd name="T17" fmla="*/ 108 h 177"/>
              <a:gd name="T18" fmla="*/ 68 w 640"/>
              <a:gd name="T19" fmla="*/ 131 h 177"/>
              <a:gd name="T20" fmla="*/ 6 w 640"/>
              <a:gd name="T21" fmla="*/ 163 h 177"/>
              <a:gd name="T22" fmla="*/ 14 w 640"/>
              <a:gd name="T23" fmla="*/ 177 h 177"/>
              <a:gd name="T24" fmla="*/ 624 w 640"/>
              <a:gd name="T25" fmla="*/ 177 h 177"/>
              <a:gd name="T26" fmla="*/ 634 w 640"/>
              <a:gd name="T27" fmla="*/ 174 h 177"/>
              <a:gd name="T28" fmla="*/ 640 w 640"/>
              <a:gd name="T29" fmla="*/ 161 h 177"/>
              <a:gd name="T30" fmla="*/ 640 w 640"/>
              <a:gd name="T31" fmla="*/ 149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40" h="177">
                <a:moveTo>
                  <a:pt x="640" y="149"/>
                </a:moveTo>
                <a:cubicBezTo>
                  <a:pt x="640" y="91"/>
                  <a:pt x="585" y="43"/>
                  <a:pt x="517" y="43"/>
                </a:cubicBezTo>
                <a:cubicBezTo>
                  <a:pt x="485" y="43"/>
                  <a:pt x="455" y="53"/>
                  <a:pt x="433" y="71"/>
                </a:cubicBezTo>
                <a:cubicBezTo>
                  <a:pt x="417" y="56"/>
                  <a:pt x="393" y="46"/>
                  <a:pt x="365" y="43"/>
                </a:cubicBezTo>
                <a:cubicBezTo>
                  <a:pt x="348" y="18"/>
                  <a:pt x="311" y="0"/>
                  <a:pt x="268" y="0"/>
                </a:cubicBezTo>
                <a:cubicBezTo>
                  <a:pt x="210" y="0"/>
                  <a:pt x="162" y="34"/>
                  <a:pt x="162" y="75"/>
                </a:cubicBezTo>
                <a:cubicBezTo>
                  <a:pt x="162" y="76"/>
                  <a:pt x="162" y="76"/>
                  <a:pt x="162" y="77"/>
                </a:cubicBezTo>
                <a:cubicBezTo>
                  <a:pt x="154" y="76"/>
                  <a:pt x="146" y="72"/>
                  <a:pt x="137" y="71"/>
                </a:cubicBezTo>
                <a:cubicBezTo>
                  <a:pt x="84" y="65"/>
                  <a:pt x="60" y="87"/>
                  <a:pt x="60" y="108"/>
                </a:cubicBezTo>
                <a:cubicBezTo>
                  <a:pt x="60" y="115"/>
                  <a:pt x="61" y="126"/>
                  <a:pt x="68" y="131"/>
                </a:cubicBezTo>
                <a:cubicBezTo>
                  <a:pt x="40" y="139"/>
                  <a:pt x="18" y="150"/>
                  <a:pt x="6" y="163"/>
                </a:cubicBezTo>
                <a:cubicBezTo>
                  <a:pt x="0" y="169"/>
                  <a:pt x="5" y="177"/>
                  <a:pt x="14" y="177"/>
                </a:cubicBezTo>
                <a:cubicBezTo>
                  <a:pt x="624" y="177"/>
                  <a:pt x="624" y="177"/>
                  <a:pt x="624" y="177"/>
                </a:cubicBezTo>
                <a:cubicBezTo>
                  <a:pt x="628" y="177"/>
                  <a:pt x="631" y="176"/>
                  <a:pt x="634" y="174"/>
                </a:cubicBezTo>
                <a:cubicBezTo>
                  <a:pt x="635" y="170"/>
                  <a:pt x="638" y="165"/>
                  <a:pt x="640" y="161"/>
                </a:cubicBezTo>
                <a:lnTo>
                  <a:pt x="640" y="1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2789278" y="1760316"/>
            <a:ext cx="168593" cy="168593"/>
          </a:xfrm>
          <a:prstGeom prst="star5">
            <a:avLst>
              <a:gd name="adj" fmla="val 30523"/>
              <a:gd name="hf" fmla="val 105146"/>
              <a:gd name="vf" fmla="val 1105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6758436" y="707471"/>
            <a:ext cx="115151" cy="115151"/>
          </a:xfrm>
          <a:prstGeom prst="star5">
            <a:avLst>
              <a:gd name="adj" fmla="val 30523"/>
              <a:gd name="hf" fmla="val 105146"/>
              <a:gd name="vf" fmla="val 1105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3310821" y="2208449"/>
            <a:ext cx="115151" cy="115151"/>
          </a:xfrm>
          <a:prstGeom prst="star5">
            <a:avLst>
              <a:gd name="adj" fmla="val 30523"/>
              <a:gd name="hf" fmla="val 105146"/>
              <a:gd name="vf" fmla="val 1105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6" name="Freeform 20"/>
          <p:cNvSpPr>
            <a:spLocks/>
          </p:cNvSpPr>
          <p:nvPr/>
        </p:nvSpPr>
        <p:spPr bwMode="auto">
          <a:xfrm>
            <a:off x="322419" y="1866173"/>
            <a:ext cx="758512" cy="242154"/>
          </a:xfrm>
          <a:custGeom>
            <a:avLst/>
            <a:gdLst>
              <a:gd name="T0" fmla="*/ 11 w 434"/>
              <a:gd name="T1" fmla="*/ 138 h 138"/>
              <a:gd name="T2" fmla="*/ 425 w 434"/>
              <a:gd name="T3" fmla="*/ 138 h 138"/>
              <a:gd name="T4" fmla="*/ 430 w 434"/>
              <a:gd name="T5" fmla="*/ 126 h 138"/>
              <a:gd name="T6" fmla="*/ 388 w 434"/>
              <a:gd name="T7" fmla="*/ 102 h 138"/>
              <a:gd name="T8" fmla="*/ 393 w 434"/>
              <a:gd name="T9" fmla="*/ 84 h 138"/>
              <a:gd name="T10" fmla="*/ 341 w 434"/>
              <a:gd name="T11" fmla="*/ 55 h 138"/>
              <a:gd name="T12" fmla="*/ 324 w 434"/>
              <a:gd name="T13" fmla="*/ 60 h 138"/>
              <a:gd name="T14" fmla="*/ 324 w 434"/>
              <a:gd name="T15" fmla="*/ 58 h 138"/>
              <a:gd name="T16" fmla="*/ 252 w 434"/>
              <a:gd name="T17" fmla="*/ 0 h 138"/>
              <a:gd name="T18" fmla="*/ 187 w 434"/>
              <a:gd name="T19" fmla="*/ 33 h 138"/>
              <a:gd name="T20" fmla="*/ 140 w 434"/>
              <a:gd name="T21" fmla="*/ 55 h 138"/>
              <a:gd name="T22" fmla="*/ 84 w 434"/>
              <a:gd name="T23" fmla="*/ 33 h 138"/>
              <a:gd name="T24" fmla="*/ 0 w 434"/>
              <a:gd name="T25" fmla="*/ 116 h 138"/>
              <a:gd name="T26" fmla="*/ 0 w 434"/>
              <a:gd name="T27" fmla="*/ 127 h 138"/>
              <a:gd name="T28" fmla="*/ 11 w 434"/>
              <a:gd name="T29" fmla="*/ 138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34" h="138">
                <a:moveTo>
                  <a:pt x="11" y="138"/>
                </a:moveTo>
                <a:cubicBezTo>
                  <a:pt x="425" y="138"/>
                  <a:pt x="425" y="138"/>
                  <a:pt x="425" y="138"/>
                </a:cubicBezTo>
                <a:cubicBezTo>
                  <a:pt x="431" y="138"/>
                  <a:pt x="434" y="131"/>
                  <a:pt x="430" y="126"/>
                </a:cubicBezTo>
                <a:cubicBezTo>
                  <a:pt x="422" y="116"/>
                  <a:pt x="407" y="108"/>
                  <a:pt x="388" y="102"/>
                </a:cubicBezTo>
                <a:cubicBezTo>
                  <a:pt x="392" y="97"/>
                  <a:pt x="393" y="89"/>
                  <a:pt x="393" y="84"/>
                </a:cubicBezTo>
                <a:cubicBezTo>
                  <a:pt x="393" y="68"/>
                  <a:pt x="377" y="50"/>
                  <a:pt x="341" y="55"/>
                </a:cubicBezTo>
                <a:cubicBezTo>
                  <a:pt x="335" y="56"/>
                  <a:pt x="330" y="58"/>
                  <a:pt x="324" y="60"/>
                </a:cubicBezTo>
                <a:cubicBezTo>
                  <a:pt x="324" y="59"/>
                  <a:pt x="324" y="58"/>
                  <a:pt x="324" y="58"/>
                </a:cubicBezTo>
                <a:cubicBezTo>
                  <a:pt x="324" y="26"/>
                  <a:pt x="292" y="0"/>
                  <a:pt x="252" y="0"/>
                </a:cubicBezTo>
                <a:cubicBezTo>
                  <a:pt x="223" y="0"/>
                  <a:pt x="198" y="14"/>
                  <a:pt x="187" y="33"/>
                </a:cubicBezTo>
                <a:cubicBezTo>
                  <a:pt x="168" y="35"/>
                  <a:pt x="152" y="43"/>
                  <a:pt x="140" y="55"/>
                </a:cubicBezTo>
                <a:cubicBezTo>
                  <a:pt x="125" y="41"/>
                  <a:pt x="106" y="33"/>
                  <a:pt x="84" y="33"/>
                </a:cubicBezTo>
                <a:cubicBezTo>
                  <a:pt x="38" y="33"/>
                  <a:pt x="0" y="70"/>
                  <a:pt x="0" y="116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33"/>
                  <a:pt x="5" y="138"/>
                  <a:pt x="11" y="1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0" name="Freeform 24"/>
          <p:cNvSpPr>
            <a:spLocks/>
          </p:cNvSpPr>
          <p:nvPr/>
        </p:nvSpPr>
        <p:spPr bwMode="auto">
          <a:xfrm>
            <a:off x="7338060" y="931877"/>
            <a:ext cx="1359575" cy="340906"/>
          </a:xfrm>
          <a:custGeom>
            <a:avLst/>
            <a:gdLst>
              <a:gd name="T0" fmla="*/ 690 w 855"/>
              <a:gd name="T1" fmla="*/ 51 h 214"/>
              <a:gd name="T2" fmla="*/ 579 w 855"/>
              <a:gd name="T3" fmla="*/ 85 h 214"/>
              <a:gd name="T4" fmla="*/ 487 w 855"/>
              <a:gd name="T5" fmla="*/ 52 h 214"/>
              <a:gd name="T6" fmla="*/ 358 w 855"/>
              <a:gd name="T7" fmla="*/ 0 h 214"/>
              <a:gd name="T8" fmla="*/ 216 w 855"/>
              <a:gd name="T9" fmla="*/ 90 h 214"/>
              <a:gd name="T10" fmla="*/ 216 w 855"/>
              <a:gd name="T11" fmla="*/ 92 h 214"/>
              <a:gd name="T12" fmla="*/ 183 w 855"/>
              <a:gd name="T13" fmla="*/ 85 h 214"/>
              <a:gd name="T14" fmla="*/ 80 w 855"/>
              <a:gd name="T15" fmla="*/ 130 h 214"/>
              <a:gd name="T16" fmla="*/ 91 w 855"/>
              <a:gd name="T17" fmla="*/ 158 h 214"/>
              <a:gd name="T18" fmla="*/ 7 w 855"/>
              <a:gd name="T19" fmla="*/ 196 h 214"/>
              <a:gd name="T20" fmla="*/ 17 w 855"/>
              <a:gd name="T21" fmla="*/ 214 h 214"/>
              <a:gd name="T22" fmla="*/ 834 w 855"/>
              <a:gd name="T23" fmla="*/ 214 h 214"/>
              <a:gd name="T24" fmla="*/ 855 w 855"/>
              <a:gd name="T25" fmla="*/ 197 h 214"/>
              <a:gd name="T26" fmla="*/ 855 w 855"/>
              <a:gd name="T27" fmla="*/ 180 h 214"/>
              <a:gd name="T28" fmla="*/ 690 w 855"/>
              <a:gd name="T29" fmla="*/ 5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55" h="214">
                <a:moveTo>
                  <a:pt x="690" y="51"/>
                </a:moveTo>
                <a:cubicBezTo>
                  <a:pt x="647" y="51"/>
                  <a:pt x="608" y="64"/>
                  <a:pt x="579" y="85"/>
                </a:cubicBezTo>
                <a:cubicBezTo>
                  <a:pt x="557" y="67"/>
                  <a:pt x="524" y="55"/>
                  <a:pt x="487" y="52"/>
                </a:cubicBezTo>
                <a:cubicBezTo>
                  <a:pt x="464" y="21"/>
                  <a:pt x="415" y="0"/>
                  <a:pt x="358" y="0"/>
                </a:cubicBezTo>
                <a:cubicBezTo>
                  <a:pt x="280" y="0"/>
                  <a:pt x="216" y="40"/>
                  <a:pt x="216" y="90"/>
                </a:cubicBezTo>
                <a:cubicBezTo>
                  <a:pt x="216" y="91"/>
                  <a:pt x="216" y="91"/>
                  <a:pt x="216" y="92"/>
                </a:cubicBezTo>
                <a:cubicBezTo>
                  <a:pt x="205" y="91"/>
                  <a:pt x="195" y="86"/>
                  <a:pt x="183" y="85"/>
                </a:cubicBezTo>
                <a:cubicBezTo>
                  <a:pt x="111" y="78"/>
                  <a:pt x="80" y="105"/>
                  <a:pt x="80" y="130"/>
                </a:cubicBezTo>
                <a:cubicBezTo>
                  <a:pt x="80" y="138"/>
                  <a:pt x="81" y="151"/>
                  <a:pt x="91" y="158"/>
                </a:cubicBezTo>
                <a:cubicBezTo>
                  <a:pt x="53" y="167"/>
                  <a:pt x="24" y="181"/>
                  <a:pt x="7" y="196"/>
                </a:cubicBezTo>
                <a:cubicBezTo>
                  <a:pt x="0" y="203"/>
                  <a:pt x="6" y="214"/>
                  <a:pt x="17" y="214"/>
                </a:cubicBezTo>
                <a:cubicBezTo>
                  <a:pt x="834" y="214"/>
                  <a:pt x="834" y="214"/>
                  <a:pt x="834" y="214"/>
                </a:cubicBezTo>
                <a:cubicBezTo>
                  <a:pt x="845" y="214"/>
                  <a:pt x="855" y="206"/>
                  <a:pt x="855" y="197"/>
                </a:cubicBezTo>
                <a:cubicBezTo>
                  <a:pt x="855" y="180"/>
                  <a:pt x="855" y="180"/>
                  <a:pt x="855" y="180"/>
                </a:cubicBezTo>
                <a:cubicBezTo>
                  <a:pt x="855" y="109"/>
                  <a:pt x="781" y="51"/>
                  <a:pt x="690" y="5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pSp>
        <p:nvGrpSpPr>
          <p:cNvPr id="1141" name="Group 1140"/>
          <p:cNvGrpSpPr/>
          <p:nvPr/>
        </p:nvGrpSpPr>
        <p:grpSpPr>
          <a:xfrm>
            <a:off x="5022368" y="2066839"/>
            <a:ext cx="391716" cy="240506"/>
            <a:chOff x="8639969" y="2678113"/>
            <a:chExt cx="522288" cy="320675"/>
          </a:xfrm>
        </p:grpSpPr>
        <p:sp>
          <p:nvSpPr>
            <p:cNvPr id="1053" name="Freeform 46"/>
            <p:cNvSpPr>
              <a:spLocks/>
            </p:cNvSpPr>
            <p:nvPr/>
          </p:nvSpPr>
          <p:spPr bwMode="auto">
            <a:xfrm>
              <a:off x="8639969" y="2678113"/>
              <a:ext cx="300038" cy="320675"/>
            </a:xfrm>
            <a:custGeom>
              <a:avLst/>
              <a:gdLst>
                <a:gd name="T0" fmla="*/ 72 w 80"/>
                <a:gd name="T1" fmla="*/ 60 h 85"/>
                <a:gd name="T2" fmla="*/ 0 w 80"/>
                <a:gd name="T3" fmla="*/ 0 h 85"/>
                <a:gd name="T4" fmla="*/ 56 w 80"/>
                <a:gd name="T5" fmla="*/ 85 h 85"/>
                <a:gd name="T6" fmla="*/ 56 w 80"/>
                <a:gd name="T7" fmla="*/ 85 h 85"/>
                <a:gd name="T8" fmla="*/ 72 w 80"/>
                <a:gd name="T9" fmla="*/ 60 h 85"/>
                <a:gd name="T10" fmla="*/ 72 w 80"/>
                <a:gd name="T11" fmla="*/ 6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85">
                  <a:moveTo>
                    <a:pt x="72" y="60"/>
                  </a:moveTo>
                  <a:cubicBezTo>
                    <a:pt x="80" y="17"/>
                    <a:pt x="0" y="0"/>
                    <a:pt x="0" y="0"/>
                  </a:cubicBezTo>
                  <a:cubicBezTo>
                    <a:pt x="68" y="42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72" y="60"/>
                    <a:pt x="72" y="60"/>
                    <a:pt x="72" y="60"/>
                  </a:cubicBezTo>
                  <a:cubicBezTo>
                    <a:pt x="72" y="60"/>
                    <a:pt x="72" y="60"/>
                    <a:pt x="72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54" name="Freeform 47"/>
            <p:cNvSpPr>
              <a:spLocks/>
            </p:cNvSpPr>
            <p:nvPr/>
          </p:nvSpPr>
          <p:spPr bwMode="auto">
            <a:xfrm>
              <a:off x="8849519" y="2840038"/>
              <a:ext cx="312738" cy="158750"/>
            </a:xfrm>
            <a:custGeom>
              <a:avLst/>
              <a:gdLst>
                <a:gd name="T0" fmla="*/ 16 w 83"/>
                <a:gd name="T1" fmla="*/ 17 h 42"/>
                <a:gd name="T2" fmla="*/ 0 w 83"/>
                <a:gd name="T3" fmla="*/ 42 h 42"/>
                <a:gd name="T4" fmla="*/ 83 w 83"/>
                <a:gd name="T5" fmla="*/ 26 h 42"/>
                <a:gd name="T6" fmla="*/ 16 w 83"/>
                <a:gd name="T7" fmla="*/ 1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42">
                  <a:moveTo>
                    <a:pt x="16" y="17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4" y="38"/>
                    <a:pt x="34" y="9"/>
                    <a:pt x="83" y="26"/>
                  </a:cubicBezTo>
                  <a:cubicBezTo>
                    <a:pt x="83" y="26"/>
                    <a:pt x="35" y="0"/>
                    <a:pt x="16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1140" name="Group 1139"/>
          <p:cNvGrpSpPr/>
          <p:nvPr/>
        </p:nvGrpSpPr>
        <p:grpSpPr>
          <a:xfrm>
            <a:off x="6499027" y="1298973"/>
            <a:ext cx="354806" cy="164306"/>
            <a:chOff x="8665369" y="1731963"/>
            <a:chExt cx="473075" cy="219075"/>
          </a:xfrm>
        </p:grpSpPr>
        <p:sp>
          <p:nvSpPr>
            <p:cNvPr id="1055" name="Freeform 48"/>
            <p:cNvSpPr>
              <a:spLocks/>
            </p:cNvSpPr>
            <p:nvPr/>
          </p:nvSpPr>
          <p:spPr bwMode="auto">
            <a:xfrm>
              <a:off x="8665369" y="1731963"/>
              <a:ext cx="277813" cy="219075"/>
            </a:xfrm>
            <a:custGeom>
              <a:avLst/>
              <a:gdLst>
                <a:gd name="T0" fmla="*/ 74 w 74"/>
                <a:gd name="T1" fmla="*/ 58 h 58"/>
                <a:gd name="T2" fmla="*/ 74 w 74"/>
                <a:gd name="T3" fmla="*/ 58 h 58"/>
                <a:gd name="T4" fmla="*/ 74 w 74"/>
                <a:gd name="T5" fmla="*/ 34 h 58"/>
                <a:gd name="T6" fmla="*/ 74 w 74"/>
                <a:gd name="T7" fmla="*/ 34 h 58"/>
                <a:gd name="T8" fmla="*/ 0 w 74"/>
                <a:gd name="T9" fmla="*/ 21 h 58"/>
                <a:gd name="T10" fmla="*/ 74 w 74"/>
                <a:gd name="T1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58">
                  <a:moveTo>
                    <a:pt x="74" y="58"/>
                  </a:moveTo>
                  <a:cubicBezTo>
                    <a:pt x="74" y="58"/>
                    <a:pt x="74" y="58"/>
                    <a:pt x="74" y="58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62" y="0"/>
                    <a:pt x="0" y="21"/>
                    <a:pt x="0" y="21"/>
                  </a:cubicBezTo>
                  <a:cubicBezTo>
                    <a:pt x="65" y="23"/>
                    <a:pt x="74" y="58"/>
                    <a:pt x="74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56" name="Freeform 49"/>
            <p:cNvSpPr>
              <a:spLocks/>
            </p:cNvSpPr>
            <p:nvPr/>
          </p:nvSpPr>
          <p:spPr bwMode="auto">
            <a:xfrm>
              <a:off x="8943181" y="1781175"/>
              <a:ext cx="195263" cy="169863"/>
            </a:xfrm>
            <a:custGeom>
              <a:avLst/>
              <a:gdLst>
                <a:gd name="T0" fmla="*/ 52 w 52"/>
                <a:gd name="T1" fmla="*/ 0 h 45"/>
                <a:gd name="T2" fmla="*/ 0 w 52"/>
                <a:gd name="T3" fmla="*/ 21 h 45"/>
                <a:gd name="T4" fmla="*/ 0 w 52"/>
                <a:gd name="T5" fmla="*/ 45 h 45"/>
                <a:gd name="T6" fmla="*/ 52 w 52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5">
                  <a:moveTo>
                    <a:pt x="52" y="0"/>
                  </a:moveTo>
                  <a:cubicBezTo>
                    <a:pt x="52" y="0"/>
                    <a:pt x="7" y="1"/>
                    <a:pt x="0" y="21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1"/>
                    <a:pt x="10" y="8"/>
                    <a:pt x="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1142" name="Group 1141"/>
          <p:cNvGrpSpPr/>
          <p:nvPr/>
        </p:nvGrpSpPr>
        <p:grpSpPr>
          <a:xfrm>
            <a:off x="7484864" y="2471738"/>
            <a:ext cx="225029" cy="113110"/>
            <a:chOff x="9979819" y="3295650"/>
            <a:chExt cx="300038" cy="150813"/>
          </a:xfrm>
        </p:grpSpPr>
        <p:sp>
          <p:nvSpPr>
            <p:cNvPr id="1059" name="Freeform 52"/>
            <p:cNvSpPr>
              <a:spLocks/>
            </p:cNvSpPr>
            <p:nvPr/>
          </p:nvSpPr>
          <p:spPr bwMode="auto">
            <a:xfrm>
              <a:off x="9979819" y="3295650"/>
              <a:ext cx="165100" cy="150813"/>
            </a:xfrm>
            <a:custGeom>
              <a:avLst/>
              <a:gdLst>
                <a:gd name="T0" fmla="*/ 44 w 44"/>
                <a:gd name="T1" fmla="*/ 25 h 40"/>
                <a:gd name="T2" fmla="*/ 0 w 44"/>
                <a:gd name="T3" fmla="*/ 0 h 40"/>
                <a:gd name="T4" fmla="*/ 38 w 44"/>
                <a:gd name="T5" fmla="*/ 40 h 40"/>
                <a:gd name="T6" fmla="*/ 38 w 44"/>
                <a:gd name="T7" fmla="*/ 39 h 40"/>
                <a:gd name="T8" fmla="*/ 44 w 44"/>
                <a:gd name="T9" fmla="*/ 24 h 40"/>
                <a:gd name="T10" fmla="*/ 44 w 44"/>
                <a:gd name="T11" fmla="*/ 2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0">
                  <a:moveTo>
                    <a:pt x="44" y="25"/>
                  </a:moveTo>
                  <a:cubicBezTo>
                    <a:pt x="44" y="1"/>
                    <a:pt x="0" y="0"/>
                    <a:pt x="0" y="0"/>
                  </a:cubicBezTo>
                  <a:cubicBezTo>
                    <a:pt x="40" y="16"/>
                    <a:pt x="38" y="40"/>
                    <a:pt x="38" y="40"/>
                  </a:cubicBezTo>
                  <a:cubicBezTo>
                    <a:pt x="38" y="40"/>
                    <a:pt x="38" y="39"/>
                    <a:pt x="38" y="39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4" y="25"/>
                    <a:pt x="44" y="25"/>
                    <a:pt x="44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60" name="Freeform 53"/>
            <p:cNvSpPr>
              <a:spLocks/>
            </p:cNvSpPr>
            <p:nvPr/>
          </p:nvSpPr>
          <p:spPr bwMode="auto">
            <a:xfrm>
              <a:off x="10122694" y="3344863"/>
              <a:ext cx="157163" cy="98425"/>
            </a:xfrm>
            <a:custGeom>
              <a:avLst/>
              <a:gdLst>
                <a:gd name="T0" fmla="*/ 6 w 42"/>
                <a:gd name="T1" fmla="*/ 11 h 26"/>
                <a:gd name="T2" fmla="*/ 0 w 42"/>
                <a:gd name="T3" fmla="*/ 26 h 26"/>
                <a:gd name="T4" fmla="*/ 42 w 42"/>
                <a:gd name="T5" fmla="*/ 10 h 26"/>
                <a:gd name="T6" fmla="*/ 6 w 42"/>
                <a:gd name="T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26">
                  <a:moveTo>
                    <a:pt x="6" y="11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2" y="24"/>
                    <a:pt x="15" y="5"/>
                    <a:pt x="42" y="10"/>
                  </a:cubicBezTo>
                  <a:cubicBezTo>
                    <a:pt x="42" y="10"/>
                    <a:pt x="14" y="0"/>
                    <a:pt x="6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1138" name="Group 1137"/>
          <p:cNvGrpSpPr/>
          <p:nvPr/>
        </p:nvGrpSpPr>
        <p:grpSpPr>
          <a:xfrm>
            <a:off x="4919975" y="769469"/>
            <a:ext cx="211931" cy="104775"/>
            <a:chOff x="7884319" y="1433513"/>
            <a:chExt cx="282575" cy="139700"/>
          </a:xfrm>
        </p:grpSpPr>
        <p:sp>
          <p:nvSpPr>
            <p:cNvPr id="1063" name="Freeform 56"/>
            <p:cNvSpPr>
              <a:spLocks/>
            </p:cNvSpPr>
            <p:nvPr/>
          </p:nvSpPr>
          <p:spPr bwMode="auto">
            <a:xfrm>
              <a:off x="7884319" y="1433513"/>
              <a:ext cx="153988" cy="139700"/>
            </a:xfrm>
            <a:custGeom>
              <a:avLst/>
              <a:gdLst>
                <a:gd name="T0" fmla="*/ 41 w 41"/>
                <a:gd name="T1" fmla="*/ 23 h 37"/>
                <a:gd name="T2" fmla="*/ 0 w 41"/>
                <a:gd name="T3" fmla="*/ 0 h 37"/>
                <a:gd name="T4" fmla="*/ 35 w 41"/>
                <a:gd name="T5" fmla="*/ 37 h 37"/>
                <a:gd name="T6" fmla="*/ 36 w 41"/>
                <a:gd name="T7" fmla="*/ 36 h 37"/>
                <a:gd name="T8" fmla="*/ 41 w 41"/>
                <a:gd name="T9" fmla="*/ 23 h 37"/>
                <a:gd name="T10" fmla="*/ 41 w 41"/>
                <a:gd name="T1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7">
                  <a:moveTo>
                    <a:pt x="41" y="23"/>
                  </a:moveTo>
                  <a:cubicBezTo>
                    <a:pt x="41" y="1"/>
                    <a:pt x="0" y="0"/>
                    <a:pt x="0" y="0"/>
                  </a:cubicBezTo>
                  <a:cubicBezTo>
                    <a:pt x="37" y="14"/>
                    <a:pt x="35" y="37"/>
                    <a:pt x="35" y="37"/>
                  </a:cubicBezTo>
                  <a:cubicBezTo>
                    <a:pt x="35" y="37"/>
                    <a:pt x="36" y="37"/>
                    <a:pt x="36" y="36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64" name="Freeform 57"/>
            <p:cNvSpPr>
              <a:spLocks/>
            </p:cNvSpPr>
            <p:nvPr/>
          </p:nvSpPr>
          <p:spPr bwMode="auto">
            <a:xfrm>
              <a:off x="8020844" y="1479550"/>
              <a:ext cx="146050" cy="90488"/>
            </a:xfrm>
            <a:custGeom>
              <a:avLst/>
              <a:gdLst>
                <a:gd name="T0" fmla="*/ 5 w 39"/>
                <a:gd name="T1" fmla="*/ 11 h 24"/>
                <a:gd name="T2" fmla="*/ 0 w 39"/>
                <a:gd name="T3" fmla="*/ 24 h 24"/>
                <a:gd name="T4" fmla="*/ 39 w 39"/>
                <a:gd name="T5" fmla="*/ 9 h 24"/>
                <a:gd name="T6" fmla="*/ 5 w 39"/>
                <a:gd name="T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4">
                  <a:moveTo>
                    <a:pt x="5" y="11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" y="22"/>
                    <a:pt x="13" y="5"/>
                    <a:pt x="39" y="9"/>
                  </a:cubicBezTo>
                  <a:cubicBezTo>
                    <a:pt x="39" y="9"/>
                    <a:pt x="13" y="0"/>
                    <a:pt x="5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grpSp>
        <p:nvGrpSpPr>
          <p:cNvPr id="1139" name="Group 1138"/>
          <p:cNvGrpSpPr/>
          <p:nvPr/>
        </p:nvGrpSpPr>
        <p:grpSpPr>
          <a:xfrm>
            <a:off x="5991254" y="1616637"/>
            <a:ext cx="210741" cy="104776"/>
            <a:chOff x="7660481" y="2289175"/>
            <a:chExt cx="280988" cy="139701"/>
          </a:xfrm>
        </p:grpSpPr>
        <p:sp>
          <p:nvSpPr>
            <p:cNvPr id="1065" name="Freeform 58"/>
            <p:cNvSpPr>
              <a:spLocks/>
            </p:cNvSpPr>
            <p:nvPr/>
          </p:nvSpPr>
          <p:spPr bwMode="auto">
            <a:xfrm>
              <a:off x="7660481" y="2289175"/>
              <a:ext cx="153988" cy="139700"/>
            </a:xfrm>
            <a:custGeom>
              <a:avLst/>
              <a:gdLst>
                <a:gd name="T0" fmla="*/ 41 w 41"/>
                <a:gd name="T1" fmla="*/ 23 h 37"/>
                <a:gd name="T2" fmla="*/ 0 w 41"/>
                <a:gd name="T3" fmla="*/ 0 h 37"/>
                <a:gd name="T4" fmla="*/ 35 w 41"/>
                <a:gd name="T5" fmla="*/ 37 h 37"/>
                <a:gd name="T6" fmla="*/ 35 w 41"/>
                <a:gd name="T7" fmla="*/ 37 h 37"/>
                <a:gd name="T8" fmla="*/ 41 w 41"/>
                <a:gd name="T9" fmla="*/ 23 h 37"/>
                <a:gd name="T10" fmla="*/ 41 w 41"/>
                <a:gd name="T1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7">
                  <a:moveTo>
                    <a:pt x="41" y="23"/>
                  </a:moveTo>
                  <a:cubicBezTo>
                    <a:pt x="41" y="1"/>
                    <a:pt x="0" y="0"/>
                    <a:pt x="0" y="0"/>
                  </a:cubicBezTo>
                  <a:cubicBezTo>
                    <a:pt x="37" y="15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1" y="23"/>
                    <a:pt x="41" y="23"/>
                    <a:pt x="4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66" name="Freeform 59"/>
            <p:cNvSpPr>
              <a:spLocks/>
            </p:cNvSpPr>
            <p:nvPr/>
          </p:nvSpPr>
          <p:spPr bwMode="auto">
            <a:xfrm>
              <a:off x="7790656" y="2338388"/>
              <a:ext cx="150813" cy="90488"/>
            </a:xfrm>
            <a:custGeom>
              <a:avLst/>
              <a:gdLst>
                <a:gd name="T0" fmla="*/ 6 w 40"/>
                <a:gd name="T1" fmla="*/ 10 h 24"/>
                <a:gd name="T2" fmla="*/ 0 w 40"/>
                <a:gd name="T3" fmla="*/ 24 h 24"/>
                <a:gd name="T4" fmla="*/ 40 w 40"/>
                <a:gd name="T5" fmla="*/ 9 h 24"/>
                <a:gd name="T6" fmla="*/ 6 w 40"/>
                <a:gd name="T7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6" y="1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2" y="22"/>
                    <a:pt x="14" y="5"/>
                    <a:pt x="40" y="9"/>
                  </a:cubicBezTo>
                  <a:cubicBezTo>
                    <a:pt x="40" y="9"/>
                    <a:pt x="14" y="0"/>
                    <a:pt x="6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sp>
        <p:nvSpPr>
          <p:cNvPr id="157" name="5-Point Star 156"/>
          <p:cNvSpPr/>
          <p:nvPr/>
        </p:nvSpPr>
        <p:spPr>
          <a:xfrm>
            <a:off x="999021" y="1126869"/>
            <a:ext cx="115151" cy="115151"/>
          </a:xfrm>
          <a:prstGeom prst="star5">
            <a:avLst>
              <a:gd name="adj" fmla="val 30523"/>
              <a:gd name="hf" fmla="val 105146"/>
              <a:gd name="vf" fmla="val 11055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pSp>
        <p:nvGrpSpPr>
          <p:cNvPr id="1131" name="Group 1130"/>
          <p:cNvGrpSpPr/>
          <p:nvPr/>
        </p:nvGrpSpPr>
        <p:grpSpPr>
          <a:xfrm>
            <a:off x="397780" y="471186"/>
            <a:ext cx="2061566" cy="3977716"/>
            <a:chOff x="-3683000" y="1347788"/>
            <a:chExt cx="2160587" cy="4168774"/>
          </a:xfrm>
        </p:grpSpPr>
        <p:sp>
          <p:nvSpPr>
            <p:cNvPr id="1083" name="Freeform 75"/>
            <p:cNvSpPr>
              <a:spLocks/>
            </p:cNvSpPr>
            <p:nvPr/>
          </p:nvSpPr>
          <p:spPr bwMode="auto">
            <a:xfrm>
              <a:off x="-2257425" y="1347788"/>
              <a:ext cx="36512" cy="134937"/>
            </a:xfrm>
            <a:custGeom>
              <a:avLst/>
              <a:gdLst>
                <a:gd name="T0" fmla="*/ 0 w 23"/>
                <a:gd name="T1" fmla="*/ 85 h 85"/>
                <a:gd name="T2" fmla="*/ 12 w 23"/>
                <a:gd name="T3" fmla="*/ 0 h 85"/>
                <a:gd name="T4" fmla="*/ 23 w 23"/>
                <a:gd name="T5" fmla="*/ 85 h 85"/>
                <a:gd name="T6" fmla="*/ 0 w 23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5">
                  <a:moveTo>
                    <a:pt x="0" y="85"/>
                  </a:moveTo>
                  <a:lnTo>
                    <a:pt x="12" y="0"/>
                  </a:lnTo>
                  <a:lnTo>
                    <a:pt x="23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84" name="Rectangle 76"/>
            <p:cNvSpPr>
              <a:spLocks noChangeArrowheads="1"/>
            </p:cNvSpPr>
            <p:nvPr/>
          </p:nvSpPr>
          <p:spPr bwMode="auto">
            <a:xfrm>
              <a:off x="-2238375" y="1692275"/>
              <a:ext cx="195262" cy="346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85" name="Rectangle 77"/>
            <p:cNvSpPr>
              <a:spLocks noChangeArrowheads="1"/>
            </p:cNvSpPr>
            <p:nvPr/>
          </p:nvSpPr>
          <p:spPr bwMode="auto">
            <a:xfrm>
              <a:off x="-2435225" y="1692275"/>
              <a:ext cx="196850" cy="3460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86" name="Freeform 78"/>
            <p:cNvSpPr>
              <a:spLocks/>
            </p:cNvSpPr>
            <p:nvPr/>
          </p:nvSpPr>
          <p:spPr bwMode="auto">
            <a:xfrm>
              <a:off x="-2654300" y="3873500"/>
              <a:ext cx="415925" cy="511175"/>
            </a:xfrm>
            <a:custGeom>
              <a:avLst/>
              <a:gdLst>
                <a:gd name="T0" fmla="*/ 0 w 262"/>
                <a:gd name="T1" fmla="*/ 322 h 322"/>
                <a:gd name="T2" fmla="*/ 262 w 262"/>
                <a:gd name="T3" fmla="*/ 322 h 322"/>
                <a:gd name="T4" fmla="*/ 262 w 262"/>
                <a:gd name="T5" fmla="*/ 0 h 322"/>
                <a:gd name="T6" fmla="*/ 12 w 262"/>
                <a:gd name="T7" fmla="*/ 0 h 322"/>
                <a:gd name="T8" fmla="*/ 0 w 262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322">
                  <a:moveTo>
                    <a:pt x="0" y="322"/>
                  </a:moveTo>
                  <a:lnTo>
                    <a:pt x="262" y="322"/>
                  </a:lnTo>
                  <a:lnTo>
                    <a:pt x="262" y="0"/>
                  </a:lnTo>
                  <a:lnTo>
                    <a:pt x="12" y="0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87" name="Freeform 79"/>
            <p:cNvSpPr>
              <a:spLocks/>
            </p:cNvSpPr>
            <p:nvPr/>
          </p:nvSpPr>
          <p:spPr bwMode="auto">
            <a:xfrm>
              <a:off x="-2600325" y="2384425"/>
              <a:ext cx="712787" cy="450850"/>
            </a:xfrm>
            <a:custGeom>
              <a:avLst/>
              <a:gdLst>
                <a:gd name="T0" fmla="*/ 449 w 449"/>
                <a:gd name="T1" fmla="*/ 284 h 284"/>
                <a:gd name="T2" fmla="*/ 439 w 449"/>
                <a:gd name="T3" fmla="*/ 0 h 284"/>
                <a:gd name="T4" fmla="*/ 228 w 449"/>
                <a:gd name="T5" fmla="*/ 0 h 284"/>
                <a:gd name="T6" fmla="*/ 9 w 449"/>
                <a:gd name="T7" fmla="*/ 0 h 284"/>
                <a:gd name="T8" fmla="*/ 0 w 449"/>
                <a:gd name="T9" fmla="*/ 284 h 284"/>
                <a:gd name="T10" fmla="*/ 228 w 449"/>
                <a:gd name="T11" fmla="*/ 284 h 284"/>
                <a:gd name="T12" fmla="*/ 449 w 449"/>
                <a:gd name="T1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284">
                  <a:moveTo>
                    <a:pt x="449" y="284"/>
                  </a:moveTo>
                  <a:lnTo>
                    <a:pt x="439" y="0"/>
                  </a:lnTo>
                  <a:lnTo>
                    <a:pt x="228" y="0"/>
                  </a:lnTo>
                  <a:lnTo>
                    <a:pt x="9" y="0"/>
                  </a:lnTo>
                  <a:lnTo>
                    <a:pt x="0" y="284"/>
                  </a:lnTo>
                  <a:lnTo>
                    <a:pt x="228" y="284"/>
                  </a:lnTo>
                  <a:lnTo>
                    <a:pt x="449" y="2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88" name="Freeform 80"/>
            <p:cNvSpPr>
              <a:spLocks/>
            </p:cNvSpPr>
            <p:nvPr/>
          </p:nvSpPr>
          <p:spPr bwMode="auto">
            <a:xfrm>
              <a:off x="-2635250" y="3346450"/>
              <a:ext cx="781050" cy="527050"/>
            </a:xfrm>
            <a:custGeom>
              <a:avLst/>
              <a:gdLst>
                <a:gd name="T0" fmla="*/ 480 w 492"/>
                <a:gd name="T1" fmla="*/ 0 h 332"/>
                <a:gd name="T2" fmla="*/ 250 w 492"/>
                <a:gd name="T3" fmla="*/ 0 h 332"/>
                <a:gd name="T4" fmla="*/ 12 w 492"/>
                <a:gd name="T5" fmla="*/ 0 h 332"/>
                <a:gd name="T6" fmla="*/ 0 w 492"/>
                <a:gd name="T7" fmla="*/ 332 h 332"/>
                <a:gd name="T8" fmla="*/ 250 w 492"/>
                <a:gd name="T9" fmla="*/ 332 h 332"/>
                <a:gd name="T10" fmla="*/ 492 w 492"/>
                <a:gd name="T11" fmla="*/ 332 h 332"/>
                <a:gd name="T12" fmla="*/ 480 w 492"/>
                <a:gd name="T1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2" h="332">
                  <a:moveTo>
                    <a:pt x="480" y="0"/>
                  </a:moveTo>
                  <a:lnTo>
                    <a:pt x="250" y="0"/>
                  </a:lnTo>
                  <a:lnTo>
                    <a:pt x="12" y="0"/>
                  </a:lnTo>
                  <a:lnTo>
                    <a:pt x="0" y="332"/>
                  </a:lnTo>
                  <a:lnTo>
                    <a:pt x="250" y="332"/>
                  </a:lnTo>
                  <a:lnTo>
                    <a:pt x="492" y="33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89" name="Freeform 81"/>
            <p:cNvSpPr>
              <a:spLocks/>
            </p:cNvSpPr>
            <p:nvPr/>
          </p:nvSpPr>
          <p:spPr bwMode="auto">
            <a:xfrm>
              <a:off x="-2635250" y="3346450"/>
              <a:ext cx="396875" cy="527050"/>
            </a:xfrm>
            <a:custGeom>
              <a:avLst/>
              <a:gdLst>
                <a:gd name="T0" fmla="*/ 12 w 250"/>
                <a:gd name="T1" fmla="*/ 0 h 332"/>
                <a:gd name="T2" fmla="*/ 0 w 250"/>
                <a:gd name="T3" fmla="*/ 332 h 332"/>
                <a:gd name="T4" fmla="*/ 250 w 250"/>
                <a:gd name="T5" fmla="*/ 332 h 332"/>
                <a:gd name="T6" fmla="*/ 250 w 250"/>
                <a:gd name="T7" fmla="*/ 0 h 332"/>
                <a:gd name="T8" fmla="*/ 12 w 250"/>
                <a:gd name="T9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332">
                  <a:moveTo>
                    <a:pt x="12" y="0"/>
                  </a:moveTo>
                  <a:lnTo>
                    <a:pt x="0" y="332"/>
                  </a:lnTo>
                  <a:lnTo>
                    <a:pt x="250" y="332"/>
                  </a:lnTo>
                  <a:lnTo>
                    <a:pt x="25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90" name="Freeform 82"/>
            <p:cNvSpPr>
              <a:spLocks/>
            </p:cNvSpPr>
            <p:nvPr/>
          </p:nvSpPr>
          <p:spPr bwMode="auto">
            <a:xfrm>
              <a:off x="-2616200" y="2835275"/>
              <a:ext cx="377825" cy="511175"/>
            </a:xfrm>
            <a:custGeom>
              <a:avLst/>
              <a:gdLst>
                <a:gd name="T0" fmla="*/ 238 w 238"/>
                <a:gd name="T1" fmla="*/ 0 h 322"/>
                <a:gd name="T2" fmla="*/ 10 w 238"/>
                <a:gd name="T3" fmla="*/ 0 h 322"/>
                <a:gd name="T4" fmla="*/ 0 w 238"/>
                <a:gd name="T5" fmla="*/ 322 h 322"/>
                <a:gd name="T6" fmla="*/ 238 w 238"/>
                <a:gd name="T7" fmla="*/ 322 h 322"/>
                <a:gd name="T8" fmla="*/ 238 w 238"/>
                <a:gd name="T9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322">
                  <a:moveTo>
                    <a:pt x="238" y="0"/>
                  </a:moveTo>
                  <a:lnTo>
                    <a:pt x="10" y="0"/>
                  </a:lnTo>
                  <a:lnTo>
                    <a:pt x="0" y="322"/>
                  </a:lnTo>
                  <a:lnTo>
                    <a:pt x="238" y="322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91" name="Freeform 83"/>
            <p:cNvSpPr>
              <a:spLocks/>
            </p:cNvSpPr>
            <p:nvPr/>
          </p:nvSpPr>
          <p:spPr bwMode="auto">
            <a:xfrm>
              <a:off x="-2600325" y="2384425"/>
              <a:ext cx="361950" cy="450850"/>
            </a:xfrm>
            <a:custGeom>
              <a:avLst/>
              <a:gdLst>
                <a:gd name="T0" fmla="*/ 228 w 228"/>
                <a:gd name="T1" fmla="*/ 0 h 284"/>
                <a:gd name="T2" fmla="*/ 9 w 228"/>
                <a:gd name="T3" fmla="*/ 0 h 284"/>
                <a:gd name="T4" fmla="*/ 0 w 228"/>
                <a:gd name="T5" fmla="*/ 284 h 284"/>
                <a:gd name="T6" fmla="*/ 228 w 228"/>
                <a:gd name="T7" fmla="*/ 284 h 284"/>
                <a:gd name="T8" fmla="*/ 228 w 228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284">
                  <a:moveTo>
                    <a:pt x="228" y="0"/>
                  </a:moveTo>
                  <a:lnTo>
                    <a:pt x="9" y="0"/>
                  </a:lnTo>
                  <a:lnTo>
                    <a:pt x="0" y="284"/>
                  </a:lnTo>
                  <a:lnTo>
                    <a:pt x="228" y="284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92" name="Freeform 84"/>
            <p:cNvSpPr>
              <a:spLocks/>
            </p:cNvSpPr>
            <p:nvPr/>
          </p:nvSpPr>
          <p:spPr bwMode="auto">
            <a:xfrm>
              <a:off x="-2238375" y="2835275"/>
              <a:ext cx="365125" cy="511175"/>
            </a:xfrm>
            <a:custGeom>
              <a:avLst/>
              <a:gdLst>
                <a:gd name="T0" fmla="*/ 0 w 230"/>
                <a:gd name="T1" fmla="*/ 322 h 322"/>
                <a:gd name="T2" fmla="*/ 230 w 230"/>
                <a:gd name="T3" fmla="*/ 322 h 322"/>
                <a:gd name="T4" fmla="*/ 221 w 230"/>
                <a:gd name="T5" fmla="*/ 0 h 322"/>
                <a:gd name="T6" fmla="*/ 0 w 230"/>
                <a:gd name="T7" fmla="*/ 0 h 322"/>
                <a:gd name="T8" fmla="*/ 0 w 230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322">
                  <a:moveTo>
                    <a:pt x="0" y="322"/>
                  </a:moveTo>
                  <a:lnTo>
                    <a:pt x="230" y="322"/>
                  </a:lnTo>
                  <a:lnTo>
                    <a:pt x="221" y="0"/>
                  </a:lnTo>
                  <a:lnTo>
                    <a:pt x="0" y="0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93" name="Freeform 85"/>
            <p:cNvSpPr>
              <a:spLocks/>
            </p:cNvSpPr>
            <p:nvPr/>
          </p:nvSpPr>
          <p:spPr bwMode="auto">
            <a:xfrm>
              <a:off x="-2238375" y="3873500"/>
              <a:ext cx="398462" cy="511175"/>
            </a:xfrm>
            <a:custGeom>
              <a:avLst/>
              <a:gdLst>
                <a:gd name="T0" fmla="*/ 0 w 251"/>
                <a:gd name="T1" fmla="*/ 322 h 322"/>
                <a:gd name="T2" fmla="*/ 251 w 251"/>
                <a:gd name="T3" fmla="*/ 322 h 322"/>
                <a:gd name="T4" fmla="*/ 242 w 251"/>
                <a:gd name="T5" fmla="*/ 0 h 322"/>
                <a:gd name="T6" fmla="*/ 0 w 251"/>
                <a:gd name="T7" fmla="*/ 0 h 322"/>
                <a:gd name="T8" fmla="*/ 0 w 251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322">
                  <a:moveTo>
                    <a:pt x="0" y="322"/>
                  </a:moveTo>
                  <a:lnTo>
                    <a:pt x="251" y="322"/>
                  </a:lnTo>
                  <a:lnTo>
                    <a:pt x="242" y="0"/>
                  </a:lnTo>
                  <a:lnTo>
                    <a:pt x="0" y="0"/>
                  </a:lnTo>
                  <a:lnTo>
                    <a:pt x="0" y="32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94" name="Freeform 86"/>
            <p:cNvSpPr>
              <a:spLocks/>
            </p:cNvSpPr>
            <p:nvPr/>
          </p:nvSpPr>
          <p:spPr bwMode="auto">
            <a:xfrm>
              <a:off x="-2586038" y="2293938"/>
              <a:ext cx="347662" cy="76200"/>
            </a:xfrm>
            <a:custGeom>
              <a:avLst/>
              <a:gdLst>
                <a:gd name="T0" fmla="*/ 219 w 219"/>
                <a:gd name="T1" fmla="*/ 10 h 48"/>
                <a:gd name="T2" fmla="*/ 2 w 219"/>
                <a:gd name="T3" fmla="*/ 10 h 48"/>
                <a:gd name="T4" fmla="*/ 2 w 219"/>
                <a:gd name="T5" fmla="*/ 0 h 48"/>
                <a:gd name="T6" fmla="*/ 0 w 219"/>
                <a:gd name="T7" fmla="*/ 48 h 48"/>
                <a:gd name="T8" fmla="*/ 219 w 219"/>
                <a:gd name="T9" fmla="*/ 48 h 48"/>
                <a:gd name="T10" fmla="*/ 219 w 219"/>
                <a:gd name="T11" fmla="*/ 1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48">
                  <a:moveTo>
                    <a:pt x="219" y="10"/>
                  </a:moveTo>
                  <a:lnTo>
                    <a:pt x="2" y="10"/>
                  </a:lnTo>
                  <a:lnTo>
                    <a:pt x="2" y="0"/>
                  </a:lnTo>
                  <a:lnTo>
                    <a:pt x="0" y="48"/>
                  </a:lnTo>
                  <a:lnTo>
                    <a:pt x="219" y="48"/>
                  </a:lnTo>
                  <a:lnTo>
                    <a:pt x="219" y="1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95" name="Freeform 87"/>
            <p:cNvSpPr>
              <a:spLocks/>
            </p:cNvSpPr>
            <p:nvPr/>
          </p:nvSpPr>
          <p:spPr bwMode="auto">
            <a:xfrm>
              <a:off x="-2238375" y="2293938"/>
              <a:ext cx="334962" cy="76200"/>
            </a:xfrm>
            <a:custGeom>
              <a:avLst/>
              <a:gdLst>
                <a:gd name="T0" fmla="*/ 211 w 211"/>
                <a:gd name="T1" fmla="*/ 48 h 48"/>
                <a:gd name="T2" fmla="*/ 209 w 211"/>
                <a:gd name="T3" fmla="*/ 0 h 48"/>
                <a:gd name="T4" fmla="*/ 209 w 211"/>
                <a:gd name="T5" fmla="*/ 10 h 48"/>
                <a:gd name="T6" fmla="*/ 0 w 211"/>
                <a:gd name="T7" fmla="*/ 10 h 48"/>
                <a:gd name="T8" fmla="*/ 0 w 211"/>
                <a:gd name="T9" fmla="*/ 48 h 48"/>
                <a:gd name="T10" fmla="*/ 211 w 211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48">
                  <a:moveTo>
                    <a:pt x="211" y="48"/>
                  </a:moveTo>
                  <a:lnTo>
                    <a:pt x="209" y="0"/>
                  </a:lnTo>
                  <a:lnTo>
                    <a:pt x="209" y="10"/>
                  </a:lnTo>
                  <a:lnTo>
                    <a:pt x="0" y="10"/>
                  </a:lnTo>
                  <a:lnTo>
                    <a:pt x="0" y="48"/>
                  </a:lnTo>
                  <a:lnTo>
                    <a:pt x="211" y="4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96" name="Rectangle 88"/>
            <p:cNvSpPr>
              <a:spLocks noChangeArrowheads="1"/>
            </p:cNvSpPr>
            <p:nvPr/>
          </p:nvSpPr>
          <p:spPr bwMode="auto">
            <a:xfrm>
              <a:off x="-2586038" y="2354263"/>
              <a:ext cx="347662" cy="46037"/>
            </a:xfrm>
            <a:prstGeom prst="rect">
              <a:avLst/>
            </a:prstGeom>
            <a:solidFill>
              <a:srgbClr val="A649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97" name="Rectangle 89"/>
            <p:cNvSpPr>
              <a:spLocks noChangeArrowheads="1"/>
            </p:cNvSpPr>
            <p:nvPr/>
          </p:nvSpPr>
          <p:spPr bwMode="auto">
            <a:xfrm>
              <a:off x="-2238375" y="2354263"/>
              <a:ext cx="334962" cy="46037"/>
            </a:xfrm>
            <a:prstGeom prst="rect">
              <a:avLst/>
            </a:prstGeom>
            <a:solidFill>
              <a:srgbClr val="BF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98" name="Freeform 90"/>
            <p:cNvSpPr>
              <a:spLocks/>
            </p:cNvSpPr>
            <p:nvPr/>
          </p:nvSpPr>
          <p:spPr bwMode="auto">
            <a:xfrm>
              <a:off x="-3683000" y="4805363"/>
              <a:ext cx="1108075" cy="706437"/>
            </a:xfrm>
            <a:custGeom>
              <a:avLst/>
              <a:gdLst>
                <a:gd name="T0" fmla="*/ 698 w 698"/>
                <a:gd name="T1" fmla="*/ 237 h 445"/>
                <a:gd name="T2" fmla="*/ 508 w 698"/>
                <a:gd name="T3" fmla="*/ 0 h 445"/>
                <a:gd name="T4" fmla="*/ 354 w 698"/>
                <a:gd name="T5" fmla="*/ 93 h 445"/>
                <a:gd name="T6" fmla="*/ 0 w 698"/>
                <a:gd name="T7" fmla="*/ 445 h 445"/>
                <a:gd name="T8" fmla="*/ 525 w 698"/>
                <a:gd name="T9" fmla="*/ 445 h 445"/>
                <a:gd name="T10" fmla="*/ 698 w 698"/>
                <a:gd name="T11" fmla="*/ 237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" h="445">
                  <a:moveTo>
                    <a:pt x="698" y="237"/>
                  </a:moveTo>
                  <a:lnTo>
                    <a:pt x="508" y="0"/>
                  </a:lnTo>
                  <a:lnTo>
                    <a:pt x="354" y="93"/>
                  </a:lnTo>
                  <a:lnTo>
                    <a:pt x="0" y="445"/>
                  </a:lnTo>
                  <a:lnTo>
                    <a:pt x="525" y="445"/>
                  </a:lnTo>
                  <a:lnTo>
                    <a:pt x="698" y="237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099" name="Rectangle 91"/>
            <p:cNvSpPr>
              <a:spLocks noChangeArrowheads="1"/>
            </p:cNvSpPr>
            <p:nvPr/>
          </p:nvSpPr>
          <p:spPr bwMode="auto">
            <a:xfrm>
              <a:off x="-2690813" y="4384675"/>
              <a:ext cx="466725" cy="481012"/>
            </a:xfrm>
            <a:prstGeom prst="rect">
              <a:avLst/>
            </a:prstGeom>
            <a:solidFill>
              <a:srgbClr val="6E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00" name="Rectangle 92"/>
            <p:cNvSpPr>
              <a:spLocks noChangeArrowheads="1"/>
            </p:cNvSpPr>
            <p:nvPr/>
          </p:nvSpPr>
          <p:spPr bwMode="auto">
            <a:xfrm>
              <a:off x="-2246313" y="4384675"/>
              <a:ext cx="460375" cy="481012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01" name="Freeform 93"/>
            <p:cNvSpPr>
              <a:spLocks/>
            </p:cNvSpPr>
            <p:nvPr/>
          </p:nvSpPr>
          <p:spPr bwMode="auto">
            <a:xfrm>
              <a:off x="-2835275" y="4422775"/>
              <a:ext cx="1312862" cy="1093787"/>
            </a:xfrm>
            <a:custGeom>
              <a:avLst/>
              <a:gdLst>
                <a:gd name="T0" fmla="*/ 713 w 827"/>
                <a:gd name="T1" fmla="*/ 483 h 689"/>
                <a:gd name="T2" fmla="*/ 746 w 827"/>
                <a:gd name="T3" fmla="*/ 277 h 689"/>
                <a:gd name="T4" fmla="*/ 677 w 827"/>
                <a:gd name="T5" fmla="*/ 0 h 689"/>
                <a:gd name="T6" fmla="*/ 625 w 827"/>
                <a:gd name="T7" fmla="*/ 0 h 689"/>
                <a:gd name="T8" fmla="*/ 575 w 827"/>
                <a:gd name="T9" fmla="*/ 83 h 689"/>
                <a:gd name="T10" fmla="*/ 0 w 827"/>
                <a:gd name="T11" fmla="*/ 689 h 689"/>
                <a:gd name="T12" fmla="*/ 827 w 827"/>
                <a:gd name="T13" fmla="*/ 686 h 689"/>
                <a:gd name="T14" fmla="*/ 713 w 827"/>
                <a:gd name="T15" fmla="*/ 483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7" h="689">
                  <a:moveTo>
                    <a:pt x="713" y="483"/>
                  </a:moveTo>
                  <a:lnTo>
                    <a:pt x="746" y="277"/>
                  </a:lnTo>
                  <a:lnTo>
                    <a:pt x="677" y="0"/>
                  </a:lnTo>
                  <a:lnTo>
                    <a:pt x="625" y="0"/>
                  </a:lnTo>
                  <a:lnTo>
                    <a:pt x="575" y="83"/>
                  </a:lnTo>
                  <a:lnTo>
                    <a:pt x="0" y="689"/>
                  </a:lnTo>
                  <a:lnTo>
                    <a:pt x="827" y="686"/>
                  </a:lnTo>
                  <a:lnTo>
                    <a:pt x="713" y="483"/>
                  </a:lnTo>
                  <a:close/>
                </a:path>
              </a:pathLst>
            </a:custGeom>
            <a:solidFill>
              <a:srgbClr val="6E6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02" name="Freeform 94"/>
            <p:cNvSpPr>
              <a:spLocks/>
            </p:cNvSpPr>
            <p:nvPr/>
          </p:nvSpPr>
          <p:spPr bwMode="auto">
            <a:xfrm>
              <a:off x="-3279775" y="4500563"/>
              <a:ext cx="1357312" cy="1011237"/>
            </a:xfrm>
            <a:custGeom>
              <a:avLst/>
              <a:gdLst>
                <a:gd name="T0" fmla="*/ 618 w 855"/>
                <a:gd name="T1" fmla="*/ 438 h 637"/>
                <a:gd name="T2" fmla="*/ 485 w 855"/>
                <a:gd name="T3" fmla="*/ 424 h 637"/>
                <a:gd name="T4" fmla="*/ 855 w 855"/>
                <a:gd name="T5" fmla="*/ 34 h 637"/>
                <a:gd name="T6" fmla="*/ 677 w 855"/>
                <a:gd name="T7" fmla="*/ 78 h 637"/>
                <a:gd name="T8" fmla="*/ 584 w 855"/>
                <a:gd name="T9" fmla="*/ 0 h 637"/>
                <a:gd name="T10" fmla="*/ 447 w 855"/>
                <a:gd name="T11" fmla="*/ 145 h 637"/>
                <a:gd name="T12" fmla="*/ 394 w 855"/>
                <a:gd name="T13" fmla="*/ 95 h 637"/>
                <a:gd name="T14" fmla="*/ 147 w 855"/>
                <a:gd name="T15" fmla="*/ 344 h 637"/>
                <a:gd name="T16" fmla="*/ 147 w 855"/>
                <a:gd name="T17" fmla="*/ 346 h 637"/>
                <a:gd name="T18" fmla="*/ 147 w 855"/>
                <a:gd name="T19" fmla="*/ 344 h 637"/>
                <a:gd name="T20" fmla="*/ 0 w 855"/>
                <a:gd name="T21" fmla="*/ 637 h 637"/>
                <a:gd name="T22" fmla="*/ 226 w 855"/>
                <a:gd name="T23" fmla="*/ 637 h 637"/>
                <a:gd name="T24" fmla="*/ 228 w 855"/>
                <a:gd name="T25" fmla="*/ 637 h 637"/>
                <a:gd name="T26" fmla="*/ 254 w 855"/>
                <a:gd name="T27" fmla="*/ 635 h 637"/>
                <a:gd name="T28" fmla="*/ 252 w 855"/>
                <a:gd name="T29" fmla="*/ 637 h 637"/>
                <a:gd name="T30" fmla="*/ 820 w 855"/>
                <a:gd name="T31" fmla="*/ 637 h 637"/>
                <a:gd name="T32" fmla="*/ 720 w 855"/>
                <a:gd name="T33" fmla="*/ 410 h 637"/>
                <a:gd name="T34" fmla="*/ 618 w 855"/>
                <a:gd name="T35" fmla="*/ 438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5" h="637">
                  <a:moveTo>
                    <a:pt x="618" y="438"/>
                  </a:moveTo>
                  <a:lnTo>
                    <a:pt x="485" y="424"/>
                  </a:lnTo>
                  <a:lnTo>
                    <a:pt x="855" y="34"/>
                  </a:lnTo>
                  <a:lnTo>
                    <a:pt x="677" y="78"/>
                  </a:lnTo>
                  <a:lnTo>
                    <a:pt x="584" y="0"/>
                  </a:lnTo>
                  <a:lnTo>
                    <a:pt x="447" y="145"/>
                  </a:lnTo>
                  <a:lnTo>
                    <a:pt x="394" y="95"/>
                  </a:lnTo>
                  <a:lnTo>
                    <a:pt x="147" y="344"/>
                  </a:lnTo>
                  <a:lnTo>
                    <a:pt x="147" y="346"/>
                  </a:lnTo>
                  <a:lnTo>
                    <a:pt x="147" y="344"/>
                  </a:lnTo>
                  <a:lnTo>
                    <a:pt x="0" y="637"/>
                  </a:lnTo>
                  <a:lnTo>
                    <a:pt x="226" y="637"/>
                  </a:lnTo>
                  <a:lnTo>
                    <a:pt x="228" y="637"/>
                  </a:lnTo>
                  <a:lnTo>
                    <a:pt x="254" y="635"/>
                  </a:lnTo>
                  <a:lnTo>
                    <a:pt x="252" y="637"/>
                  </a:lnTo>
                  <a:lnTo>
                    <a:pt x="820" y="637"/>
                  </a:lnTo>
                  <a:lnTo>
                    <a:pt x="720" y="410"/>
                  </a:lnTo>
                  <a:lnTo>
                    <a:pt x="618" y="438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04" name="Freeform 96"/>
            <p:cNvSpPr>
              <a:spLocks/>
            </p:cNvSpPr>
            <p:nvPr/>
          </p:nvSpPr>
          <p:spPr bwMode="auto">
            <a:xfrm>
              <a:off x="-2268538" y="4013200"/>
              <a:ext cx="60325" cy="206375"/>
            </a:xfrm>
            <a:custGeom>
              <a:avLst/>
              <a:gdLst>
                <a:gd name="T0" fmla="*/ 8 w 16"/>
                <a:gd name="T1" fmla="*/ 0 h 55"/>
                <a:gd name="T2" fmla="*/ 0 w 16"/>
                <a:gd name="T3" fmla="*/ 10 h 55"/>
                <a:gd name="T4" fmla="*/ 0 w 16"/>
                <a:gd name="T5" fmla="*/ 55 h 55"/>
                <a:gd name="T6" fmla="*/ 5 w 16"/>
                <a:gd name="T7" fmla="*/ 55 h 55"/>
                <a:gd name="T8" fmla="*/ 16 w 16"/>
                <a:gd name="T9" fmla="*/ 55 h 55"/>
                <a:gd name="T10" fmla="*/ 16 w 16"/>
                <a:gd name="T11" fmla="*/ 10 h 55"/>
                <a:gd name="T12" fmla="*/ 8 w 16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55">
                  <a:moveTo>
                    <a:pt x="8" y="0"/>
                  </a:moveTo>
                  <a:cubicBezTo>
                    <a:pt x="3" y="0"/>
                    <a:pt x="0" y="4"/>
                    <a:pt x="0" y="1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4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05" name="Freeform 97"/>
            <p:cNvSpPr>
              <a:spLocks/>
            </p:cNvSpPr>
            <p:nvPr/>
          </p:nvSpPr>
          <p:spPr bwMode="auto">
            <a:xfrm>
              <a:off x="-2268538" y="3500438"/>
              <a:ext cx="60325" cy="207962"/>
            </a:xfrm>
            <a:custGeom>
              <a:avLst/>
              <a:gdLst>
                <a:gd name="T0" fmla="*/ 8 w 16"/>
                <a:gd name="T1" fmla="*/ 0 h 55"/>
                <a:gd name="T2" fmla="*/ 0 w 16"/>
                <a:gd name="T3" fmla="*/ 10 h 55"/>
                <a:gd name="T4" fmla="*/ 0 w 16"/>
                <a:gd name="T5" fmla="*/ 55 h 55"/>
                <a:gd name="T6" fmla="*/ 5 w 16"/>
                <a:gd name="T7" fmla="*/ 55 h 55"/>
                <a:gd name="T8" fmla="*/ 16 w 16"/>
                <a:gd name="T9" fmla="*/ 55 h 55"/>
                <a:gd name="T10" fmla="*/ 16 w 16"/>
                <a:gd name="T11" fmla="*/ 10 h 55"/>
                <a:gd name="T12" fmla="*/ 8 w 16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55">
                  <a:moveTo>
                    <a:pt x="8" y="0"/>
                  </a:moveTo>
                  <a:cubicBezTo>
                    <a:pt x="3" y="0"/>
                    <a:pt x="0" y="4"/>
                    <a:pt x="0" y="1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4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06" name="Freeform 98"/>
            <p:cNvSpPr>
              <a:spLocks/>
            </p:cNvSpPr>
            <p:nvPr/>
          </p:nvSpPr>
          <p:spPr bwMode="auto">
            <a:xfrm>
              <a:off x="-2268538" y="2989263"/>
              <a:ext cx="60325" cy="207962"/>
            </a:xfrm>
            <a:custGeom>
              <a:avLst/>
              <a:gdLst>
                <a:gd name="T0" fmla="*/ 8 w 16"/>
                <a:gd name="T1" fmla="*/ 0 h 55"/>
                <a:gd name="T2" fmla="*/ 0 w 16"/>
                <a:gd name="T3" fmla="*/ 10 h 55"/>
                <a:gd name="T4" fmla="*/ 0 w 16"/>
                <a:gd name="T5" fmla="*/ 55 h 55"/>
                <a:gd name="T6" fmla="*/ 5 w 16"/>
                <a:gd name="T7" fmla="*/ 55 h 55"/>
                <a:gd name="T8" fmla="*/ 16 w 16"/>
                <a:gd name="T9" fmla="*/ 55 h 55"/>
                <a:gd name="T10" fmla="*/ 16 w 16"/>
                <a:gd name="T11" fmla="*/ 10 h 55"/>
                <a:gd name="T12" fmla="*/ 8 w 16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55">
                  <a:moveTo>
                    <a:pt x="8" y="0"/>
                  </a:moveTo>
                  <a:cubicBezTo>
                    <a:pt x="3" y="0"/>
                    <a:pt x="0" y="4"/>
                    <a:pt x="0" y="1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4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07" name="Freeform 99"/>
            <p:cNvSpPr>
              <a:spLocks/>
            </p:cNvSpPr>
            <p:nvPr/>
          </p:nvSpPr>
          <p:spPr bwMode="auto">
            <a:xfrm>
              <a:off x="-2268538" y="2508250"/>
              <a:ext cx="60325" cy="207962"/>
            </a:xfrm>
            <a:custGeom>
              <a:avLst/>
              <a:gdLst>
                <a:gd name="T0" fmla="*/ 8 w 16"/>
                <a:gd name="T1" fmla="*/ 0 h 55"/>
                <a:gd name="T2" fmla="*/ 0 w 16"/>
                <a:gd name="T3" fmla="*/ 10 h 55"/>
                <a:gd name="T4" fmla="*/ 0 w 16"/>
                <a:gd name="T5" fmla="*/ 55 h 55"/>
                <a:gd name="T6" fmla="*/ 5 w 16"/>
                <a:gd name="T7" fmla="*/ 55 h 55"/>
                <a:gd name="T8" fmla="*/ 16 w 16"/>
                <a:gd name="T9" fmla="*/ 55 h 55"/>
                <a:gd name="T10" fmla="*/ 16 w 16"/>
                <a:gd name="T11" fmla="*/ 10 h 55"/>
                <a:gd name="T12" fmla="*/ 8 w 16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55">
                  <a:moveTo>
                    <a:pt x="8" y="0"/>
                  </a:moveTo>
                  <a:cubicBezTo>
                    <a:pt x="3" y="0"/>
                    <a:pt x="0" y="4"/>
                    <a:pt x="0" y="1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4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08" name="Freeform 100"/>
            <p:cNvSpPr>
              <a:spLocks/>
            </p:cNvSpPr>
            <p:nvPr/>
          </p:nvSpPr>
          <p:spPr bwMode="auto">
            <a:xfrm>
              <a:off x="-2238375" y="2309813"/>
              <a:ext cx="417512" cy="60325"/>
            </a:xfrm>
            <a:custGeom>
              <a:avLst/>
              <a:gdLst>
                <a:gd name="T0" fmla="*/ 0 w 263"/>
                <a:gd name="T1" fmla="*/ 0 h 38"/>
                <a:gd name="T2" fmla="*/ 0 w 263"/>
                <a:gd name="T3" fmla="*/ 38 h 38"/>
                <a:gd name="T4" fmla="*/ 223 w 263"/>
                <a:gd name="T5" fmla="*/ 38 h 38"/>
                <a:gd name="T6" fmla="*/ 263 w 263"/>
                <a:gd name="T7" fmla="*/ 0 h 38"/>
                <a:gd name="T8" fmla="*/ 0 w 263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8">
                  <a:moveTo>
                    <a:pt x="0" y="0"/>
                  </a:moveTo>
                  <a:lnTo>
                    <a:pt x="0" y="38"/>
                  </a:lnTo>
                  <a:lnTo>
                    <a:pt x="223" y="38"/>
                  </a:lnTo>
                  <a:lnTo>
                    <a:pt x="2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09" name="Freeform 101"/>
            <p:cNvSpPr>
              <a:spLocks/>
            </p:cNvSpPr>
            <p:nvPr/>
          </p:nvSpPr>
          <p:spPr bwMode="auto">
            <a:xfrm>
              <a:off x="-2668588" y="2309813"/>
              <a:ext cx="430212" cy="60325"/>
            </a:xfrm>
            <a:custGeom>
              <a:avLst/>
              <a:gdLst>
                <a:gd name="T0" fmla="*/ 0 w 271"/>
                <a:gd name="T1" fmla="*/ 0 h 38"/>
                <a:gd name="T2" fmla="*/ 40 w 271"/>
                <a:gd name="T3" fmla="*/ 38 h 38"/>
                <a:gd name="T4" fmla="*/ 271 w 271"/>
                <a:gd name="T5" fmla="*/ 38 h 38"/>
                <a:gd name="T6" fmla="*/ 271 w 271"/>
                <a:gd name="T7" fmla="*/ 0 h 38"/>
                <a:gd name="T8" fmla="*/ 0 w 271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38">
                  <a:moveTo>
                    <a:pt x="0" y="0"/>
                  </a:moveTo>
                  <a:lnTo>
                    <a:pt x="40" y="38"/>
                  </a:lnTo>
                  <a:lnTo>
                    <a:pt x="271" y="38"/>
                  </a:lnTo>
                  <a:lnTo>
                    <a:pt x="2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10" name="Rectangle 102"/>
            <p:cNvSpPr>
              <a:spLocks noChangeArrowheads="1"/>
            </p:cNvSpPr>
            <p:nvPr/>
          </p:nvSpPr>
          <p:spPr bwMode="auto">
            <a:xfrm>
              <a:off x="-2449513" y="1708150"/>
              <a:ext cx="30162" cy="315912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11" name="Rectangle 103"/>
            <p:cNvSpPr>
              <a:spLocks noChangeArrowheads="1"/>
            </p:cNvSpPr>
            <p:nvPr/>
          </p:nvSpPr>
          <p:spPr bwMode="auto">
            <a:xfrm>
              <a:off x="-2359025" y="1708150"/>
              <a:ext cx="30162" cy="315912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12" name="Rectangle 104"/>
            <p:cNvSpPr>
              <a:spLocks noChangeArrowheads="1"/>
            </p:cNvSpPr>
            <p:nvPr/>
          </p:nvSpPr>
          <p:spPr bwMode="auto">
            <a:xfrm>
              <a:off x="-2147888" y="1708150"/>
              <a:ext cx="30162" cy="315912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13" name="Rectangle 105"/>
            <p:cNvSpPr>
              <a:spLocks noChangeArrowheads="1"/>
            </p:cNvSpPr>
            <p:nvPr/>
          </p:nvSpPr>
          <p:spPr bwMode="auto">
            <a:xfrm>
              <a:off x="-2057400" y="1708150"/>
              <a:ext cx="30162" cy="315912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14" name="Rectangle 106"/>
            <p:cNvSpPr>
              <a:spLocks noChangeArrowheads="1"/>
            </p:cNvSpPr>
            <p:nvPr/>
          </p:nvSpPr>
          <p:spPr bwMode="auto">
            <a:xfrm>
              <a:off x="-2254250" y="1708150"/>
              <a:ext cx="15875" cy="315912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15" name="Rectangle 107"/>
            <p:cNvSpPr>
              <a:spLocks noChangeArrowheads="1"/>
            </p:cNvSpPr>
            <p:nvPr/>
          </p:nvSpPr>
          <p:spPr bwMode="auto">
            <a:xfrm>
              <a:off x="-2238375" y="1708150"/>
              <a:ext cx="14287" cy="315912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16" name="Rectangle 108"/>
            <p:cNvSpPr>
              <a:spLocks noChangeArrowheads="1"/>
            </p:cNvSpPr>
            <p:nvPr/>
          </p:nvSpPr>
          <p:spPr bwMode="auto">
            <a:xfrm>
              <a:off x="-2479675" y="2024063"/>
              <a:ext cx="241300" cy="209550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17" name="Rectangle 109"/>
            <p:cNvSpPr>
              <a:spLocks noChangeArrowheads="1"/>
            </p:cNvSpPr>
            <p:nvPr/>
          </p:nvSpPr>
          <p:spPr bwMode="auto">
            <a:xfrm>
              <a:off x="-2238375" y="2024063"/>
              <a:ext cx="241300" cy="209550"/>
            </a:xfrm>
            <a:prstGeom prst="rect">
              <a:avLst/>
            </a:pr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18" name="Rectangle 110"/>
            <p:cNvSpPr>
              <a:spLocks noChangeArrowheads="1"/>
            </p:cNvSpPr>
            <p:nvPr/>
          </p:nvSpPr>
          <p:spPr bwMode="auto">
            <a:xfrm>
              <a:off x="-2495550" y="1692275"/>
              <a:ext cx="257175" cy="1587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19" name="Rectangle 111"/>
            <p:cNvSpPr>
              <a:spLocks noChangeArrowheads="1"/>
            </p:cNvSpPr>
            <p:nvPr/>
          </p:nvSpPr>
          <p:spPr bwMode="auto">
            <a:xfrm>
              <a:off x="-2238375" y="1692275"/>
              <a:ext cx="255587" cy="15875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20" name="Rectangle 112"/>
            <p:cNvSpPr>
              <a:spLocks noChangeArrowheads="1"/>
            </p:cNvSpPr>
            <p:nvPr/>
          </p:nvSpPr>
          <p:spPr bwMode="auto">
            <a:xfrm>
              <a:off x="-2238375" y="2233613"/>
              <a:ext cx="422275" cy="7620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21" name="Rectangle 113"/>
            <p:cNvSpPr>
              <a:spLocks noChangeArrowheads="1"/>
            </p:cNvSpPr>
            <p:nvPr/>
          </p:nvSpPr>
          <p:spPr bwMode="auto">
            <a:xfrm>
              <a:off x="-2660650" y="2233613"/>
              <a:ext cx="422275" cy="76200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22" name="Freeform 114"/>
            <p:cNvSpPr>
              <a:spLocks/>
            </p:cNvSpPr>
            <p:nvPr/>
          </p:nvSpPr>
          <p:spPr bwMode="auto">
            <a:xfrm>
              <a:off x="-2238375" y="2068513"/>
              <a:ext cx="422275" cy="241300"/>
            </a:xfrm>
            <a:custGeom>
              <a:avLst/>
              <a:gdLst>
                <a:gd name="T0" fmla="*/ 256 w 266"/>
                <a:gd name="T1" fmla="*/ 0 h 152"/>
                <a:gd name="T2" fmla="*/ 256 w 266"/>
                <a:gd name="T3" fmla="*/ 29 h 152"/>
                <a:gd name="T4" fmla="*/ 0 w 266"/>
                <a:gd name="T5" fmla="*/ 29 h 152"/>
                <a:gd name="T6" fmla="*/ 0 w 266"/>
                <a:gd name="T7" fmla="*/ 38 h 152"/>
                <a:gd name="T8" fmla="*/ 256 w 266"/>
                <a:gd name="T9" fmla="*/ 38 h 152"/>
                <a:gd name="T10" fmla="*/ 256 w 266"/>
                <a:gd name="T11" fmla="*/ 114 h 152"/>
                <a:gd name="T12" fmla="*/ 0 w 266"/>
                <a:gd name="T13" fmla="*/ 114 h 152"/>
                <a:gd name="T14" fmla="*/ 0 w 266"/>
                <a:gd name="T15" fmla="*/ 152 h 152"/>
                <a:gd name="T16" fmla="*/ 266 w 266"/>
                <a:gd name="T17" fmla="*/ 152 h 152"/>
                <a:gd name="T18" fmla="*/ 266 w 266"/>
                <a:gd name="T19" fmla="*/ 138 h 152"/>
                <a:gd name="T20" fmla="*/ 266 w 266"/>
                <a:gd name="T21" fmla="*/ 114 h 152"/>
                <a:gd name="T22" fmla="*/ 266 w 266"/>
                <a:gd name="T23" fmla="*/ 0 h 152"/>
                <a:gd name="T24" fmla="*/ 256 w 266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6" h="152">
                  <a:moveTo>
                    <a:pt x="256" y="0"/>
                  </a:moveTo>
                  <a:lnTo>
                    <a:pt x="256" y="29"/>
                  </a:lnTo>
                  <a:lnTo>
                    <a:pt x="0" y="29"/>
                  </a:lnTo>
                  <a:lnTo>
                    <a:pt x="0" y="38"/>
                  </a:lnTo>
                  <a:lnTo>
                    <a:pt x="256" y="38"/>
                  </a:lnTo>
                  <a:lnTo>
                    <a:pt x="256" y="114"/>
                  </a:lnTo>
                  <a:lnTo>
                    <a:pt x="0" y="114"/>
                  </a:lnTo>
                  <a:lnTo>
                    <a:pt x="0" y="152"/>
                  </a:lnTo>
                  <a:lnTo>
                    <a:pt x="266" y="152"/>
                  </a:lnTo>
                  <a:lnTo>
                    <a:pt x="266" y="138"/>
                  </a:lnTo>
                  <a:lnTo>
                    <a:pt x="266" y="114"/>
                  </a:lnTo>
                  <a:lnTo>
                    <a:pt x="26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23" name="Freeform 115"/>
            <p:cNvSpPr>
              <a:spLocks/>
            </p:cNvSpPr>
            <p:nvPr/>
          </p:nvSpPr>
          <p:spPr bwMode="auto">
            <a:xfrm>
              <a:off x="-2660650" y="2068513"/>
              <a:ext cx="422275" cy="241300"/>
            </a:xfrm>
            <a:custGeom>
              <a:avLst/>
              <a:gdLst>
                <a:gd name="T0" fmla="*/ 9 w 266"/>
                <a:gd name="T1" fmla="*/ 114 h 152"/>
                <a:gd name="T2" fmla="*/ 9 w 266"/>
                <a:gd name="T3" fmla="*/ 38 h 152"/>
                <a:gd name="T4" fmla="*/ 266 w 266"/>
                <a:gd name="T5" fmla="*/ 38 h 152"/>
                <a:gd name="T6" fmla="*/ 266 w 266"/>
                <a:gd name="T7" fmla="*/ 29 h 152"/>
                <a:gd name="T8" fmla="*/ 9 w 266"/>
                <a:gd name="T9" fmla="*/ 29 h 152"/>
                <a:gd name="T10" fmla="*/ 9 w 266"/>
                <a:gd name="T11" fmla="*/ 0 h 152"/>
                <a:gd name="T12" fmla="*/ 0 w 266"/>
                <a:gd name="T13" fmla="*/ 0 h 152"/>
                <a:gd name="T14" fmla="*/ 0 w 266"/>
                <a:gd name="T15" fmla="*/ 114 h 152"/>
                <a:gd name="T16" fmla="*/ 0 w 266"/>
                <a:gd name="T17" fmla="*/ 138 h 152"/>
                <a:gd name="T18" fmla="*/ 0 w 266"/>
                <a:gd name="T19" fmla="*/ 152 h 152"/>
                <a:gd name="T20" fmla="*/ 266 w 266"/>
                <a:gd name="T21" fmla="*/ 152 h 152"/>
                <a:gd name="T22" fmla="*/ 266 w 266"/>
                <a:gd name="T23" fmla="*/ 114 h 152"/>
                <a:gd name="T24" fmla="*/ 9 w 266"/>
                <a:gd name="T25" fmla="*/ 11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6" h="152">
                  <a:moveTo>
                    <a:pt x="9" y="114"/>
                  </a:moveTo>
                  <a:lnTo>
                    <a:pt x="9" y="38"/>
                  </a:lnTo>
                  <a:lnTo>
                    <a:pt x="266" y="38"/>
                  </a:lnTo>
                  <a:lnTo>
                    <a:pt x="266" y="29"/>
                  </a:lnTo>
                  <a:lnTo>
                    <a:pt x="9" y="29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114"/>
                  </a:lnTo>
                  <a:lnTo>
                    <a:pt x="0" y="138"/>
                  </a:lnTo>
                  <a:lnTo>
                    <a:pt x="0" y="152"/>
                  </a:lnTo>
                  <a:lnTo>
                    <a:pt x="266" y="152"/>
                  </a:lnTo>
                  <a:lnTo>
                    <a:pt x="266" y="114"/>
                  </a:lnTo>
                  <a:lnTo>
                    <a:pt x="9" y="114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24" name="Rectangle 116"/>
            <p:cNvSpPr>
              <a:spLocks noChangeArrowheads="1"/>
            </p:cNvSpPr>
            <p:nvPr/>
          </p:nvSpPr>
          <p:spPr bwMode="auto">
            <a:xfrm>
              <a:off x="-2254250" y="2068513"/>
              <a:ext cx="15875" cy="225425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25" name="Rectangle 117"/>
            <p:cNvSpPr>
              <a:spLocks noChangeArrowheads="1"/>
            </p:cNvSpPr>
            <p:nvPr/>
          </p:nvSpPr>
          <p:spPr bwMode="auto">
            <a:xfrm>
              <a:off x="-2238375" y="2068513"/>
              <a:ext cx="14287" cy="22542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26" name="Freeform 118"/>
            <p:cNvSpPr>
              <a:spLocks/>
            </p:cNvSpPr>
            <p:nvPr/>
          </p:nvSpPr>
          <p:spPr bwMode="auto">
            <a:xfrm>
              <a:off x="-2495550" y="1482725"/>
              <a:ext cx="501650" cy="209550"/>
            </a:xfrm>
            <a:custGeom>
              <a:avLst/>
              <a:gdLst>
                <a:gd name="T0" fmla="*/ 171 w 316"/>
                <a:gd name="T1" fmla="*/ 28 h 132"/>
                <a:gd name="T2" fmla="*/ 171 w 316"/>
                <a:gd name="T3" fmla="*/ 0 h 132"/>
                <a:gd name="T4" fmla="*/ 159 w 316"/>
                <a:gd name="T5" fmla="*/ 0 h 132"/>
                <a:gd name="T6" fmla="*/ 152 w 316"/>
                <a:gd name="T7" fmla="*/ 0 h 132"/>
                <a:gd name="T8" fmla="*/ 152 w 316"/>
                <a:gd name="T9" fmla="*/ 28 h 132"/>
                <a:gd name="T10" fmla="*/ 0 w 316"/>
                <a:gd name="T11" fmla="*/ 132 h 132"/>
                <a:gd name="T12" fmla="*/ 159 w 316"/>
                <a:gd name="T13" fmla="*/ 132 h 132"/>
                <a:gd name="T14" fmla="*/ 316 w 316"/>
                <a:gd name="T15" fmla="*/ 132 h 132"/>
                <a:gd name="T16" fmla="*/ 171 w 316"/>
                <a:gd name="T17" fmla="*/ 2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6" h="132">
                  <a:moveTo>
                    <a:pt x="171" y="28"/>
                  </a:moveTo>
                  <a:lnTo>
                    <a:pt x="171" y="0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52" y="28"/>
                  </a:lnTo>
                  <a:lnTo>
                    <a:pt x="0" y="132"/>
                  </a:lnTo>
                  <a:lnTo>
                    <a:pt x="159" y="132"/>
                  </a:lnTo>
                  <a:lnTo>
                    <a:pt x="316" y="132"/>
                  </a:lnTo>
                  <a:lnTo>
                    <a:pt x="171" y="28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27" name="Freeform 119"/>
            <p:cNvSpPr>
              <a:spLocks/>
            </p:cNvSpPr>
            <p:nvPr/>
          </p:nvSpPr>
          <p:spPr bwMode="auto">
            <a:xfrm>
              <a:off x="-2495550" y="1482725"/>
              <a:ext cx="257175" cy="209550"/>
            </a:xfrm>
            <a:custGeom>
              <a:avLst/>
              <a:gdLst>
                <a:gd name="T0" fmla="*/ 152 w 162"/>
                <a:gd name="T1" fmla="*/ 0 h 132"/>
                <a:gd name="T2" fmla="*/ 152 w 162"/>
                <a:gd name="T3" fmla="*/ 28 h 132"/>
                <a:gd name="T4" fmla="*/ 0 w 162"/>
                <a:gd name="T5" fmla="*/ 132 h 132"/>
                <a:gd name="T6" fmla="*/ 162 w 162"/>
                <a:gd name="T7" fmla="*/ 132 h 132"/>
                <a:gd name="T8" fmla="*/ 162 w 162"/>
                <a:gd name="T9" fmla="*/ 0 h 132"/>
                <a:gd name="T10" fmla="*/ 152 w 162"/>
                <a:gd name="T1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132">
                  <a:moveTo>
                    <a:pt x="152" y="0"/>
                  </a:moveTo>
                  <a:lnTo>
                    <a:pt x="152" y="28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162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28" name="Oval 120"/>
            <p:cNvSpPr>
              <a:spLocks noChangeArrowheads="1"/>
            </p:cNvSpPr>
            <p:nvPr/>
          </p:nvSpPr>
          <p:spPr bwMode="auto">
            <a:xfrm>
              <a:off x="-2268538" y="1460500"/>
              <a:ext cx="60325" cy="635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29" name="Rectangle 121"/>
            <p:cNvSpPr>
              <a:spLocks noChangeArrowheads="1"/>
            </p:cNvSpPr>
            <p:nvPr/>
          </p:nvSpPr>
          <p:spPr bwMode="auto">
            <a:xfrm>
              <a:off x="-2435225" y="1978025"/>
              <a:ext cx="196850" cy="15875"/>
            </a:xfrm>
            <a:prstGeom prst="rect">
              <a:avLst/>
            </a:pr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  <p:sp>
          <p:nvSpPr>
            <p:cNvPr id="1130" name="Rectangle 122"/>
            <p:cNvSpPr>
              <a:spLocks noChangeArrowheads="1"/>
            </p:cNvSpPr>
            <p:nvPr/>
          </p:nvSpPr>
          <p:spPr bwMode="auto">
            <a:xfrm>
              <a:off x="-2238375" y="1978025"/>
              <a:ext cx="195262" cy="15875"/>
            </a:xfrm>
            <a:prstGeom prst="rect">
              <a:avLst/>
            </a:pr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+mn-ea"/>
                <a:cs typeface="+mn-cs"/>
              </a:endParaRPr>
            </a:p>
          </p:txBody>
        </p:sp>
      </p:grpSp>
      <p:sp>
        <p:nvSpPr>
          <p:cNvPr id="191" name="Freeform 190"/>
          <p:cNvSpPr/>
          <p:nvPr/>
        </p:nvSpPr>
        <p:spPr>
          <a:xfrm>
            <a:off x="0" y="3751792"/>
            <a:ext cx="9144000" cy="1391708"/>
          </a:xfrm>
          <a:custGeom>
            <a:avLst/>
            <a:gdLst>
              <a:gd name="connsiteX0" fmla="*/ 4386420 w 12192000"/>
              <a:gd name="connsiteY0" fmla="*/ 0 h 1855610"/>
              <a:gd name="connsiteX1" fmla="*/ 5117142 w 12192000"/>
              <a:gd name="connsiteY1" fmla="*/ 169805 h 1855610"/>
              <a:gd name="connsiteX2" fmla="*/ 5143533 w 12192000"/>
              <a:gd name="connsiteY2" fmla="*/ 191055 h 1855610"/>
              <a:gd name="connsiteX3" fmla="*/ 5152666 w 12192000"/>
              <a:gd name="connsiteY3" fmla="*/ 189921 h 1855610"/>
              <a:gd name="connsiteX4" fmla="*/ 5713910 w 12192000"/>
              <a:gd name="connsiteY4" fmla="*/ 199471 h 1855610"/>
              <a:gd name="connsiteX5" fmla="*/ 5891479 w 12192000"/>
              <a:gd name="connsiteY5" fmla="*/ 234488 h 1855610"/>
              <a:gd name="connsiteX6" fmla="*/ 6861766 w 12192000"/>
              <a:gd name="connsiteY6" fmla="*/ 196288 h 1855610"/>
              <a:gd name="connsiteX7" fmla="*/ 7508623 w 12192000"/>
              <a:gd name="connsiteY7" fmla="*/ 215388 h 1855610"/>
              <a:gd name="connsiteX8" fmla="*/ 7521307 w 12192000"/>
              <a:gd name="connsiteY8" fmla="*/ 215388 h 1855610"/>
              <a:gd name="connsiteX9" fmla="*/ 7632287 w 12192000"/>
              <a:gd name="connsiteY9" fmla="*/ 228122 h 1855610"/>
              <a:gd name="connsiteX10" fmla="*/ 7819369 w 12192000"/>
              <a:gd name="connsiteY10" fmla="*/ 250405 h 1855610"/>
              <a:gd name="connsiteX11" fmla="*/ 7955716 w 12192000"/>
              <a:gd name="connsiteY11" fmla="*/ 240855 h 1855610"/>
              <a:gd name="connsiteX12" fmla="*/ 8139627 w 12192000"/>
              <a:gd name="connsiteY12" fmla="*/ 231305 h 1855610"/>
              <a:gd name="connsiteX13" fmla="*/ 8795997 w 12192000"/>
              <a:gd name="connsiteY13" fmla="*/ 196288 h 1855610"/>
              <a:gd name="connsiteX14" fmla="*/ 8970395 w 12192000"/>
              <a:gd name="connsiteY14" fmla="*/ 186738 h 1855610"/>
              <a:gd name="connsiteX15" fmla="*/ 9769454 w 12192000"/>
              <a:gd name="connsiteY15" fmla="*/ 142170 h 1855610"/>
              <a:gd name="connsiteX16" fmla="*/ 10007270 w 12192000"/>
              <a:gd name="connsiteY16" fmla="*/ 161271 h 1855610"/>
              <a:gd name="connsiteX17" fmla="*/ 10153130 w 12192000"/>
              <a:gd name="connsiteY17" fmla="*/ 193105 h 1855610"/>
              <a:gd name="connsiteX18" fmla="*/ 10495584 w 12192000"/>
              <a:gd name="connsiteY18" fmla="*/ 240855 h 1855610"/>
              <a:gd name="connsiteX19" fmla="*/ 10527293 w 12192000"/>
              <a:gd name="connsiteY19" fmla="*/ 240855 h 1855610"/>
              <a:gd name="connsiteX20" fmla="*/ 11142442 w 12192000"/>
              <a:gd name="connsiteY20" fmla="*/ 237672 h 1855610"/>
              <a:gd name="connsiteX21" fmla="*/ 11757591 w 12192000"/>
              <a:gd name="connsiteY21" fmla="*/ 212205 h 1855610"/>
              <a:gd name="connsiteX22" fmla="*/ 12065165 w 12192000"/>
              <a:gd name="connsiteY22" fmla="*/ 237672 h 1855610"/>
              <a:gd name="connsiteX23" fmla="*/ 12192000 w 12192000"/>
              <a:gd name="connsiteY23" fmla="*/ 247222 h 1855610"/>
              <a:gd name="connsiteX24" fmla="*/ 12192000 w 12192000"/>
              <a:gd name="connsiteY24" fmla="*/ 1756511 h 1855610"/>
              <a:gd name="connsiteX25" fmla="*/ 12192000 w 12192000"/>
              <a:gd name="connsiteY25" fmla="*/ 1855610 h 1855610"/>
              <a:gd name="connsiteX26" fmla="*/ 0 w 12192000"/>
              <a:gd name="connsiteY26" fmla="*/ 1855610 h 1855610"/>
              <a:gd name="connsiteX27" fmla="*/ 0 w 12192000"/>
              <a:gd name="connsiteY27" fmla="*/ 1823921 h 1855610"/>
              <a:gd name="connsiteX28" fmla="*/ 0 w 12192000"/>
              <a:gd name="connsiteY28" fmla="*/ 119887 h 1855610"/>
              <a:gd name="connsiteX29" fmla="*/ 6342 w 12192000"/>
              <a:gd name="connsiteY29" fmla="*/ 119887 h 1855610"/>
              <a:gd name="connsiteX30" fmla="*/ 380505 w 12192000"/>
              <a:gd name="connsiteY30" fmla="*/ 97603 h 1855610"/>
              <a:gd name="connsiteX31" fmla="*/ 1499822 w 12192000"/>
              <a:gd name="connsiteY31" fmla="*/ 250405 h 1855610"/>
              <a:gd name="connsiteX32" fmla="*/ 3345269 w 12192000"/>
              <a:gd name="connsiteY32" fmla="*/ 161271 h 1855610"/>
              <a:gd name="connsiteX33" fmla="*/ 3586256 w 12192000"/>
              <a:gd name="connsiteY33" fmla="*/ 145354 h 1855610"/>
              <a:gd name="connsiteX34" fmla="*/ 3681772 w 12192000"/>
              <a:gd name="connsiteY34" fmla="*/ 145951 h 1855610"/>
              <a:gd name="connsiteX35" fmla="*/ 3697855 w 12192000"/>
              <a:gd name="connsiteY35" fmla="*/ 147474 h 1855610"/>
              <a:gd name="connsiteX36" fmla="*/ 3763304 w 12192000"/>
              <a:gd name="connsiteY36" fmla="*/ 112805 h 1855610"/>
              <a:gd name="connsiteX37" fmla="*/ 4386420 w 12192000"/>
              <a:gd name="connsiteY37" fmla="*/ 0 h 185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192000" h="1855610">
                <a:moveTo>
                  <a:pt x="4386420" y="0"/>
                </a:moveTo>
                <a:cubicBezTo>
                  <a:pt x="4690598" y="0"/>
                  <a:pt x="4958780" y="67357"/>
                  <a:pt x="5117142" y="169805"/>
                </a:cubicBezTo>
                <a:lnTo>
                  <a:pt x="5143533" y="191055"/>
                </a:lnTo>
                <a:lnTo>
                  <a:pt x="5152666" y="189921"/>
                </a:lnTo>
                <a:cubicBezTo>
                  <a:pt x="5336577" y="161271"/>
                  <a:pt x="5533171" y="167637"/>
                  <a:pt x="5713910" y="199471"/>
                </a:cubicBezTo>
                <a:cubicBezTo>
                  <a:pt x="5713910" y="199471"/>
                  <a:pt x="5713910" y="199471"/>
                  <a:pt x="5891479" y="234488"/>
                </a:cubicBezTo>
                <a:cubicBezTo>
                  <a:pt x="5891479" y="234488"/>
                  <a:pt x="6329059" y="212205"/>
                  <a:pt x="6861766" y="196288"/>
                </a:cubicBezTo>
                <a:cubicBezTo>
                  <a:pt x="7112264" y="189921"/>
                  <a:pt x="7337396" y="202655"/>
                  <a:pt x="7508623" y="215388"/>
                </a:cubicBezTo>
                <a:cubicBezTo>
                  <a:pt x="7511794" y="215388"/>
                  <a:pt x="7518136" y="215388"/>
                  <a:pt x="7521307" y="215388"/>
                </a:cubicBezTo>
                <a:cubicBezTo>
                  <a:pt x="7562528" y="218572"/>
                  <a:pt x="7600579" y="221755"/>
                  <a:pt x="7632287" y="228122"/>
                </a:cubicBezTo>
                <a:cubicBezTo>
                  <a:pt x="7749610" y="237672"/>
                  <a:pt x="7819369" y="250405"/>
                  <a:pt x="7819369" y="250405"/>
                </a:cubicBezTo>
                <a:cubicBezTo>
                  <a:pt x="7819369" y="250405"/>
                  <a:pt x="7819369" y="250405"/>
                  <a:pt x="7955716" y="240855"/>
                </a:cubicBezTo>
                <a:cubicBezTo>
                  <a:pt x="7955716" y="240855"/>
                  <a:pt x="7955716" y="240855"/>
                  <a:pt x="8139627" y="231305"/>
                </a:cubicBezTo>
                <a:cubicBezTo>
                  <a:pt x="8139627" y="231305"/>
                  <a:pt x="8139627" y="231305"/>
                  <a:pt x="8795997" y="196288"/>
                </a:cubicBezTo>
                <a:cubicBezTo>
                  <a:pt x="8795997" y="196288"/>
                  <a:pt x="8795997" y="196288"/>
                  <a:pt x="8970395" y="186738"/>
                </a:cubicBezTo>
                <a:cubicBezTo>
                  <a:pt x="8970395" y="186738"/>
                  <a:pt x="8970395" y="186738"/>
                  <a:pt x="9769454" y="142170"/>
                </a:cubicBezTo>
                <a:cubicBezTo>
                  <a:pt x="9848726" y="138987"/>
                  <a:pt x="9931169" y="145354"/>
                  <a:pt x="10007270" y="161271"/>
                </a:cubicBezTo>
                <a:cubicBezTo>
                  <a:pt x="10045320" y="170821"/>
                  <a:pt x="10096054" y="183554"/>
                  <a:pt x="10153130" y="193105"/>
                </a:cubicBezTo>
                <a:cubicBezTo>
                  <a:pt x="10251427" y="212205"/>
                  <a:pt x="10368749" y="228122"/>
                  <a:pt x="10495584" y="240855"/>
                </a:cubicBezTo>
                <a:cubicBezTo>
                  <a:pt x="10505096" y="240855"/>
                  <a:pt x="10517780" y="240855"/>
                  <a:pt x="10527293" y="240855"/>
                </a:cubicBezTo>
                <a:cubicBezTo>
                  <a:pt x="10673153" y="250405"/>
                  <a:pt x="10914139" y="247222"/>
                  <a:pt x="11142442" y="237672"/>
                </a:cubicBezTo>
                <a:cubicBezTo>
                  <a:pt x="11450016" y="228122"/>
                  <a:pt x="11735395" y="209021"/>
                  <a:pt x="11757591" y="212205"/>
                </a:cubicBezTo>
                <a:cubicBezTo>
                  <a:pt x="11776616" y="215388"/>
                  <a:pt x="11912963" y="224938"/>
                  <a:pt x="12065165" y="237672"/>
                </a:cubicBezTo>
                <a:cubicBezTo>
                  <a:pt x="12106386" y="240855"/>
                  <a:pt x="12150779" y="244039"/>
                  <a:pt x="12192000" y="247222"/>
                </a:cubicBezTo>
                <a:cubicBezTo>
                  <a:pt x="12192000" y="247222"/>
                  <a:pt x="12192000" y="247222"/>
                  <a:pt x="12192000" y="1756511"/>
                </a:cubicBezTo>
                <a:lnTo>
                  <a:pt x="12192000" y="1855610"/>
                </a:lnTo>
                <a:lnTo>
                  <a:pt x="0" y="1855610"/>
                </a:lnTo>
                <a:lnTo>
                  <a:pt x="0" y="1823921"/>
                </a:lnTo>
                <a:cubicBezTo>
                  <a:pt x="0" y="1515263"/>
                  <a:pt x="0" y="995417"/>
                  <a:pt x="0" y="119887"/>
                </a:cubicBezTo>
                <a:cubicBezTo>
                  <a:pt x="0" y="119887"/>
                  <a:pt x="0" y="119887"/>
                  <a:pt x="6342" y="119887"/>
                </a:cubicBezTo>
                <a:cubicBezTo>
                  <a:pt x="114151" y="110337"/>
                  <a:pt x="237815" y="100786"/>
                  <a:pt x="380505" y="97603"/>
                </a:cubicBezTo>
                <a:cubicBezTo>
                  <a:pt x="539048" y="91236"/>
                  <a:pt x="1322253" y="237672"/>
                  <a:pt x="1499822" y="250405"/>
                </a:cubicBezTo>
                <a:cubicBezTo>
                  <a:pt x="1645682" y="259956"/>
                  <a:pt x="2806221" y="193105"/>
                  <a:pt x="3345269" y="161271"/>
                </a:cubicBezTo>
                <a:cubicBezTo>
                  <a:pt x="3459421" y="154904"/>
                  <a:pt x="3545034" y="148537"/>
                  <a:pt x="3586256" y="145354"/>
                </a:cubicBezTo>
                <a:cubicBezTo>
                  <a:pt x="3617172" y="143763"/>
                  <a:pt x="3649029" y="144111"/>
                  <a:pt x="3681772" y="145951"/>
                </a:cubicBezTo>
                <a:lnTo>
                  <a:pt x="3697855" y="147474"/>
                </a:lnTo>
                <a:lnTo>
                  <a:pt x="3763304" y="112805"/>
                </a:lnTo>
                <a:cubicBezTo>
                  <a:pt x="3922773" y="43109"/>
                  <a:pt x="4143078" y="0"/>
                  <a:pt x="438642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40670" y="3276208"/>
            <a:ext cx="5532120" cy="29565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7643" y="2752581"/>
            <a:ext cx="5592015" cy="577081"/>
          </a:xfrm>
          <a:prstGeom prst="rect">
            <a:avLst/>
          </a:prstGeom>
          <a:noFill/>
        </p:spPr>
        <p:txBody>
          <a:bodyPr wrap="square" lIns="0" tIns="0" rIns="0" bIns="0" rtlCol="0" anchor="t">
            <a:normAutofit fontScale="70000" lnSpcReduction="20000"/>
          </a:bodyPr>
          <a:lstStyle/>
          <a:p>
            <a:pPr defTabSz="685800">
              <a:defRPr/>
            </a:pPr>
            <a:r>
              <a:rPr lang="en-US" sz="3300" b="1" dirty="0">
                <a:solidFill>
                  <a:srgbClr val="FFFFFF"/>
                </a:solidFill>
                <a:latin typeface="Roboto"/>
              </a:rPr>
              <a:t>ETHICAL PRINCIPLES GUIDE THE WAY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08" name="Freeform 207"/>
          <p:cNvSpPr/>
          <p:nvPr/>
        </p:nvSpPr>
        <p:spPr>
          <a:xfrm>
            <a:off x="0" y="4758868"/>
            <a:ext cx="9144000" cy="384632"/>
          </a:xfrm>
          <a:custGeom>
            <a:avLst/>
            <a:gdLst>
              <a:gd name="connsiteX0" fmla="*/ 5995325 w 12192000"/>
              <a:gd name="connsiteY0" fmla="*/ 409 h 512842"/>
              <a:gd name="connsiteX1" fmla="*/ 6119782 w 12192000"/>
              <a:gd name="connsiteY1" fmla="*/ 11564 h 512842"/>
              <a:gd name="connsiteX2" fmla="*/ 6620779 w 12192000"/>
              <a:gd name="connsiteY2" fmla="*/ 216464 h 512842"/>
              <a:gd name="connsiteX3" fmla="*/ 7058360 w 12192000"/>
              <a:gd name="connsiteY3" fmla="*/ 328518 h 512842"/>
              <a:gd name="connsiteX4" fmla="*/ 7537161 w 12192000"/>
              <a:gd name="connsiteY4" fmla="*/ 248479 h 512842"/>
              <a:gd name="connsiteX5" fmla="*/ 8244266 w 12192000"/>
              <a:gd name="connsiteY5" fmla="*/ 318914 h 512842"/>
              <a:gd name="connsiteX6" fmla="*/ 9870922 w 12192000"/>
              <a:gd name="connsiteY6" fmla="*/ 216464 h 512842"/>
              <a:gd name="connsiteX7" fmla="*/ 10527293 w 12192000"/>
              <a:gd name="connsiteY7" fmla="*/ 117216 h 512842"/>
              <a:gd name="connsiteX8" fmla="*/ 10971215 w 12192000"/>
              <a:gd name="connsiteY8" fmla="*/ 75595 h 512842"/>
              <a:gd name="connsiteX9" fmla="*/ 12017602 w 12192000"/>
              <a:gd name="connsiteY9" fmla="*/ 139627 h 512842"/>
              <a:gd name="connsiteX10" fmla="*/ 12192000 w 12192000"/>
              <a:gd name="connsiteY10" fmla="*/ 181247 h 512842"/>
              <a:gd name="connsiteX11" fmla="*/ 12192000 w 12192000"/>
              <a:gd name="connsiteY11" fmla="*/ 512250 h 512842"/>
              <a:gd name="connsiteX12" fmla="*/ 12192000 w 12192000"/>
              <a:gd name="connsiteY12" fmla="*/ 512842 h 512842"/>
              <a:gd name="connsiteX13" fmla="*/ 0 w 12192000"/>
              <a:gd name="connsiteY13" fmla="*/ 512842 h 512842"/>
              <a:gd name="connsiteX14" fmla="*/ 0 w 12192000"/>
              <a:gd name="connsiteY14" fmla="*/ 460352 h 512842"/>
              <a:gd name="connsiteX15" fmla="*/ 0 w 12192000"/>
              <a:gd name="connsiteY15" fmla="*/ 216464 h 512842"/>
              <a:gd name="connsiteX16" fmla="*/ 0 w 12192000"/>
              <a:gd name="connsiteY16" fmla="*/ 190851 h 512842"/>
              <a:gd name="connsiteX17" fmla="*/ 875160 w 12192000"/>
              <a:gd name="connsiteY17" fmla="*/ 59588 h 512842"/>
              <a:gd name="connsiteX18" fmla="*/ 1721783 w 12192000"/>
              <a:gd name="connsiteY18" fmla="*/ 216464 h 512842"/>
              <a:gd name="connsiteX19" fmla="*/ 2292540 w 12192000"/>
              <a:gd name="connsiteY19" fmla="*/ 290100 h 512842"/>
              <a:gd name="connsiteX20" fmla="*/ 2638165 w 12192000"/>
              <a:gd name="connsiteY20" fmla="*/ 286898 h 512842"/>
              <a:gd name="connsiteX21" fmla="*/ 3037695 w 12192000"/>
              <a:gd name="connsiteY21" fmla="*/ 290100 h 512842"/>
              <a:gd name="connsiteX22" fmla="*/ 3732116 w 12192000"/>
              <a:gd name="connsiteY22" fmla="*/ 379743 h 512842"/>
              <a:gd name="connsiteX23" fmla="*/ 3782850 w 12192000"/>
              <a:gd name="connsiteY23" fmla="*/ 389348 h 512842"/>
              <a:gd name="connsiteX24" fmla="*/ 4128475 w 12192000"/>
              <a:gd name="connsiteY24" fmla="*/ 437371 h 512842"/>
              <a:gd name="connsiteX25" fmla="*/ 4141158 w 12192000"/>
              <a:gd name="connsiteY25" fmla="*/ 437371 h 512842"/>
              <a:gd name="connsiteX26" fmla="*/ 4179208 w 12192000"/>
              <a:gd name="connsiteY26" fmla="*/ 440573 h 512842"/>
              <a:gd name="connsiteX27" fmla="*/ 5190717 w 12192000"/>
              <a:gd name="connsiteY27" fmla="*/ 216464 h 512842"/>
              <a:gd name="connsiteX28" fmla="*/ 5995325 w 12192000"/>
              <a:gd name="connsiteY28" fmla="*/ 409 h 51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192000" h="512842">
                <a:moveTo>
                  <a:pt x="5995325" y="409"/>
                </a:moveTo>
                <a:cubicBezTo>
                  <a:pt x="6035952" y="1559"/>
                  <a:pt x="6077372" y="5161"/>
                  <a:pt x="6119782" y="11564"/>
                </a:cubicBezTo>
                <a:cubicBezTo>
                  <a:pt x="6344914" y="46781"/>
                  <a:pt x="6478090" y="139627"/>
                  <a:pt x="6620779" y="216464"/>
                </a:cubicBezTo>
                <a:cubicBezTo>
                  <a:pt x="6741273" y="283697"/>
                  <a:pt x="6868107" y="334922"/>
                  <a:pt x="7058360" y="328518"/>
                </a:cubicBezTo>
                <a:cubicBezTo>
                  <a:pt x="7242270" y="322115"/>
                  <a:pt x="7286662" y="267689"/>
                  <a:pt x="7537161" y="248479"/>
                </a:cubicBezTo>
                <a:cubicBezTo>
                  <a:pt x="7876444" y="226069"/>
                  <a:pt x="8145969" y="296503"/>
                  <a:pt x="8244266" y="318914"/>
                </a:cubicBezTo>
                <a:cubicBezTo>
                  <a:pt x="8694529" y="421364"/>
                  <a:pt x="9258944" y="318914"/>
                  <a:pt x="9870922" y="216464"/>
                </a:cubicBezTo>
                <a:cubicBezTo>
                  <a:pt x="10086541" y="181247"/>
                  <a:pt x="10305332" y="146030"/>
                  <a:pt x="10527293" y="117216"/>
                </a:cubicBezTo>
                <a:cubicBezTo>
                  <a:pt x="10676324" y="98006"/>
                  <a:pt x="10822184" y="85200"/>
                  <a:pt x="10971215" y="75595"/>
                </a:cubicBezTo>
                <a:cubicBezTo>
                  <a:pt x="11320010" y="53184"/>
                  <a:pt x="11671977" y="65991"/>
                  <a:pt x="12017602" y="139627"/>
                </a:cubicBezTo>
                <a:cubicBezTo>
                  <a:pt x="12061994" y="149231"/>
                  <a:pt x="12119070" y="162037"/>
                  <a:pt x="12192000" y="181247"/>
                </a:cubicBezTo>
                <a:cubicBezTo>
                  <a:pt x="12192000" y="315112"/>
                  <a:pt x="12192000" y="423877"/>
                  <a:pt x="12192000" y="512250"/>
                </a:cubicBezTo>
                <a:lnTo>
                  <a:pt x="12192000" y="512842"/>
                </a:lnTo>
                <a:lnTo>
                  <a:pt x="0" y="512842"/>
                </a:lnTo>
                <a:lnTo>
                  <a:pt x="0" y="460352"/>
                </a:lnTo>
                <a:cubicBezTo>
                  <a:pt x="0" y="216464"/>
                  <a:pt x="0" y="216464"/>
                  <a:pt x="0" y="216464"/>
                </a:cubicBezTo>
                <a:cubicBezTo>
                  <a:pt x="0" y="190851"/>
                  <a:pt x="0" y="190851"/>
                  <a:pt x="0" y="190851"/>
                </a:cubicBezTo>
                <a:cubicBezTo>
                  <a:pt x="367821" y="75595"/>
                  <a:pt x="662712" y="53184"/>
                  <a:pt x="875160" y="59588"/>
                </a:cubicBezTo>
                <a:cubicBezTo>
                  <a:pt x="1220785" y="72394"/>
                  <a:pt x="1414209" y="152433"/>
                  <a:pt x="1721783" y="216464"/>
                </a:cubicBezTo>
                <a:cubicBezTo>
                  <a:pt x="1873985" y="248479"/>
                  <a:pt x="2054725" y="277293"/>
                  <a:pt x="2292540" y="290100"/>
                </a:cubicBezTo>
                <a:cubicBezTo>
                  <a:pt x="2457425" y="296503"/>
                  <a:pt x="2546210" y="293301"/>
                  <a:pt x="2638165" y="286898"/>
                </a:cubicBezTo>
                <a:cubicBezTo>
                  <a:pt x="2733291" y="283697"/>
                  <a:pt x="2834759" y="277293"/>
                  <a:pt x="3037695" y="290100"/>
                </a:cubicBezTo>
                <a:cubicBezTo>
                  <a:pt x="3389662" y="306108"/>
                  <a:pt x="3573572" y="344526"/>
                  <a:pt x="3732116" y="379743"/>
                </a:cubicBezTo>
                <a:cubicBezTo>
                  <a:pt x="3751141" y="382945"/>
                  <a:pt x="3766995" y="386146"/>
                  <a:pt x="3782850" y="389348"/>
                </a:cubicBezTo>
                <a:cubicBezTo>
                  <a:pt x="3890659" y="411759"/>
                  <a:pt x="3988956" y="430968"/>
                  <a:pt x="4128475" y="437371"/>
                </a:cubicBezTo>
                <a:cubicBezTo>
                  <a:pt x="4131645" y="437371"/>
                  <a:pt x="4137987" y="437371"/>
                  <a:pt x="4141158" y="437371"/>
                </a:cubicBezTo>
                <a:cubicBezTo>
                  <a:pt x="4153841" y="440573"/>
                  <a:pt x="4166525" y="440573"/>
                  <a:pt x="4179208" y="440573"/>
                </a:cubicBezTo>
                <a:cubicBezTo>
                  <a:pt x="4597764" y="450178"/>
                  <a:pt x="4908509" y="334922"/>
                  <a:pt x="5190717" y="216464"/>
                </a:cubicBezTo>
                <a:cubicBezTo>
                  <a:pt x="5465394" y="104410"/>
                  <a:pt x="5710938" y="-7645"/>
                  <a:pt x="5995325" y="40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62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38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4533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4533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4533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4533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25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250" fill="hold"/>
                                        <p:tgtEl>
                                          <p:spTgt spid="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4533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250" fill="hold"/>
                                        <p:tgtEl>
                                          <p:spTgt spid="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250" fill="hold"/>
                                        <p:tgtEl>
                                          <p:spTgt spid="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4533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250" fill="hold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250" fill="hold"/>
                                        <p:tgtEl>
                                          <p:spTgt spid="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4533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25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250" fill="hold"/>
                                        <p:tgtEl>
                                          <p:spTgt spid="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45333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250" fill="hold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250" fill="hold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4533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decel="4533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4533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2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2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4533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6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200"/>
                            </p:stCondLst>
                            <p:childTnLst>
                              <p:par>
                                <p:cTn id="74" presetID="10" presetClass="entr" presetSubtype="0" fill="hold" grpId="0" nodeType="after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9" grpId="0" animBg="1"/>
      <p:bldP spid="10" grpId="0" animBg="1"/>
      <p:bldP spid="11" grpId="0" animBg="1"/>
      <p:bldP spid="26" grpId="0" animBg="1"/>
      <p:bldP spid="30" grpId="0" animBg="1"/>
      <p:bldP spid="157" grpId="0" animBg="1"/>
      <p:bldP spid="191" grpId="0" animBg="1"/>
      <p:bldP spid="7" grpId="0"/>
      <p:bldP spid="4" grpId="0"/>
      <p:bldP spid="20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23" y="105508"/>
            <a:ext cx="5570855" cy="481791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19023" y="706232"/>
            <a:ext cx="3687537" cy="1015663"/>
            <a:chOff x="1205155" y="1050604"/>
            <a:chExt cx="4916716" cy="1354217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>
                      <a:lumMod val="85000"/>
                    </a:schemeClr>
                  </a:solidFill>
                </a:rPr>
                <a:t>1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40312" y="1334536"/>
              <a:ext cx="378155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</a:rPr>
                <a:t>TAB ONE</a:t>
              </a: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/>
              </a:r>
              <a:br>
                <a:rPr lang="en-US" dirty="0">
                  <a:solidFill>
                    <a:schemeClr val="bg1">
                      <a:lumMod val="85000"/>
                    </a:schemeClr>
                  </a:solidFill>
                </a:rPr>
              </a:b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Add your own text here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7892" y="772267"/>
            <a:ext cx="4695992" cy="3689246"/>
            <a:chOff x="5219477" y="995322"/>
            <a:chExt cx="6261323" cy="1514980"/>
          </a:xfrm>
        </p:grpSpPr>
        <p:sp>
          <p:nvSpPr>
            <p:cNvPr id="45" name="Freeform: Shape 44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946504" y="292244"/>
            <a:ext cx="5073520" cy="6611159"/>
            <a:chOff x="5342414" y="977137"/>
            <a:chExt cx="6261323" cy="2316494"/>
          </a:xfrm>
        </p:grpSpPr>
        <p:grpSp>
          <p:nvGrpSpPr>
            <p:cNvPr id="49" name="Group 48"/>
            <p:cNvGrpSpPr/>
            <p:nvPr/>
          </p:nvGrpSpPr>
          <p:grpSpPr>
            <a:xfrm>
              <a:off x="5342414" y="977137"/>
              <a:ext cx="6261323" cy="1514980"/>
              <a:chOff x="5219476" y="995322"/>
              <a:chExt cx="6261323" cy="1514980"/>
            </a:xfrm>
          </p:grpSpPr>
          <p:sp>
            <p:nvSpPr>
              <p:cNvPr id="51" name="Freeform: Shape 50"/>
              <p:cNvSpPr/>
              <p:nvPr/>
            </p:nvSpPr>
            <p:spPr>
              <a:xfrm>
                <a:off x="11424376" y="995322"/>
                <a:ext cx="56423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5219476" y="995322"/>
                <a:ext cx="6204900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5951112" y="985806"/>
              <a:ext cx="5290729" cy="2307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Century Gothic" panose="020B0502020202020204" pitchFamily="34" charset="0"/>
                </a:rPr>
                <a:t>Used in a court of law </a:t>
              </a:r>
              <a:r>
                <a:rPr lang="en-US" sz="1600" b="1" dirty="0" smtClean="0">
                  <a:solidFill>
                    <a:srgbClr val="CC0099"/>
                  </a:solidFill>
                  <a:latin typeface="Century Gothic" panose="020B0502020202020204" pitchFamily="34" charset="0"/>
                </a:rPr>
                <a:t>to determine the presence or absence of negligence</a:t>
              </a:r>
              <a:r>
                <a:rPr lang="en-US" sz="1600" dirty="0" smtClean="0">
                  <a:latin typeface="Century Gothic" panose="020B0502020202020204" pitchFamily="34" charset="0"/>
                </a:rPr>
                <a:t>. The following is evaluated:</a:t>
              </a:r>
            </a:p>
            <a:p>
              <a:endParaRPr lang="en-US" sz="1600" dirty="0">
                <a:latin typeface="Century Gothic" panose="020B0502020202020204" pitchFamily="34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1600" dirty="0" smtClean="0">
                  <a:latin typeface="Century Gothic" panose="020B0502020202020204" pitchFamily="34" charset="0"/>
                </a:rPr>
                <a:t>Would a reasonable person with the same qualification as the accused, under the same circumstance have foreseen the possibility of damage?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 smtClean="0">
                  <a:latin typeface="Century Gothic" panose="020B0502020202020204" pitchFamily="34" charset="0"/>
                </a:rPr>
                <a:t>Would h have taken precaution to prevent such damage?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 smtClean="0">
                  <a:latin typeface="Century Gothic" panose="020B0502020202020204" pitchFamily="34" charset="0"/>
                </a:rPr>
                <a:t>Did the accuse deviate from policy/procedure?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 smtClean="0">
                  <a:latin typeface="Century Gothic" panose="020B0502020202020204" pitchFamily="34" charset="0"/>
                </a:rPr>
                <a:t>Was the accused competent in the skill?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 smtClean="0">
                  <a:latin typeface="Century Gothic" panose="020B0502020202020204" pitchFamily="34" charset="0"/>
                </a:rPr>
                <a:t>Was he trained/orientated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 smtClean="0">
                  <a:latin typeface="Century Gothic" panose="020B0502020202020204" pitchFamily="34" charset="0"/>
                </a:rPr>
                <a:t>Was he in an emergency situation?</a:t>
              </a:r>
            </a:p>
            <a:p>
              <a:pPr marL="285750" indent="-285750">
                <a:buFontTx/>
                <a:buChar char="-"/>
              </a:pPr>
              <a:endParaRPr lang="en-US" sz="1600" dirty="0" smtClean="0">
                <a:latin typeface="Century Gothic" panose="020B0502020202020204" pitchFamily="34" charset="0"/>
              </a:endParaRPr>
            </a:p>
            <a:p>
              <a:pPr marL="285750" indent="-285750">
                <a:buFontTx/>
                <a:buChar char="-"/>
              </a:pPr>
              <a:endParaRPr lang="en-US" sz="1600" dirty="0" smtClean="0">
                <a:latin typeface="Century Gothic" panose="020B0502020202020204" pitchFamily="34" charset="0"/>
              </a:endParaRPr>
            </a:p>
            <a:p>
              <a:pPr marL="285750" indent="-285750">
                <a:buFontTx/>
                <a:buChar char="-"/>
              </a:pPr>
              <a:endParaRPr lang="en-US" sz="1600" dirty="0">
                <a:latin typeface="Century Gothic" panose="020B0502020202020204" pitchFamily="34" charset="0"/>
              </a:endParaRPr>
            </a:p>
            <a:p>
              <a:pPr marL="285750" indent="-285750">
                <a:buFontTx/>
                <a:buChar char="-"/>
              </a:pPr>
              <a:endParaRPr lang="en-US" sz="1600" dirty="0" smtClean="0">
                <a:latin typeface="Century Gothic" panose="020B0502020202020204" pitchFamily="34" charset="0"/>
              </a:endParaRPr>
            </a:p>
            <a:p>
              <a:endParaRPr lang="en-US" sz="1600" dirty="0">
                <a:latin typeface="Century Gothic" panose="020B0502020202020204" pitchFamily="34" charset="0"/>
              </a:endParaRPr>
            </a:p>
            <a:p>
              <a:endParaRPr lang="en-US" sz="1600" dirty="0" smtClean="0">
                <a:latin typeface="Century Gothic" panose="020B0502020202020204" pitchFamily="34" charset="0"/>
              </a:endParaRP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endParaRPr lang="en-US" sz="1400" dirty="0" smtClean="0">
                <a:latin typeface="Century Gothic" panose="020B0502020202020204" pitchFamily="34" charset="0"/>
              </a:endParaRPr>
            </a:p>
            <a:p>
              <a:endParaRPr lang="en-US" sz="1400" dirty="0" smtClean="0">
                <a:latin typeface="Century Gothic" panose="020B0502020202020204" pitchFamily="34" charset="0"/>
              </a:endParaRP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endParaRPr lang="en-US" sz="1400" b="1" dirty="0" smtClean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-18255" y="281168"/>
            <a:ext cx="4337746" cy="4328277"/>
            <a:chOff x="517874" y="3954953"/>
            <a:chExt cx="6111925" cy="1797554"/>
          </a:xfrm>
          <a:solidFill>
            <a:srgbClr val="99FF99"/>
          </a:solidFill>
        </p:grpSpPr>
        <p:sp>
          <p:nvSpPr>
            <p:cNvPr id="54" name="Freeform: Shape 53"/>
            <p:cNvSpPr/>
            <p:nvPr/>
          </p:nvSpPr>
          <p:spPr>
            <a:xfrm>
              <a:off x="517874" y="3954953"/>
              <a:ext cx="5793668" cy="1797554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12182 w 3700733"/>
                <a:gd name="connsiteY10" fmla="*/ 173463 h 1449238"/>
                <a:gd name="connsiteX11" fmla="*/ 241544 w 3700733"/>
                <a:gd name="connsiteY11" fmla="*/ 0 h 1449238"/>
                <a:gd name="connsiteX0" fmla="*/ 229362 w 3688551"/>
                <a:gd name="connsiteY0" fmla="*/ 0 h 1449238"/>
                <a:gd name="connsiteX1" fmla="*/ 3688551 w 3688551"/>
                <a:gd name="connsiteY1" fmla="*/ 0 h 1449238"/>
                <a:gd name="connsiteX2" fmla="*/ 3688551 w 3688551"/>
                <a:gd name="connsiteY2" fmla="*/ 255819 h 1449238"/>
                <a:gd name="connsiteX3" fmla="*/ 3602396 w 3688551"/>
                <a:gd name="connsiteY3" fmla="*/ 302582 h 1449238"/>
                <a:gd name="connsiteX4" fmla="*/ 3378000 w 3688551"/>
                <a:gd name="connsiteY4" fmla="*/ 724619 h 1449238"/>
                <a:gd name="connsiteX5" fmla="*/ 3602396 w 3688551"/>
                <a:gd name="connsiteY5" fmla="*/ 1146656 h 1449238"/>
                <a:gd name="connsiteX6" fmla="*/ 3688551 w 3688551"/>
                <a:gd name="connsiteY6" fmla="*/ 1193420 h 1449238"/>
                <a:gd name="connsiteX7" fmla="*/ 3688551 w 3688551"/>
                <a:gd name="connsiteY7" fmla="*/ 1449238 h 1449238"/>
                <a:gd name="connsiteX8" fmla="*/ 229362 w 3688551"/>
                <a:gd name="connsiteY8" fmla="*/ 1449238 h 1449238"/>
                <a:gd name="connsiteX9" fmla="*/ 0 w 3688551"/>
                <a:gd name="connsiteY9" fmla="*/ 1312247 h 1449238"/>
                <a:gd name="connsiteX10" fmla="*/ 0 w 3688551"/>
                <a:gd name="connsiteY10" fmla="*/ 173463 h 1449238"/>
                <a:gd name="connsiteX11" fmla="*/ 229362 w 3688551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54817 w 3743368"/>
                <a:gd name="connsiteY10" fmla="*/ 173463 h 1449238"/>
                <a:gd name="connsiteX11" fmla="*/ 284179 w 3743368"/>
                <a:gd name="connsiteY11" fmla="*/ 0 h 1449238"/>
                <a:gd name="connsiteX0" fmla="*/ 302452 w 3761641"/>
                <a:gd name="connsiteY0" fmla="*/ 0 h 1449238"/>
                <a:gd name="connsiteX1" fmla="*/ 3761641 w 3761641"/>
                <a:gd name="connsiteY1" fmla="*/ 0 h 1449238"/>
                <a:gd name="connsiteX2" fmla="*/ 3761641 w 3761641"/>
                <a:gd name="connsiteY2" fmla="*/ 255819 h 1449238"/>
                <a:gd name="connsiteX3" fmla="*/ 3675486 w 3761641"/>
                <a:gd name="connsiteY3" fmla="*/ 302582 h 1449238"/>
                <a:gd name="connsiteX4" fmla="*/ 3451090 w 3761641"/>
                <a:gd name="connsiteY4" fmla="*/ 724619 h 1449238"/>
                <a:gd name="connsiteX5" fmla="*/ 3675486 w 3761641"/>
                <a:gd name="connsiteY5" fmla="*/ 1146656 h 1449238"/>
                <a:gd name="connsiteX6" fmla="*/ 3761641 w 3761641"/>
                <a:gd name="connsiteY6" fmla="*/ 1193420 h 1449238"/>
                <a:gd name="connsiteX7" fmla="*/ 3761641 w 3761641"/>
                <a:gd name="connsiteY7" fmla="*/ 1449238 h 1449238"/>
                <a:gd name="connsiteX8" fmla="*/ 302452 w 3761641"/>
                <a:gd name="connsiteY8" fmla="*/ 1449238 h 1449238"/>
                <a:gd name="connsiteX9" fmla="*/ 18273 w 3761641"/>
                <a:gd name="connsiteY9" fmla="*/ 1312247 h 1449238"/>
                <a:gd name="connsiteX10" fmla="*/ 0 w 3761641"/>
                <a:gd name="connsiteY10" fmla="*/ 173463 h 1449238"/>
                <a:gd name="connsiteX11" fmla="*/ 302452 w 3761641"/>
                <a:gd name="connsiteY11" fmla="*/ 0 h 1449238"/>
                <a:gd name="connsiteX0" fmla="*/ 296361 w 3755550"/>
                <a:gd name="connsiteY0" fmla="*/ 0 h 1449238"/>
                <a:gd name="connsiteX1" fmla="*/ 3755550 w 3755550"/>
                <a:gd name="connsiteY1" fmla="*/ 0 h 1449238"/>
                <a:gd name="connsiteX2" fmla="*/ 3755550 w 3755550"/>
                <a:gd name="connsiteY2" fmla="*/ 255819 h 1449238"/>
                <a:gd name="connsiteX3" fmla="*/ 3669395 w 3755550"/>
                <a:gd name="connsiteY3" fmla="*/ 302582 h 1449238"/>
                <a:gd name="connsiteX4" fmla="*/ 3444999 w 3755550"/>
                <a:gd name="connsiteY4" fmla="*/ 724619 h 1449238"/>
                <a:gd name="connsiteX5" fmla="*/ 3669395 w 3755550"/>
                <a:gd name="connsiteY5" fmla="*/ 1146656 h 1449238"/>
                <a:gd name="connsiteX6" fmla="*/ 3755550 w 3755550"/>
                <a:gd name="connsiteY6" fmla="*/ 1193420 h 1449238"/>
                <a:gd name="connsiteX7" fmla="*/ 3755550 w 3755550"/>
                <a:gd name="connsiteY7" fmla="*/ 1449238 h 1449238"/>
                <a:gd name="connsiteX8" fmla="*/ 296361 w 3755550"/>
                <a:gd name="connsiteY8" fmla="*/ 1449238 h 1449238"/>
                <a:gd name="connsiteX9" fmla="*/ 12182 w 3755550"/>
                <a:gd name="connsiteY9" fmla="*/ 1312247 h 1449238"/>
                <a:gd name="connsiteX10" fmla="*/ 0 w 3755550"/>
                <a:gd name="connsiteY10" fmla="*/ 175895 h 1449238"/>
                <a:gd name="connsiteX11" fmla="*/ 296361 w 3755550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0 w 3743368"/>
                <a:gd name="connsiteY10" fmla="*/ 180758 h 1449238"/>
                <a:gd name="connsiteX11" fmla="*/ 284179 w 3743368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3368" h="1449238">
                  <a:moveTo>
                    <a:pt x="284179" y="0"/>
                  </a:moveTo>
                  <a:lnTo>
                    <a:pt x="3743368" y="0"/>
                  </a:lnTo>
                  <a:lnTo>
                    <a:pt x="3743368" y="255819"/>
                  </a:lnTo>
                  <a:lnTo>
                    <a:pt x="3657213" y="302582"/>
                  </a:lnTo>
                  <a:cubicBezTo>
                    <a:pt x="3521829" y="394046"/>
                    <a:pt x="3432817" y="548938"/>
                    <a:pt x="3432817" y="724619"/>
                  </a:cubicBezTo>
                  <a:cubicBezTo>
                    <a:pt x="3432817" y="900300"/>
                    <a:pt x="3521829" y="1055192"/>
                    <a:pt x="3657213" y="1146656"/>
                  </a:cubicBezTo>
                  <a:lnTo>
                    <a:pt x="3743368" y="1193420"/>
                  </a:lnTo>
                  <a:lnTo>
                    <a:pt x="3743368" y="1449238"/>
                  </a:lnTo>
                  <a:lnTo>
                    <a:pt x="284179" y="1449238"/>
                  </a:lnTo>
                  <a:cubicBezTo>
                    <a:pt x="150778" y="1449238"/>
                    <a:pt x="0" y="1445648"/>
                    <a:pt x="0" y="1312247"/>
                  </a:cubicBezTo>
                  <a:lnTo>
                    <a:pt x="0" y="180758"/>
                  </a:lnTo>
                  <a:cubicBezTo>
                    <a:pt x="0" y="47357"/>
                    <a:pt x="150778" y="0"/>
                    <a:pt x="28417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65080" y="4021660"/>
              <a:ext cx="5566955" cy="1661447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167882 h 1449238"/>
                <a:gd name="connsiteX11" fmla="*/ 241544 w 3700733"/>
                <a:gd name="connsiteY11" fmla="*/ 0 h 1449238"/>
                <a:gd name="connsiteX0" fmla="*/ 241544 w 3700733"/>
                <a:gd name="connsiteY0" fmla="*/ 0 h 1449317"/>
                <a:gd name="connsiteX1" fmla="*/ 3700733 w 3700733"/>
                <a:gd name="connsiteY1" fmla="*/ 0 h 1449317"/>
                <a:gd name="connsiteX2" fmla="*/ 3700733 w 3700733"/>
                <a:gd name="connsiteY2" fmla="*/ 255819 h 1449317"/>
                <a:gd name="connsiteX3" fmla="*/ 3614578 w 3700733"/>
                <a:gd name="connsiteY3" fmla="*/ 302582 h 1449317"/>
                <a:gd name="connsiteX4" fmla="*/ 3390182 w 3700733"/>
                <a:gd name="connsiteY4" fmla="*/ 724619 h 1449317"/>
                <a:gd name="connsiteX5" fmla="*/ 3614578 w 3700733"/>
                <a:gd name="connsiteY5" fmla="*/ 1146656 h 1449317"/>
                <a:gd name="connsiteX6" fmla="*/ 3700733 w 3700733"/>
                <a:gd name="connsiteY6" fmla="*/ 1193420 h 1449317"/>
                <a:gd name="connsiteX7" fmla="*/ 3700733 w 3700733"/>
                <a:gd name="connsiteY7" fmla="*/ 1449238 h 1449317"/>
                <a:gd name="connsiteX8" fmla="*/ 241544 w 3700733"/>
                <a:gd name="connsiteY8" fmla="*/ 1449238 h 1449317"/>
                <a:gd name="connsiteX9" fmla="*/ 0 w 3700733"/>
                <a:gd name="connsiteY9" fmla="*/ 1323449 h 1449317"/>
                <a:gd name="connsiteX10" fmla="*/ 0 w 3700733"/>
                <a:gd name="connsiteY10" fmla="*/ 167882 h 1449317"/>
                <a:gd name="connsiteX11" fmla="*/ 241544 w 3700733"/>
                <a:gd name="connsiteY11" fmla="*/ 0 h 144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317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456850"/>
                    <a:pt x="0" y="1323449"/>
                  </a:cubicBezTo>
                  <a:lnTo>
                    <a:pt x="0" y="167882"/>
                  </a:lnTo>
                  <a:cubicBezTo>
                    <a:pt x="0" y="34481"/>
                    <a:pt x="108143" y="0"/>
                    <a:pt x="241544" y="0"/>
                  </a:cubicBezTo>
                  <a:close/>
                </a:path>
              </a:pathLst>
            </a:custGeom>
            <a:grp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771453" y="4072675"/>
              <a:ext cx="5858346" cy="1571091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6286 w 3700733"/>
                <a:gd name="connsiteY10" fmla="*/ 163773 h 1449238"/>
                <a:gd name="connsiteX11" fmla="*/ 241544 w 3700733"/>
                <a:gd name="connsiteY11" fmla="*/ 0 h 1449238"/>
                <a:gd name="connsiteX0" fmla="*/ 235258 w 3694447"/>
                <a:gd name="connsiteY0" fmla="*/ 0 h 1449347"/>
                <a:gd name="connsiteX1" fmla="*/ 3694447 w 3694447"/>
                <a:gd name="connsiteY1" fmla="*/ 0 h 1449347"/>
                <a:gd name="connsiteX2" fmla="*/ 3694447 w 3694447"/>
                <a:gd name="connsiteY2" fmla="*/ 255819 h 1449347"/>
                <a:gd name="connsiteX3" fmla="*/ 3608292 w 3694447"/>
                <a:gd name="connsiteY3" fmla="*/ 302582 h 1449347"/>
                <a:gd name="connsiteX4" fmla="*/ 3383896 w 3694447"/>
                <a:gd name="connsiteY4" fmla="*/ 724619 h 1449347"/>
                <a:gd name="connsiteX5" fmla="*/ 3608292 w 3694447"/>
                <a:gd name="connsiteY5" fmla="*/ 1146656 h 1449347"/>
                <a:gd name="connsiteX6" fmla="*/ 3694447 w 3694447"/>
                <a:gd name="connsiteY6" fmla="*/ 1193420 h 1449347"/>
                <a:gd name="connsiteX7" fmla="*/ 3694447 w 3694447"/>
                <a:gd name="connsiteY7" fmla="*/ 1449238 h 1449347"/>
                <a:gd name="connsiteX8" fmla="*/ 235258 w 3694447"/>
                <a:gd name="connsiteY8" fmla="*/ 1449238 h 1449347"/>
                <a:gd name="connsiteX9" fmla="*/ 0 w 3694447"/>
                <a:gd name="connsiteY9" fmla="*/ 1324351 h 1449347"/>
                <a:gd name="connsiteX10" fmla="*/ 0 w 3694447"/>
                <a:gd name="connsiteY10" fmla="*/ 163773 h 1449347"/>
                <a:gd name="connsiteX11" fmla="*/ 235258 w 3694447"/>
                <a:gd name="connsiteY11" fmla="*/ 0 h 144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4447" h="1449347">
                  <a:moveTo>
                    <a:pt x="235258" y="0"/>
                  </a:moveTo>
                  <a:lnTo>
                    <a:pt x="3694447" y="0"/>
                  </a:lnTo>
                  <a:lnTo>
                    <a:pt x="3694447" y="255819"/>
                  </a:lnTo>
                  <a:lnTo>
                    <a:pt x="3608292" y="302582"/>
                  </a:lnTo>
                  <a:cubicBezTo>
                    <a:pt x="3472908" y="394046"/>
                    <a:pt x="3383896" y="548938"/>
                    <a:pt x="3383896" y="724619"/>
                  </a:cubicBezTo>
                  <a:cubicBezTo>
                    <a:pt x="3383896" y="900300"/>
                    <a:pt x="3472908" y="1055192"/>
                    <a:pt x="3608292" y="1146656"/>
                  </a:cubicBezTo>
                  <a:lnTo>
                    <a:pt x="3694447" y="1193420"/>
                  </a:lnTo>
                  <a:lnTo>
                    <a:pt x="3694447" y="1449238"/>
                  </a:lnTo>
                  <a:lnTo>
                    <a:pt x="235258" y="1449238"/>
                  </a:lnTo>
                  <a:cubicBezTo>
                    <a:pt x="101857" y="1449238"/>
                    <a:pt x="0" y="1457752"/>
                    <a:pt x="0" y="1324351"/>
                  </a:cubicBezTo>
                  <a:lnTo>
                    <a:pt x="0" y="163773"/>
                  </a:lnTo>
                  <a:cubicBezTo>
                    <a:pt x="0" y="30372"/>
                    <a:pt x="101857" y="0"/>
                    <a:pt x="235258" y="0"/>
                  </a:cubicBezTo>
                  <a:close/>
                </a:path>
              </a:pathLst>
            </a:custGeom>
            <a:grpFill/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39179" y="1732972"/>
            <a:ext cx="3698800" cy="1200329"/>
            <a:chOff x="1863119" y="882268"/>
            <a:chExt cx="4434290" cy="1600438"/>
          </a:xfrm>
        </p:grpSpPr>
        <p:sp>
          <p:nvSpPr>
            <p:cNvPr id="58" name="TextBox 57"/>
            <p:cNvSpPr txBox="1"/>
            <p:nvPr/>
          </p:nvSpPr>
          <p:spPr>
            <a:xfrm flipH="1">
              <a:off x="1863119" y="882268"/>
              <a:ext cx="5481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/>
                <a:t>5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>
              <a:off x="2325584" y="1025109"/>
              <a:ext cx="9699" cy="108094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392615" y="882268"/>
              <a:ext cx="3904794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Century Gothic" panose="020B0502020202020204" pitchFamily="34" charset="0"/>
                </a:rPr>
                <a:t>Objective Test/ </a:t>
              </a:r>
            </a:p>
            <a:p>
              <a:r>
                <a:rPr lang="en-US" sz="2400" b="1" dirty="0" smtClean="0">
                  <a:latin typeface="Century Gothic" panose="020B0502020202020204" pitchFamily="34" charset="0"/>
                </a:rPr>
                <a:t>Reasonable Person</a:t>
              </a:r>
            </a:p>
            <a:p>
              <a:r>
                <a:rPr lang="en-US" sz="2400" b="1" dirty="0" smtClean="0">
                  <a:latin typeface="Century Gothic" panose="020B0502020202020204" pitchFamily="34" charset="0"/>
                </a:rPr>
                <a:t> Tes</a:t>
              </a:r>
              <a:r>
                <a:rPr lang="en-US" sz="2400" b="1" dirty="0">
                  <a:latin typeface="Century Gothic" panose="020B0502020202020204" pitchFamily="34" charset="0"/>
                </a:rPr>
                <a:t>t</a:t>
              </a:r>
              <a:r>
                <a:rPr lang="en-US" sz="2400" b="1" dirty="0" smtClean="0">
                  <a:latin typeface="Century Gothic" panose="020B0502020202020204" pitchFamily="34" charset="0"/>
                </a:rPr>
                <a:t> 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549826" y="4601894"/>
            <a:ext cx="20635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entury Gothic" panose="020B0502020202020204" pitchFamily="34" charset="0"/>
              </a:rPr>
              <a:t>:</a:t>
            </a:r>
            <a:endParaRPr lang="en-ZA" sz="900" dirty="0">
              <a:latin typeface="Century Gothic" panose="020B0502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36437" y="4648060"/>
            <a:ext cx="215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entury Gothic" panose="020B0502020202020204" pitchFamily="34" charset="0"/>
              </a:rPr>
              <a:t>Geyer, 2021: 285. 290</a:t>
            </a:r>
          </a:p>
          <a:p>
            <a:r>
              <a:rPr lang="en-US" sz="900" dirty="0" smtClean="0">
                <a:latin typeface="Century Gothic" panose="020B0502020202020204" pitchFamily="34" charset="0"/>
              </a:rPr>
              <a:t>Pera &amp;van  Tonder:2018:108</a:t>
            </a:r>
          </a:p>
        </p:txBody>
      </p:sp>
    </p:spTree>
    <p:extLst>
      <p:ext uri="{BB962C8B-B14F-4D97-AF65-F5344CB8AC3E}">
        <p14:creationId xmlns:p14="http://schemas.microsoft.com/office/powerpoint/2010/main" val="408748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37 -2.46914E-6 L -4.44444E-6 -2.4691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23" y="105508"/>
            <a:ext cx="5570855" cy="481791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19023" y="706232"/>
            <a:ext cx="3687537" cy="1015663"/>
            <a:chOff x="1205155" y="1050604"/>
            <a:chExt cx="4916716" cy="1354217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>
                      <a:lumMod val="85000"/>
                    </a:schemeClr>
                  </a:solidFill>
                </a:rPr>
                <a:t>1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40312" y="1334536"/>
              <a:ext cx="378155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</a:rPr>
                <a:t>TAB ONE</a:t>
              </a: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/>
              </a:r>
              <a:br>
                <a:rPr lang="en-US" dirty="0">
                  <a:solidFill>
                    <a:schemeClr val="bg1">
                      <a:lumMod val="85000"/>
                    </a:schemeClr>
                  </a:solidFill>
                </a:rPr>
              </a:b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Add your own text here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7892" y="772267"/>
            <a:ext cx="4695992" cy="3689246"/>
            <a:chOff x="5219477" y="995322"/>
            <a:chExt cx="6261323" cy="1514980"/>
          </a:xfrm>
        </p:grpSpPr>
        <p:sp>
          <p:nvSpPr>
            <p:cNvPr id="45" name="Freeform: Shape 44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454534" y="659192"/>
            <a:ext cx="5299065" cy="4122358"/>
            <a:chOff x="5342415" y="949754"/>
            <a:chExt cx="6261323" cy="1542363"/>
          </a:xfrm>
        </p:grpSpPr>
        <p:grpSp>
          <p:nvGrpSpPr>
            <p:cNvPr id="49" name="Group 48"/>
            <p:cNvGrpSpPr/>
            <p:nvPr/>
          </p:nvGrpSpPr>
          <p:grpSpPr>
            <a:xfrm>
              <a:off x="5342415" y="949754"/>
              <a:ext cx="6261323" cy="1542363"/>
              <a:chOff x="5219477" y="967939"/>
              <a:chExt cx="6261323" cy="1542363"/>
            </a:xfrm>
          </p:grpSpPr>
          <p:sp>
            <p:nvSpPr>
              <p:cNvPr id="51" name="Freeform: Shape 5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5219477" y="967939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502630" y="1084167"/>
              <a:ext cx="4291162" cy="30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Century Gothic" panose="020B0502020202020204" pitchFamily="34" charset="0"/>
              </a:endParaRP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r>
                <a:rPr lang="en-US" sz="1400" dirty="0" smtClean="0">
                  <a:latin typeface="Century Gothic" panose="020B0502020202020204" pitchFamily="34" charset="0"/>
                </a:rPr>
                <a:t>.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30134" y="496290"/>
            <a:ext cx="4345251" cy="4214032"/>
            <a:chOff x="517874" y="3954953"/>
            <a:chExt cx="5793668" cy="179755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4" name="Freeform: Shape 53"/>
            <p:cNvSpPr/>
            <p:nvPr/>
          </p:nvSpPr>
          <p:spPr>
            <a:xfrm>
              <a:off x="517874" y="3954953"/>
              <a:ext cx="5793668" cy="1797554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12182 w 3700733"/>
                <a:gd name="connsiteY10" fmla="*/ 173463 h 1449238"/>
                <a:gd name="connsiteX11" fmla="*/ 241544 w 3700733"/>
                <a:gd name="connsiteY11" fmla="*/ 0 h 1449238"/>
                <a:gd name="connsiteX0" fmla="*/ 229362 w 3688551"/>
                <a:gd name="connsiteY0" fmla="*/ 0 h 1449238"/>
                <a:gd name="connsiteX1" fmla="*/ 3688551 w 3688551"/>
                <a:gd name="connsiteY1" fmla="*/ 0 h 1449238"/>
                <a:gd name="connsiteX2" fmla="*/ 3688551 w 3688551"/>
                <a:gd name="connsiteY2" fmla="*/ 255819 h 1449238"/>
                <a:gd name="connsiteX3" fmla="*/ 3602396 w 3688551"/>
                <a:gd name="connsiteY3" fmla="*/ 302582 h 1449238"/>
                <a:gd name="connsiteX4" fmla="*/ 3378000 w 3688551"/>
                <a:gd name="connsiteY4" fmla="*/ 724619 h 1449238"/>
                <a:gd name="connsiteX5" fmla="*/ 3602396 w 3688551"/>
                <a:gd name="connsiteY5" fmla="*/ 1146656 h 1449238"/>
                <a:gd name="connsiteX6" fmla="*/ 3688551 w 3688551"/>
                <a:gd name="connsiteY6" fmla="*/ 1193420 h 1449238"/>
                <a:gd name="connsiteX7" fmla="*/ 3688551 w 3688551"/>
                <a:gd name="connsiteY7" fmla="*/ 1449238 h 1449238"/>
                <a:gd name="connsiteX8" fmla="*/ 229362 w 3688551"/>
                <a:gd name="connsiteY8" fmla="*/ 1449238 h 1449238"/>
                <a:gd name="connsiteX9" fmla="*/ 0 w 3688551"/>
                <a:gd name="connsiteY9" fmla="*/ 1312247 h 1449238"/>
                <a:gd name="connsiteX10" fmla="*/ 0 w 3688551"/>
                <a:gd name="connsiteY10" fmla="*/ 173463 h 1449238"/>
                <a:gd name="connsiteX11" fmla="*/ 229362 w 3688551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54817 w 3743368"/>
                <a:gd name="connsiteY10" fmla="*/ 173463 h 1449238"/>
                <a:gd name="connsiteX11" fmla="*/ 284179 w 3743368"/>
                <a:gd name="connsiteY11" fmla="*/ 0 h 1449238"/>
                <a:gd name="connsiteX0" fmla="*/ 302452 w 3761641"/>
                <a:gd name="connsiteY0" fmla="*/ 0 h 1449238"/>
                <a:gd name="connsiteX1" fmla="*/ 3761641 w 3761641"/>
                <a:gd name="connsiteY1" fmla="*/ 0 h 1449238"/>
                <a:gd name="connsiteX2" fmla="*/ 3761641 w 3761641"/>
                <a:gd name="connsiteY2" fmla="*/ 255819 h 1449238"/>
                <a:gd name="connsiteX3" fmla="*/ 3675486 w 3761641"/>
                <a:gd name="connsiteY3" fmla="*/ 302582 h 1449238"/>
                <a:gd name="connsiteX4" fmla="*/ 3451090 w 3761641"/>
                <a:gd name="connsiteY4" fmla="*/ 724619 h 1449238"/>
                <a:gd name="connsiteX5" fmla="*/ 3675486 w 3761641"/>
                <a:gd name="connsiteY5" fmla="*/ 1146656 h 1449238"/>
                <a:gd name="connsiteX6" fmla="*/ 3761641 w 3761641"/>
                <a:gd name="connsiteY6" fmla="*/ 1193420 h 1449238"/>
                <a:gd name="connsiteX7" fmla="*/ 3761641 w 3761641"/>
                <a:gd name="connsiteY7" fmla="*/ 1449238 h 1449238"/>
                <a:gd name="connsiteX8" fmla="*/ 302452 w 3761641"/>
                <a:gd name="connsiteY8" fmla="*/ 1449238 h 1449238"/>
                <a:gd name="connsiteX9" fmla="*/ 18273 w 3761641"/>
                <a:gd name="connsiteY9" fmla="*/ 1312247 h 1449238"/>
                <a:gd name="connsiteX10" fmla="*/ 0 w 3761641"/>
                <a:gd name="connsiteY10" fmla="*/ 173463 h 1449238"/>
                <a:gd name="connsiteX11" fmla="*/ 302452 w 3761641"/>
                <a:gd name="connsiteY11" fmla="*/ 0 h 1449238"/>
                <a:gd name="connsiteX0" fmla="*/ 296361 w 3755550"/>
                <a:gd name="connsiteY0" fmla="*/ 0 h 1449238"/>
                <a:gd name="connsiteX1" fmla="*/ 3755550 w 3755550"/>
                <a:gd name="connsiteY1" fmla="*/ 0 h 1449238"/>
                <a:gd name="connsiteX2" fmla="*/ 3755550 w 3755550"/>
                <a:gd name="connsiteY2" fmla="*/ 255819 h 1449238"/>
                <a:gd name="connsiteX3" fmla="*/ 3669395 w 3755550"/>
                <a:gd name="connsiteY3" fmla="*/ 302582 h 1449238"/>
                <a:gd name="connsiteX4" fmla="*/ 3444999 w 3755550"/>
                <a:gd name="connsiteY4" fmla="*/ 724619 h 1449238"/>
                <a:gd name="connsiteX5" fmla="*/ 3669395 w 3755550"/>
                <a:gd name="connsiteY5" fmla="*/ 1146656 h 1449238"/>
                <a:gd name="connsiteX6" fmla="*/ 3755550 w 3755550"/>
                <a:gd name="connsiteY6" fmla="*/ 1193420 h 1449238"/>
                <a:gd name="connsiteX7" fmla="*/ 3755550 w 3755550"/>
                <a:gd name="connsiteY7" fmla="*/ 1449238 h 1449238"/>
                <a:gd name="connsiteX8" fmla="*/ 296361 w 3755550"/>
                <a:gd name="connsiteY8" fmla="*/ 1449238 h 1449238"/>
                <a:gd name="connsiteX9" fmla="*/ 12182 w 3755550"/>
                <a:gd name="connsiteY9" fmla="*/ 1312247 h 1449238"/>
                <a:gd name="connsiteX10" fmla="*/ 0 w 3755550"/>
                <a:gd name="connsiteY10" fmla="*/ 175895 h 1449238"/>
                <a:gd name="connsiteX11" fmla="*/ 296361 w 3755550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0 w 3743368"/>
                <a:gd name="connsiteY10" fmla="*/ 180758 h 1449238"/>
                <a:gd name="connsiteX11" fmla="*/ 284179 w 3743368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3368" h="1449238">
                  <a:moveTo>
                    <a:pt x="284179" y="0"/>
                  </a:moveTo>
                  <a:lnTo>
                    <a:pt x="3743368" y="0"/>
                  </a:lnTo>
                  <a:lnTo>
                    <a:pt x="3743368" y="255819"/>
                  </a:lnTo>
                  <a:lnTo>
                    <a:pt x="3657213" y="302582"/>
                  </a:lnTo>
                  <a:cubicBezTo>
                    <a:pt x="3521829" y="394046"/>
                    <a:pt x="3432817" y="548938"/>
                    <a:pt x="3432817" y="724619"/>
                  </a:cubicBezTo>
                  <a:cubicBezTo>
                    <a:pt x="3432817" y="900300"/>
                    <a:pt x="3521829" y="1055192"/>
                    <a:pt x="3657213" y="1146656"/>
                  </a:cubicBezTo>
                  <a:lnTo>
                    <a:pt x="3743368" y="1193420"/>
                  </a:lnTo>
                  <a:lnTo>
                    <a:pt x="3743368" y="1449238"/>
                  </a:lnTo>
                  <a:lnTo>
                    <a:pt x="284179" y="1449238"/>
                  </a:lnTo>
                  <a:cubicBezTo>
                    <a:pt x="150778" y="1449238"/>
                    <a:pt x="0" y="1445648"/>
                    <a:pt x="0" y="1312247"/>
                  </a:cubicBezTo>
                  <a:lnTo>
                    <a:pt x="0" y="180758"/>
                  </a:lnTo>
                  <a:cubicBezTo>
                    <a:pt x="0" y="47357"/>
                    <a:pt x="150778" y="0"/>
                    <a:pt x="28417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65081" y="4044507"/>
              <a:ext cx="5543947" cy="1638600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167882 h 1449238"/>
                <a:gd name="connsiteX11" fmla="*/ 241544 w 3700733"/>
                <a:gd name="connsiteY11" fmla="*/ 0 h 1449238"/>
                <a:gd name="connsiteX0" fmla="*/ 241544 w 3700733"/>
                <a:gd name="connsiteY0" fmla="*/ 0 h 1449317"/>
                <a:gd name="connsiteX1" fmla="*/ 3700733 w 3700733"/>
                <a:gd name="connsiteY1" fmla="*/ 0 h 1449317"/>
                <a:gd name="connsiteX2" fmla="*/ 3700733 w 3700733"/>
                <a:gd name="connsiteY2" fmla="*/ 255819 h 1449317"/>
                <a:gd name="connsiteX3" fmla="*/ 3614578 w 3700733"/>
                <a:gd name="connsiteY3" fmla="*/ 302582 h 1449317"/>
                <a:gd name="connsiteX4" fmla="*/ 3390182 w 3700733"/>
                <a:gd name="connsiteY4" fmla="*/ 724619 h 1449317"/>
                <a:gd name="connsiteX5" fmla="*/ 3614578 w 3700733"/>
                <a:gd name="connsiteY5" fmla="*/ 1146656 h 1449317"/>
                <a:gd name="connsiteX6" fmla="*/ 3700733 w 3700733"/>
                <a:gd name="connsiteY6" fmla="*/ 1193420 h 1449317"/>
                <a:gd name="connsiteX7" fmla="*/ 3700733 w 3700733"/>
                <a:gd name="connsiteY7" fmla="*/ 1449238 h 1449317"/>
                <a:gd name="connsiteX8" fmla="*/ 241544 w 3700733"/>
                <a:gd name="connsiteY8" fmla="*/ 1449238 h 1449317"/>
                <a:gd name="connsiteX9" fmla="*/ 0 w 3700733"/>
                <a:gd name="connsiteY9" fmla="*/ 1323449 h 1449317"/>
                <a:gd name="connsiteX10" fmla="*/ 0 w 3700733"/>
                <a:gd name="connsiteY10" fmla="*/ 167882 h 1449317"/>
                <a:gd name="connsiteX11" fmla="*/ 241544 w 3700733"/>
                <a:gd name="connsiteY11" fmla="*/ 0 h 144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317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456850"/>
                    <a:pt x="0" y="1323449"/>
                  </a:cubicBezTo>
                  <a:lnTo>
                    <a:pt x="0" y="167882"/>
                  </a:lnTo>
                  <a:cubicBezTo>
                    <a:pt x="0" y="34481"/>
                    <a:pt x="108143" y="0"/>
                    <a:pt x="241544" y="0"/>
                  </a:cubicBezTo>
                  <a:close/>
                </a:path>
              </a:pathLst>
            </a:custGeom>
            <a:grp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771452" y="4072675"/>
              <a:ext cx="5540090" cy="15736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6286 w 3700733"/>
                <a:gd name="connsiteY10" fmla="*/ 163773 h 1449238"/>
                <a:gd name="connsiteX11" fmla="*/ 241544 w 3700733"/>
                <a:gd name="connsiteY11" fmla="*/ 0 h 1449238"/>
                <a:gd name="connsiteX0" fmla="*/ 235258 w 3694447"/>
                <a:gd name="connsiteY0" fmla="*/ 0 h 1449347"/>
                <a:gd name="connsiteX1" fmla="*/ 3694447 w 3694447"/>
                <a:gd name="connsiteY1" fmla="*/ 0 h 1449347"/>
                <a:gd name="connsiteX2" fmla="*/ 3694447 w 3694447"/>
                <a:gd name="connsiteY2" fmla="*/ 255819 h 1449347"/>
                <a:gd name="connsiteX3" fmla="*/ 3608292 w 3694447"/>
                <a:gd name="connsiteY3" fmla="*/ 302582 h 1449347"/>
                <a:gd name="connsiteX4" fmla="*/ 3383896 w 3694447"/>
                <a:gd name="connsiteY4" fmla="*/ 724619 h 1449347"/>
                <a:gd name="connsiteX5" fmla="*/ 3608292 w 3694447"/>
                <a:gd name="connsiteY5" fmla="*/ 1146656 h 1449347"/>
                <a:gd name="connsiteX6" fmla="*/ 3694447 w 3694447"/>
                <a:gd name="connsiteY6" fmla="*/ 1193420 h 1449347"/>
                <a:gd name="connsiteX7" fmla="*/ 3694447 w 3694447"/>
                <a:gd name="connsiteY7" fmla="*/ 1449238 h 1449347"/>
                <a:gd name="connsiteX8" fmla="*/ 235258 w 3694447"/>
                <a:gd name="connsiteY8" fmla="*/ 1449238 h 1449347"/>
                <a:gd name="connsiteX9" fmla="*/ 0 w 3694447"/>
                <a:gd name="connsiteY9" fmla="*/ 1324351 h 1449347"/>
                <a:gd name="connsiteX10" fmla="*/ 0 w 3694447"/>
                <a:gd name="connsiteY10" fmla="*/ 163773 h 1449347"/>
                <a:gd name="connsiteX11" fmla="*/ 235258 w 3694447"/>
                <a:gd name="connsiteY11" fmla="*/ 0 h 144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4447" h="1449347">
                  <a:moveTo>
                    <a:pt x="235258" y="0"/>
                  </a:moveTo>
                  <a:lnTo>
                    <a:pt x="3694447" y="0"/>
                  </a:lnTo>
                  <a:lnTo>
                    <a:pt x="3694447" y="255819"/>
                  </a:lnTo>
                  <a:lnTo>
                    <a:pt x="3608292" y="302582"/>
                  </a:lnTo>
                  <a:cubicBezTo>
                    <a:pt x="3472908" y="394046"/>
                    <a:pt x="3383896" y="548938"/>
                    <a:pt x="3383896" y="724619"/>
                  </a:cubicBezTo>
                  <a:cubicBezTo>
                    <a:pt x="3383896" y="900300"/>
                    <a:pt x="3472908" y="1055192"/>
                    <a:pt x="3608292" y="1146656"/>
                  </a:cubicBezTo>
                  <a:lnTo>
                    <a:pt x="3694447" y="1193420"/>
                  </a:lnTo>
                  <a:lnTo>
                    <a:pt x="3694447" y="1449238"/>
                  </a:lnTo>
                  <a:lnTo>
                    <a:pt x="235258" y="1449238"/>
                  </a:lnTo>
                  <a:cubicBezTo>
                    <a:pt x="101857" y="1449238"/>
                    <a:pt x="0" y="1457752"/>
                    <a:pt x="0" y="1324351"/>
                  </a:cubicBezTo>
                  <a:lnTo>
                    <a:pt x="0" y="163773"/>
                  </a:lnTo>
                  <a:cubicBezTo>
                    <a:pt x="0" y="30372"/>
                    <a:pt x="101857" y="0"/>
                    <a:pt x="235258" y="0"/>
                  </a:cubicBezTo>
                  <a:close/>
                </a:path>
              </a:pathLst>
            </a:custGeom>
            <a:grpFill/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72954" y="1997872"/>
            <a:ext cx="3705149" cy="1261713"/>
            <a:chOff x="1205155" y="1050604"/>
            <a:chExt cx="4940198" cy="1330962"/>
          </a:xfrm>
        </p:grpSpPr>
        <p:sp>
          <p:nvSpPr>
            <p:cNvPr id="58" name="TextBox 57"/>
            <p:cNvSpPr txBox="1"/>
            <p:nvPr/>
          </p:nvSpPr>
          <p:spPr>
            <a:xfrm>
              <a:off x="1205155" y="1050604"/>
              <a:ext cx="1056640" cy="1071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/>
                <a:t>6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363795" y="1642902"/>
              <a:ext cx="37815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676401" y="2387084"/>
            <a:ext cx="2684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844400" y="4721663"/>
            <a:ext cx="206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entury Gothic" panose="020B0502020202020204" pitchFamily="34" charset="0"/>
              </a:rPr>
              <a:t>Geyer, 2021: 282</a:t>
            </a:r>
          </a:p>
          <a:p>
            <a:r>
              <a:rPr lang="en-ZA" sz="900" dirty="0"/>
              <a:t>Brooker, et al., 2016:124</a:t>
            </a:r>
            <a:endParaRPr lang="en-US" sz="9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88351" y="2307326"/>
            <a:ext cx="2347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2400" b="1" dirty="0">
                <a:latin typeface="Century Gothic" panose="020B0502020202020204" pitchFamily="34" charset="0"/>
              </a:rPr>
              <a:t>Confidentiality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5005614" y="672493"/>
            <a:ext cx="57063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Nurses </a:t>
            </a:r>
            <a:r>
              <a:rPr lang="en-US" dirty="0" smtClean="0"/>
              <a:t>responsibility</a:t>
            </a:r>
          </a:p>
          <a:p>
            <a:endParaRPr lang="en-US" dirty="0"/>
          </a:p>
          <a:p>
            <a:r>
              <a:rPr lang="en-US" dirty="0"/>
              <a:t>Nurses </a:t>
            </a:r>
            <a:r>
              <a:rPr lang="en-US" dirty="0" smtClean="0"/>
              <a:t>Pledge </a:t>
            </a:r>
            <a:r>
              <a:rPr lang="en-US" b="1" dirty="0" smtClean="0"/>
              <a:t>(</a:t>
            </a:r>
            <a:r>
              <a:rPr lang="en-US" b="1" dirty="0" err="1" smtClean="0"/>
              <a:t>moddle</a:t>
            </a:r>
            <a:r>
              <a:rPr lang="en-US" b="1" dirty="0" smtClean="0"/>
              <a:t>)</a:t>
            </a:r>
          </a:p>
          <a:p>
            <a:endParaRPr lang="en-US" dirty="0"/>
          </a:p>
          <a:p>
            <a:r>
              <a:rPr lang="en-US" dirty="0"/>
              <a:t>PAIA (Act No. 2 of 2000</a:t>
            </a:r>
            <a:r>
              <a:rPr lang="en-US" dirty="0" smtClean="0"/>
              <a:t>)</a:t>
            </a:r>
            <a:r>
              <a:rPr lang="en-US" b="1" dirty="0"/>
              <a:t> (</a:t>
            </a:r>
            <a:r>
              <a:rPr lang="en-US" b="1" dirty="0" err="1"/>
              <a:t>moddle</a:t>
            </a:r>
            <a:r>
              <a:rPr lang="en-US" b="1" dirty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Health Act (No. 61 0f 2003</a:t>
            </a:r>
            <a:r>
              <a:rPr lang="en-US" dirty="0" smtClean="0"/>
              <a:t>)</a:t>
            </a:r>
            <a:r>
              <a:rPr lang="en-US" b="1" dirty="0"/>
              <a:t> (</a:t>
            </a:r>
            <a:r>
              <a:rPr lang="en-US" b="1" dirty="0" err="1"/>
              <a:t>moddle</a:t>
            </a:r>
            <a:r>
              <a:rPr lang="en-US" b="1" dirty="0"/>
              <a:t>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POPIA </a:t>
            </a:r>
            <a:r>
              <a:rPr lang="en-US" b="1" dirty="0" smtClean="0"/>
              <a:t>(</a:t>
            </a:r>
            <a:r>
              <a:rPr lang="en-US" b="1" dirty="0" err="1"/>
              <a:t>moddle</a:t>
            </a:r>
            <a:r>
              <a:rPr lang="en-US" b="1" dirty="0" smtClean="0"/>
              <a:t>)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Hospital electronic records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2902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37 -4.93827E-7 L -4.44444E-6 -4.9382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23" y="105508"/>
            <a:ext cx="5570855" cy="481791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19023" y="706232"/>
            <a:ext cx="3687537" cy="1015663"/>
            <a:chOff x="1205155" y="1050604"/>
            <a:chExt cx="4916716" cy="1354217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>
                      <a:lumMod val="85000"/>
                    </a:schemeClr>
                  </a:solidFill>
                </a:rPr>
                <a:t>1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40312" y="1334536"/>
              <a:ext cx="378155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</a:rPr>
                <a:t>TAB ONE</a:t>
              </a: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/>
              </a:r>
              <a:br>
                <a:rPr lang="en-US" dirty="0">
                  <a:solidFill>
                    <a:schemeClr val="bg1">
                      <a:lumMod val="85000"/>
                    </a:schemeClr>
                  </a:solidFill>
                </a:rPr>
              </a:b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Add your own text here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7892" y="772267"/>
            <a:ext cx="4695992" cy="3689246"/>
            <a:chOff x="5219477" y="995322"/>
            <a:chExt cx="6261323" cy="1514980"/>
          </a:xfrm>
        </p:grpSpPr>
        <p:sp>
          <p:nvSpPr>
            <p:cNvPr id="45" name="Freeform: Shape 44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048439" y="667840"/>
            <a:ext cx="6718588" cy="4049170"/>
            <a:chOff x="3695920" y="918408"/>
            <a:chExt cx="7938617" cy="1514980"/>
          </a:xfrm>
        </p:grpSpPr>
        <p:grpSp>
          <p:nvGrpSpPr>
            <p:cNvPr id="49" name="Group 48"/>
            <p:cNvGrpSpPr/>
            <p:nvPr/>
          </p:nvGrpSpPr>
          <p:grpSpPr>
            <a:xfrm>
              <a:off x="5238193" y="918408"/>
              <a:ext cx="6396344" cy="1514980"/>
              <a:chOff x="5115255" y="936593"/>
              <a:chExt cx="6396344" cy="1514980"/>
            </a:xfrm>
          </p:grpSpPr>
          <p:sp>
            <p:nvSpPr>
              <p:cNvPr id="51" name="Freeform: Shape 50"/>
              <p:cNvSpPr/>
              <p:nvPr/>
            </p:nvSpPr>
            <p:spPr>
              <a:xfrm>
                <a:off x="10922319" y="936593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5115255" y="989966"/>
                <a:ext cx="5896294" cy="1452288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3695920" y="1029486"/>
              <a:ext cx="4291162" cy="30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Century Gothic" panose="020B0502020202020204" pitchFamily="34" charset="0"/>
              </a:endParaRP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r>
                <a:rPr lang="en-US" sz="1400" dirty="0" smtClean="0">
                  <a:latin typeface="Century Gothic" panose="020B0502020202020204" pitchFamily="34" charset="0"/>
                </a:rPr>
                <a:t>.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61876" y="541678"/>
            <a:ext cx="3899287" cy="4214032"/>
            <a:chOff x="517874" y="3954953"/>
            <a:chExt cx="5793668" cy="179755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4" name="Freeform: Shape 53"/>
            <p:cNvSpPr/>
            <p:nvPr/>
          </p:nvSpPr>
          <p:spPr>
            <a:xfrm>
              <a:off x="517874" y="3954953"/>
              <a:ext cx="5793668" cy="1797554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12182 w 3700733"/>
                <a:gd name="connsiteY10" fmla="*/ 173463 h 1449238"/>
                <a:gd name="connsiteX11" fmla="*/ 241544 w 3700733"/>
                <a:gd name="connsiteY11" fmla="*/ 0 h 1449238"/>
                <a:gd name="connsiteX0" fmla="*/ 229362 w 3688551"/>
                <a:gd name="connsiteY0" fmla="*/ 0 h 1449238"/>
                <a:gd name="connsiteX1" fmla="*/ 3688551 w 3688551"/>
                <a:gd name="connsiteY1" fmla="*/ 0 h 1449238"/>
                <a:gd name="connsiteX2" fmla="*/ 3688551 w 3688551"/>
                <a:gd name="connsiteY2" fmla="*/ 255819 h 1449238"/>
                <a:gd name="connsiteX3" fmla="*/ 3602396 w 3688551"/>
                <a:gd name="connsiteY3" fmla="*/ 302582 h 1449238"/>
                <a:gd name="connsiteX4" fmla="*/ 3378000 w 3688551"/>
                <a:gd name="connsiteY4" fmla="*/ 724619 h 1449238"/>
                <a:gd name="connsiteX5" fmla="*/ 3602396 w 3688551"/>
                <a:gd name="connsiteY5" fmla="*/ 1146656 h 1449238"/>
                <a:gd name="connsiteX6" fmla="*/ 3688551 w 3688551"/>
                <a:gd name="connsiteY6" fmla="*/ 1193420 h 1449238"/>
                <a:gd name="connsiteX7" fmla="*/ 3688551 w 3688551"/>
                <a:gd name="connsiteY7" fmla="*/ 1449238 h 1449238"/>
                <a:gd name="connsiteX8" fmla="*/ 229362 w 3688551"/>
                <a:gd name="connsiteY8" fmla="*/ 1449238 h 1449238"/>
                <a:gd name="connsiteX9" fmla="*/ 0 w 3688551"/>
                <a:gd name="connsiteY9" fmla="*/ 1312247 h 1449238"/>
                <a:gd name="connsiteX10" fmla="*/ 0 w 3688551"/>
                <a:gd name="connsiteY10" fmla="*/ 173463 h 1449238"/>
                <a:gd name="connsiteX11" fmla="*/ 229362 w 3688551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54817 w 3743368"/>
                <a:gd name="connsiteY10" fmla="*/ 173463 h 1449238"/>
                <a:gd name="connsiteX11" fmla="*/ 284179 w 3743368"/>
                <a:gd name="connsiteY11" fmla="*/ 0 h 1449238"/>
                <a:gd name="connsiteX0" fmla="*/ 302452 w 3761641"/>
                <a:gd name="connsiteY0" fmla="*/ 0 h 1449238"/>
                <a:gd name="connsiteX1" fmla="*/ 3761641 w 3761641"/>
                <a:gd name="connsiteY1" fmla="*/ 0 h 1449238"/>
                <a:gd name="connsiteX2" fmla="*/ 3761641 w 3761641"/>
                <a:gd name="connsiteY2" fmla="*/ 255819 h 1449238"/>
                <a:gd name="connsiteX3" fmla="*/ 3675486 w 3761641"/>
                <a:gd name="connsiteY3" fmla="*/ 302582 h 1449238"/>
                <a:gd name="connsiteX4" fmla="*/ 3451090 w 3761641"/>
                <a:gd name="connsiteY4" fmla="*/ 724619 h 1449238"/>
                <a:gd name="connsiteX5" fmla="*/ 3675486 w 3761641"/>
                <a:gd name="connsiteY5" fmla="*/ 1146656 h 1449238"/>
                <a:gd name="connsiteX6" fmla="*/ 3761641 w 3761641"/>
                <a:gd name="connsiteY6" fmla="*/ 1193420 h 1449238"/>
                <a:gd name="connsiteX7" fmla="*/ 3761641 w 3761641"/>
                <a:gd name="connsiteY7" fmla="*/ 1449238 h 1449238"/>
                <a:gd name="connsiteX8" fmla="*/ 302452 w 3761641"/>
                <a:gd name="connsiteY8" fmla="*/ 1449238 h 1449238"/>
                <a:gd name="connsiteX9" fmla="*/ 18273 w 3761641"/>
                <a:gd name="connsiteY9" fmla="*/ 1312247 h 1449238"/>
                <a:gd name="connsiteX10" fmla="*/ 0 w 3761641"/>
                <a:gd name="connsiteY10" fmla="*/ 173463 h 1449238"/>
                <a:gd name="connsiteX11" fmla="*/ 302452 w 3761641"/>
                <a:gd name="connsiteY11" fmla="*/ 0 h 1449238"/>
                <a:gd name="connsiteX0" fmla="*/ 296361 w 3755550"/>
                <a:gd name="connsiteY0" fmla="*/ 0 h 1449238"/>
                <a:gd name="connsiteX1" fmla="*/ 3755550 w 3755550"/>
                <a:gd name="connsiteY1" fmla="*/ 0 h 1449238"/>
                <a:gd name="connsiteX2" fmla="*/ 3755550 w 3755550"/>
                <a:gd name="connsiteY2" fmla="*/ 255819 h 1449238"/>
                <a:gd name="connsiteX3" fmla="*/ 3669395 w 3755550"/>
                <a:gd name="connsiteY3" fmla="*/ 302582 h 1449238"/>
                <a:gd name="connsiteX4" fmla="*/ 3444999 w 3755550"/>
                <a:gd name="connsiteY4" fmla="*/ 724619 h 1449238"/>
                <a:gd name="connsiteX5" fmla="*/ 3669395 w 3755550"/>
                <a:gd name="connsiteY5" fmla="*/ 1146656 h 1449238"/>
                <a:gd name="connsiteX6" fmla="*/ 3755550 w 3755550"/>
                <a:gd name="connsiteY6" fmla="*/ 1193420 h 1449238"/>
                <a:gd name="connsiteX7" fmla="*/ 3755550 w 3755550"/>
                <a:gd name="connsiteY7" fmla="*/ 1449238 h 1449238"/>
                <a:gd name="connsiteX8" fmla="*/ 296361 w 3755550"/>
                <a:gd name="connsiteY8" fmla="*/ 1449238 h 1449238"/>
                <a:gd name="connsiteX9" fmla="*/ 12182 w 3755550"/>
                <a:gd name="connsiteY9" fmla="*/ 1312247 h 1449238"/>
                <a:gd name="connsiteX10" fmla="*/ 0 w 3755550"/>
                <a:gd name="connsiteY10" fmla="*/ 175895 h 1449238"/>
                <a:gd name="connsiteX11" fmla="*/ 296361 w 3755550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0 w 3743368"/>
                <a:gd name="connsiteY10" fmla="*/ 180758 h 1449238"/>
                <a:gd name="connsiteX11" fmla="*/ 284179 w 3743368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3368" h="1449238">
                  <a:moveTo>
                    <a:pt x="284179" y="0"/>
                  </a:moveTo>
                  <a:lnTo>
                    <a:pt x="3743368" y="0"/>
                  </a:lnTo>
                  <a:lnTo>
                    <a:pt x="3743368" y="255819"/>
                  </a:lnTo>
                  <a:lnTo>
                    <a:pt x="3657213" y="302582"/>
                  </a:lnTo>
                  <a:cubicBezTo>
                    <a:pt x="3521829" y="394046"/>
                    <a:pt x="3432817" y="548938"/>
                    <a:pt x="3432817" y="724619"/>
                  </a:cubicBezTo>
                  <a:cubicBezTo>
                    <a:pt x="3432817" y="900300"/>
                    <a:pt x="3521829" y="1055192"/>
                    <a:pt x="3657213" y="1146656"/>
                  </a:cubicBezTo>
                  <a:lnTo>
                    <a:pt x="3743368" y="1193420"/>
                  </a:lnTo>
                  <a:lnTo>
                    <a:pt x="3743368" y="1449238"/>
                  </a:lnTo>
                  <a:lnTo>
                    <a:pt x="284179" y="1449238"/>
                  </a:lnTo>
                  <a:cubicBezTo>
                    <a:pt x="150778" y="1449238"/>
                    <a:pt x="0" y="1445648"/>
                    <a:pt x="0" y="1312247"/>
                  </a:cubicBezTo>
                  <a:lnTo>
                    <a:pt x="0" y="180758"/>
                  </a:lnTo>
                  <a:cubicBezTo>
                    <a:pt x="0" y="47357"/>
                    <a:pt x="150778" y="0"/>
                    <a:pt x="28417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65081" y="4044507"/>
              <a:ext cx="5543947" cy="1638600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167882 h 1449238"/>
                <a:gd name="connsiteX11" fmla="*/ 241544 w 3700733"/>
                <a:gd name="connsiteY11" fmla="*/ 0 h 1449238"/>
                <a:gd name="connsiteX0" fmla="*/ 241544 w 3700733"/>
                <a:gd name="connsiteY0" fmla="*/ 0 h 1449317"/>
                <a:gd name="connsiteX1" fmla="*/ 3700733 w 3700733"/>
                <a:gd name="connsiteY1" fmla="*/ 0 h 1449317"/>
                <a:gd name="connsiteX2" fmla="*/ 3700733 w 3700733"/>
                <a:gd name="connsiteY2" fmla="*/ 255819 h 1449317"/>
                <a:gd name="connsiteX3" fmla="*/ 3614578 w 3700733"/>
                <a:gd name="connsiteY3" fmla="*/ 302582 h 1449317"/>
                <a:gd name="connsiteX4" fmla="*/ 3390182 w 3700733"/>
                <a:gd name="connsiteY4" fmla="*/ 724619 h 1449317"/>
                <a:gd name="connsiteX5" fmla="*/ 3614578 w 3700733"/>
                <a:gd name="connsiteY5" fmla="*/ 1146656 h 1449317"/>
                <a:gd name="connsiteX6" fmla="*/ 3700733 w 3700733"/>
                <a:gd name="connsiteY6" fmla="*/ 1193420 h 1449317"/>
                <a:gd name="connsiteX7" fmla="*/ 3700733 w 3700733"/>
                <a:gd name="connsiteY7" fmla="*/ 1449238 h 1449317"/>
                <a:gd name="connsiteX8" fmla="*/ 241544 w 3700733"/>
                <a:gd name="connsiteY8" fmla="*/ 1449238 h 1449317"/>
                <a:gd name="connsiteX9" fmla="*/ 0 w 3700733"/>
                <a:gd name="connsiteY9" fmla="*/ 1323449 h 1449317"/>
                <a:gd name="connsiteX10" fmla="*/ 0 w 3700733"/>
                <a:gd name="connsiteY10" fmla="*/ 167882 h 1449317"/>
                <a:gd name="connsiteX11" fmla="*/ 241544 w 3700733"/>
                <a:gd name="connsiteY11" fmla="*/ 0 h 144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317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456850"/>
                    <a:pt x="0" y="1323449"/>
                  </a:cubicBezTo>
                  <a:lnTo>
                    <a:pt x="0" y="167882"/>
                  </a:lnTo>
                  <a:cubicBezTo>
                    <a:pt x="0" y="34481"/>
                    <a:pt x="108143" y="0"/>
                    <a:pt x="241544" y="0"/>
                  </a:cubicBezTo>
                  <a:close/>
                </a:path>
              </a:pathLst>
            </a:custGeom>
            <a:grp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771452" y="4072675"/>
              <a:ext cx="5540090" cy="15736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6286 w 3700733"/>
                <a:gd name="connsiteY10" fmla="*/ 163773 h 1449238"/>
                <a:gd name="connsiteX11" fmla="*/ 241544 w 3700733"/>
                <a:gd name="connsiteY11" fmla="*/ 0 h 1449238"/>
                <a:gd name="connsiteX0" fmla="*/ 235258 w 3694447"/>
                <a:gd name="connsiteY0" fmla="*/ 0 h 1449347"/>
                <a:gd name="connsiteX1" fmla="*/ 3694447 w 3694447"/>
                <a:gd name="connsiteY1" fmla="*/ 0 h 1449347"/>
                <a:gd name="connsiteX2" fmla="*/ 3694447 w 3694447"/>
                <a:gd name="connsiteY2" fmla="*/ 255819 h 1449347"/>
                <a:gd name="connsiteX3" fmla="*/ 3608292 w 3694447"/>
                <a:gd name="connsiteY3" fmla="*/ 302582 h 1449347"/>
                <a:gd name="connsiteX4" fmla="*/ 3383896 w 3694447"/>
                <a:gd name="connsiteY4" fmla="*/ 724619 h 1449347"/>
                <a:gd name="connsiteX5" fmla="*/ 3608292 w 3694447"/>
                <a:gd name="connsiteY5" fmla="*/ 1146656 h 1449347"/>
                <a:gd name="connsiteX6" fmla="*/ 3694447 w 3694447"/>
                <a:gd name="connsiteY6" fmla="*/ 1193420 h 1449347"/>
                <a:gd name="connsiteX7" fmla="*/ 3694447 w 3694447"/>
                <a:gd name="connsiteY7" fmla="*/ 1449238 h 1449347"/>
                <a:gd name="connsiteX8" fmla="*/ 235258 w 3694447"/>
                <a:gd name="connsiteY8" fmla="*/ 1449238 h 1449347"/>
                <a:gd name="connsiteX9" fmla="*/ 0 w 3694447"/>
                <a:gd name="connsiteY9" fmla="*/ 1324351 h 1449347"/>
                <a:gd name="connsiteX10" fmla="*/ 0 w 3694447"/>
                <a:gd name="connsiteY10" fmla="*/ 163773 h 1449347"/>
                <a:gd name="connsiteX11" fmla="*/ 235258 w 3694447"/>
                <a:gd name="connsiteY11" fmla="*/ 0 h 144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4447" h="1449347">
                  <a:moveTo>
                    <a:pt x="235258" y="0"/>
                  </a:moveTo>
                  <a:lnTo>
                    <a:pt x="3694447" y="0"/>
                  </a:lnTo>
                  <a:lnTo>
                    <a:pt x="3694447" y="255819"/>
                  </a:lnTo>
                  <a:lnTo>
                    <a:pt x="3608292" y="302582"/>
                  </a:lnTo>
                  <a:cubicBezTo>
                    <a:pt x="3472908" y="394046"/>
                    <a:pt x="3383896" y="548938"/>
                    <a:pt x="3383896" y="724619"/>
                  </a:cubicBezTo>
                  <a:cubicBezTo>
                    <a:pt x="3383896" y="900300"/>
                    <a:pt x="3472908" y="1055192"/>
                    <a:pt x="3608292" y="1146656"/>
                  </a:cubicBezTo>
                  <a:lnTo>
                    <a:pt x="3694447" y="1193420"/>
                  </a:lnTo>
                  <a:lnTo>
                    <a:pt x="3694447" y="1449238"/>
                  </a:lnTo>
                  <a:lnTo>
                    <a:pt x="235258" y="1449238"/>
                  </a:lnTo>
                  <a:cubicBezTo>
                    <a:pt x="101857" y="1449238"/>
                    <a:pt x="0" y="1457752"/>
                    <a:pt x="0" y="1324351"/>
                  </a:cubicBezTo>
                  <a:lnTo>
                    <a:pt x="0" y="163773"/>
                  </a:lnTo>
                  <a:cubicBezTo>
                    <a:pt x="0" y="30372"/>
                    <a:pt x="101857" y="0"/>
                    <a:pt x="235258" y="0"/>
                  </a:cubicBezTo>
                  <a:close/>
                </a:path>
              </a:pathLst>
            </a:custGeom>
            <a:grpFill/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32925" y="2026942"/>
            <a:ext cx="3645178" cy="1232644"/>
            <a:chOff x="1285116" y="1081269"/>
            <a:chExt cx="4860237" cy="1300297"/>
          </a:xfrm>
        </p:grpSpPr>
        <p:sp>
          <p:nvSpPr>
            <p:cNvPr id="58" name="TextBox 57"/>
            <p:cNvSpPr txBox="1"/>
            <p:nvPr/>
          </p:nvSpPr>
          <p:spPr>
            <a:xfrm>
              <a:off x="1285116" y="1081269"/>
              <a:ext cx="1215448" cy="107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/>
                <a:t>7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363795" y="1642902"/>
              <a:ext cx="37815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676401" y="2387084"/>
            <a:ext cx="2684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821508" y="4875830"/>
            <a:ext cx="20635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dirty="0"/>
              <a:t>Pera and Van Tonder., 2018: </a:t>
            </a:r>
            <a:r>
              <a:rPr lang="nl-NL" sz="900" dirty="0" smtClean="0"/>
              <a:t>78 </a:t>
            </a:r>
            <a:r>
              <a:rPr lang="nl-NL" sz="900" dirty="0"/>
              <a:t>- 79</a:t>
            </a:r>
            <a:endParaRPr lang="en-US" sz="900" dirty="0" smtClean="0"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0427" y="2454351"/>
            <a:ext cx="2735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 smtClean="0">
                <a:latin typeface="Century Gothic" panose="020B0502020202020204" pitchFamily="34" charset="0"/>
              </a:rPr>
              <a:t>Confidentiality </a:t>
            </a:r>
            <a:r>
              <a:rPr lang="en-ZA" sz="2400" dirty="0" smtClean="0"/>
              <a:t>- </a:t>
            </a:r>
            <a:r>
              <a:rPr lang="en-ZA" sz="2400" b="1" dirty="0">
                <a:solidFill>
                  <a:srgbClr val="660033"/>
                </a:solidFill>
              </a:rPr>
              <a:t>Patient’s access to information </a:t>
            </a:r>
            <a:endParaRPr lang="en-ZA" sz="2400" b="1" dirty="0">
              <a:solidFill>
                <a:srgbClr val="660033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33675" y="2105314"/>
            <a:ext cx="5598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Do patients have a right to access their own medical </a:t>
            </a:r>
            <a:r>
              <a:rPr lang="en-US" dirty="0" smtClean="0"/>
              <a:t>records?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5430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37 -4.93827E-7 L -4.44444E-6 -4.9382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23" y="105508"/>
            <a:ext cx="5570855" cy="481791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19023" y="706232"/>
            <a:ext cx="3687537" cy="1015663"/>
            <a:chOff x="1205155" y="1050604"/>
            <a:chExt cx="4916716" cy="1354217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>
                      <a:lumMod val="85000"/>
                    </a:schemeClr>
                  </a:solidFill>
                </a:rPr>
                <a:t>1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40312" y="1334536"/>
              <a:ext cx="378155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</a:rPr>
                <a:t>TAB ONE</a:t>
              </a: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/>
              </a:r>
              <a:br>
                <a:rPr lang="en-US" dirty="0">
                  <a:solidFill>
                    <a:schemeClr val="bg1">
                      <a:lumMod val="85000"/>
                    </a:schemeClr>
                  </a:solidFill>
                </a:rPr>
              </a:b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Add your own text here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7892" y="772267"/>
            <a:ext cx="4695992" cy="3689246"/>
            <a:chOff x="5219477" y="995322"/>
            <a:chExt cx="6261323" cy="1514980"/>
          </a:xfrm>
        </p:grpSpPr>
        <p:sp>
          <p:nvSpPr>
            <p:cNvPr id="45" name="Freeform: Shape 44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718444" y="694513"/>
            <a:ext cx="5116811" cy="4122358"/>
            <a:chOff x="5342415" y="949754"/>
            <a:chExt cx="6261323" cy="1542363"/>
          </a:xfrm>
        </p:grpSpPr>
        <p:grpSp>
          <p:nvGrpSpPr>
            <p:cNvPr id="49" name="Group 48"/>
            <p:cNvGrpSpPr/>
            <p:nvPr/>
          </p:nvGrpSpPr>
          <p:grpSpPr>
            <a:xfrm>
              <a:off x="5342415" y="949754"/>
              <a:ext cx="6261323" cy="1542363"/>
              <a:chOff x="5219477" y="967939"/>
              <a:chExt cx="6261323" cy="1542363"/>
            </a:xfrm>
          </p:grpSpPr>
          <p:sp>
            <p:nvSpPr>
              <p:cNvPr id="51" name="Freeform: Shape 5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5219477" y="967939"/>
                <a:ext cx="5351454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502630" y="1084167"/>
              <a:ext cx="4291162" cy="30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Century Gothic" panose="020B0502020202020204" pitchFamily="34" charset="0"/>
              </a:endParaRP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r>
                <a:rPr lang="en-US" sz="1400" dirty="0" smtClean="0">
                  <a:latin typeface="Century Gothic" panose="020B0502020202020204" pitchFamily="34" charset="0"/>
                </a:rPr>
                <a:t>.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30134" y="496290"/>
            <a:ext cx="4345251" cy="4214032"/>
            <a:chOff x="517874" y="3954953"/>
            <a:chExt cx="5793668" cy="179755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4" name="Freeform: Shape 53"/>
            <p:cNvSpPr/>
            <p:nvPr/>
          </p:nvSpPr>
          <p:spPr>
            <a:xfrm>
              <a:off x="517874" y="3954953"/>
              <a:ext cx="5793668" cy="1797554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12182 w 3700733"/>
                <a:gd name="connsiteY10" fmla="*/ 173463 h 1449238"/>
                <a:gd name="connsiteX11" fmla="*/ 241544 w 3700733"/>
                <a:gd name="connsiteY11" fmla="*/ 0 h 1449238"/>
                <a:gd name="connsiteX0" fmla="*/ 229362 w 3688551"/>
                <a:gd name="connsiteY0" fmla="*/ 0 h 1449238"/>
                <a:gd name="connsiteX1" fmla="*/ 3688551 w 3688551"/>
                <a:gd name="connsiteY1" fmla="*/ 0 h 1449238"/>
                <a:gd name="connsiteX2" fmla="*/ 3688551 w 3688551"/>
                <a:gd name="connsiteY2" fmla="*/ 255819 h 1449238"/>
                <a:gd name="connsiteX3" fmla="*/ 3602396 w 3688551"/>
                <a:gd name="connsiteY3" fmla="*/ 302582 h 1449238"/>
                <a:gd name="connsiteX4" fmla="*/ 3378000 w 3688551"/>
                <a:gd name="connsiteY4" fmla="*/ 724619 h 1449238"/>
                <a:gd name="connsiteX5" fmla="*/ 3602396 w 3688551"/>
                <a:gd name="connsiteY5" fmla="*/ 1146656 h 1449238"/>
                <a:gd name="connsiteX6" fmla="*/ 3688551 w 3688551"/>
                <a:gd name="connsiteY6" fmla="*/ 1193420 h 1449238"/>
                <a:gd name="connsiteX7" fmla="*/ 3688551 w 3688551"/>
                <a:gd name="connsiteY7" fmla="*/ 1449238 h 1449238"/>
                <a:gd name="connsiteX8" fmla="*/ 229362 w 3688551"/>
                <a:gd name="connsiteY8" fmla="*/ 1449238 h 1449238"/>
                <a:gd name="connsiteX9" fmla="*/ 0 w 3688551"/>
                <a:gd name="connsiteY9" fmla="*/ 1312247 h 1449238"/>
                <a:gd name="connsiteX10" fmla="*/ 0 w 3688551"/>
                <a:gd name="connsiteY10" fmla="*/ 173463 h 1449238"/>
                <a:gd name="connsiteX11" fmla="*/ 229362 w 3688551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54817 w 3743368"/>
                <a:gd name="connsiteY10" fmla="*/ 173463 h 1449238"/>
                <a:gd name="connsiteX11" fmla="*/ 284179 w 3743368"/>
                <a:gd name="connsiteY11" fmla="*/ 0 h 1449238"/>
                <a:gd name="connsiteX0" fmla="*/ 302452 w 3761641"/>
                <a:gd name="connsiteY0" fmla="*/ 0 h 1449238"/>
                <a:gd name="connsiteX1" fmla="*/ 3761641 w 3761641"/>
                <a:gd name="connsiteY1" fmla="*/ 0 h 1449238"/>
                <a:gd name="connsiteX2" fmla="*/ 3761641 w 3761641"/>
                <a:gd name="connsiteY2" fmla="*/ 255819 h 1449238"/>
                <a:gd name="connsiteX3" fmla="*/ 3675486 w 3761641"/>
                <a:gd name="connsiteY3" fmla="*/ 302582 h 1449238"/>
                <a:gd name="connsiteX4" fmla="*/ 3451090 w 3761641"/>
                <a:gd name="connsiteY4" fmla="*/ 724619 h 1449238"/>
                <a:gd name="connsiteX5" fmla="*/ 3675486 w 3761641"/>
                <a:gd name="connsiteY5" fmla="*/ 1146656 h 1449238"/>
                <a:gd name="connsiteX6" fmla="*/ 3761641 w 3761641"/>
                <a:gd name="connsiteY6" fmla="*/ 1193420 h 1449238"/>
                <a:gd name="connsiteX7" fmla="*/ 3761641 w 3761641"/>
                <a:gd name="connsiteY7" fmla="*/ 1449238 h 1449238"/>
                <a:gd name="connsiteX8" fmla="*/ 302452 w 3761641"/>
                <a:gd name="connsiteY8" fmla="*/ 1449238 h 1449238"/>
                <a:gd name="connsiteX9" fmla="*/ 18273 w 3761641"/>
                <a:gd name="connsiteY9" fmla="*/ 1312247 h 1449238"/>
                <a:gd name="connsiteX10" fmla="*/ 0 w 3761641"/>
                <a:gd name="connsiteY10" fmla="*/ 173463 h 1449238"/>
                <a:gd name="connsiteX11" fmla="*/ 302452 w 3761641"/>
                <a:gd name="connsiteY11" fmla="*/ 0 h 1449238"/>
                <a:gd name="connsiteX0" fmla="*/ 296361 w 3755550"/>
                <a:gd name="connsiteY0" fmla="*/ 0 h 1449238"/>
                <a:gd name="connsiteX1" fmla="*/ 3755550 w 3755550"/>
                <a:gd name="connsiteY1" fmla="*/ 0 h 1449238"/>
                <a:gd name="connsiteX2" fmla="*/ 3755550 w 3755550"/>
                <a:gd name="connsiteY2" fmla="*/ 255819 h 1449238"/>
                <a:gd name="connsiteX3" fmla="*/ 3669395 w 3755550"/>
                <a:gd name="connsiteY3" fmla="*/ 302582 h 1449238"/>
                <a:gd name="connsiteX4" fmla="*/ 3444999 w 3755550"/>
                <a:gd name="connsiteY4" fmla="*/ 724619 h 1449238"/>
                <a:gd name="connsiteX5" fmla="*/ 3669395 w 3755550"/>
                <a:gd name="connsiteY5" fmla="*/ 1146656 h 1449238"/>
                <a:gd name="connsiteX6" fmla="*/ 3755550 w 3755550"/>
                <a:gd name="connsiteY6" fmla="*/ 1193420 h 1449238"/>
                <a:gd name="connsiteX7" fmla="*/ 3755550 w 3755550"/>
                <a:gd name="connsiteY7" fmla="*/ 1449238 h 1449238"/>
                <a:gd name="connsiteX8" fmla="*/ 296361 w 3755550"/>
                <a:gd name="connsiteY8" fmla="*/ 1449238 h 1449238"/>
                <a:gd name="connsiteX9" fmla="*/ 12182 w 3755550"/>
                <a:gd name="connsiteY9" fmla="*/ 1312247 h 1449238"/>
                <a:gd name="connsiteX10" fmla="*/ 0 w 3755550"/>
                <a:gd name="connsiteY10" fmla="*/ 175895 h 1449238"/>
                <a:gd name="connsiteX11" fmla="*/ 296361 w 3755550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0 w 3743368"/>
                <a:gd name="connsiteY10" fmla="*/ 180758 h 1449238"/>
                <a:gd name="connsiteX11" fmla="*/ 284179 w 3743368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3368" h="1449238">
                  <a:moveTo>
                    <a:pt x="284179" y="0"/>
                  </a:moveTo>
                  <a:lnTo>
                    <a:pt x="3743368" y="0"/>
                  </a:lnTo>
                  <a:lnTo>
                    <a:pt x="3743368" y="255819"/>
                  </a:lnTo>
                  <a:lnTo>
                    <a:pt x="3657213" y="302582"/>
                  </a:lnTo>
                  <a:cubicBezTo>
                    <a:pt x="3521829" y="394046"/>
                    <a:pt x="3432817" y="548938"/>
                    <a:pt x="3432817" y="724619"/>
                  </a:cubicBezTo>
                  <a:cubicBezTo>
                    <a:pt x="3432817" y="900300"/>
                    <a:pt x="3521829" y="1055192"/>
                    <a:pt x="3657213" y="1146656"/>
                  </a:cubicBezTo>
                  <a:lnTo>
                    <a:pt x="3743368" y="1193420"/>
                  </a:lnTo>
                  <a:lnTo>
                    <a:pt x="3743368" y="1449238"/>
                  </a:lnTo>
                  <a:lnTo>
                    <a:pt x="284179" y="1449238"/>
                  </a:lnTo>
                  <a:cubicBezTo>
                    <a:pt x="150778" y="1449238"/>
                    <a:pt x="0" y="1445648"/>
                    <a:pt x="0" y="1312247"/>
                  </a:cubicBezTo>
                  <a:lnTo>
                    <a:pt x="0" y="180758"/>
                  </a:lnTo>
                  <a:cubicBezTo>
                    <a:pt x="0" y="47357"/>
                    <a:pt x="150778" y="0"/>
                    <a:pt x="28417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65081" y="4044507"/>
              <a:ext cx="5543947" cy="1638600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167882 h 1449238"/>
                <a:gd name="connsiteX11" fmla="*/ 241544 w 3700733"/>
                <a:gd name="connsiteY11" fmla="*/ 0 h 1449238"/>
                <a:gd name="connsiteX0" fmla="*/ 241544 w 3700733"/>
                <a:gd name="connsiteY0" fmla="*/ 0 h 1449317"/>
                <a:gd name="connsiteX1" fmla="*/ 3700733 w 3700733"/>
                <a:gd name="connsiteY1" fmla="*/ 0 h 1449317"/>
                <a:gd name="connsiteX2" fmla="*/ 3700733 w 3700733"/>
                <a:gd name="connsiteY2" fmla="*/ 255819 h 1449317"/>
                <a:gd name="connsiteX3" fmla="*/ 3614578 w 3700733"/>
                <a:gd name="connsiteY3" fmla="*/ 302582 h 1449317"/>
                <a:gd name="connsiteX4" fmla="*/ 3390182 w 3700733"/>
                <a:gd name="connsiteY4" fmla="*/ 724619 h 1449317"/>
                <a:gd name="connsiteX5" fmla="*/ 3614578 w 3700733"/>
                <a:gd name="connsiteY5" fmla="*/ 1146656 h 1449317"/>
                <a:gd name="connsiteX6" fmla="*/ 3700733 w 3700733"/>
                <a:gd name="connsiteY6" fmla="*/ 1193420 h 1449317"/>
                <a:gd name="connsiteX7" fmla="*/ 3700733 w 3700733"/>
                <a:gd name="connsiteY7" fmla="*/ 1449238 h 1449317"/>
                <a:gd name="connsiteX8" fmla="*/ 241544 w 3700733"/>
                <a:gd name="connsiteY8" fmla="*/ 1449238 h 1449317"/>
                <a:gd name="connsiteX9" fmla="*/ 0 w 3700733"/>
                <a:gd name="connsiteY9" fmla="*/ 1323449 h 1449317"/>
                <a:gd name="connsiteX10" fmla="*/ 0 w 3700733"/>
                <a:gd name="connsiteY10" fmla="*/ 167882 h 1449317"/>
                <a:gd name="connsiteX11" fmla="*/ 241544 w 3700733"/>
                <a:gd name="connsiteY11" fmla="*/ 0 h 144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317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456850"/>
                    <a:pt x="0" y="1323449"/>
                  </a:cubicBezTo>
                  <a:lnTo>
                    <a:pt x="0" y="167882"/>
                  </a:lnTo>
                  <a:cubicBezTo>
                    <a:pt x="0" y="34481"/>
                    <a:pt x="108143" y="0"/>
                    <a:pt x="241544" y="0"/>
                  </a:cubicBezTo>
                  <a:close/>
                </a:path>
              </a:pathLst>
            </a:custGeom>
            <a:grp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771452" y="4072675"/>
              <a:ext cx="5540090" cy="15736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6286 w 3700733"/>
                <a:gd name="connsiteY10" fmla="*/ 163773 h 1449238"/>
                <a:gd name="connsiteX11" fmla="*/ 241544 w 3700733"/>
                <a:gd name="connsiteY11" fmla="*/ 0 h 1449238"/>
                <a:gd name="connsiteX0" fmla="*/ 235258 w 3694447"/>
                <a:gd name="connsiteY0" fmla="*/ 0 h 1449347"/>
                <a:gd name="connsiteX1" fmla="*/ 3694447 w 3694447"/>
                <a:gd name="connsiteY1" fmla="*/ 0 h 1449347"/>
                <a:gd name="connsiteX2" fmla="*/ 3694447 w 3694447"/>
                <a:gd name="connsiteY2" fmla="*/ 255819 h 1449347"/>
                <a:gd name="connsiteX3" fmla="*/ 3608292 w 3694447"/>
                <a:gd name="connsiteY3" fmla="*/ 302582 h 1449347"/>
                <a:gd name="connsiteX4" fmla="*/ 3383896 w 3694447"/>
                <a:gd name="connsiteY4" fmla="*/ 724619 h 1449347"/>
                <a:gd name="connsiteX5" fmla="*/ 3608292 w 3694447"/>
                <a:gd name="connsiteY5" fmla="*/ 1146656 h 1449347"/>
                <a:gd name="connsiteX6" fmla="*/ 3694447 w 3694447"/>
                <a:gd name="connsiteY6" fmla="*/ 1193420 h 1449347"/>
                <a:gd name="connsiteX7" fmla="*/ 3694447 w 3694447"/>
                <a:gd name="connsiteY7" fmla="*/ 1449238 h 1449347"/>
                <a:gd name="connsiteX8" fmla="*/ 235258 w 3694447"/>
                <a:gd name="connsiteY8" fmla="*/ 1449238 h 1449347"/>
                <a:gd name="connsiteX9" fmla="*/ 0 w 3694447"/>
                <a:gd name="connsiteY9" fmla="*/ 1324351 h 1449347"/>
                <a:gd name="connsiteX10" fmla="*/ 0 w 3694447"/>
                <a:gd name="connsiteY10" fmla="*/ 163773 h 1449347"/>
                <a:gd name="connsiteX11" fmla="*/ 235258 w 3694447"/>
                <a:gd name="connsiteY11" fmla="*/ 0 h 144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4447" h="1449347">
                  <a:moveTo>
                    <a:pt x="235258" y="0"/>
                  </a:moveTo>
                  <a:lnTo>
                    <a:pt x="3694447" y="0"/>
                  </a:lnTo>
                  <a:lnTo>
                    <a:pt x="3694447" y="255819"/>
                  </a:lnTo>
                  <a:lnTo>
                    <a:pt x="3608292" y="302582"/>
                  </a:lnTo>
                  <a:cubicBezTo>
                    <a:pt x="3472908" y="394046"/>
                    <a:pt x="3383896" y="548938"/>
                    <a:pt x="3383896" y="724619"/>
                  </a:cubicBezTo>
                  <a:cubicBezTo>
                    <a:pt x="3383896" y="900300"/>
                    <a:pt x="3472908" y="1055192"/>
                    <a:pt x="3608292" y="1146656"/>
                  </a:cubicBezTo>
                  <a:lnTo>
                    <a:pt x="3694447" y="1193420"/>
                  </a:lnTo>
                  <a:lnTo>
                    <a:pt x="3694447" y="1449238"/>
                  </a:lnTo>
                  <a:lnTo>
                    <a:pt x="235258" y="1449238"/>
                  </a:lnTo>
                  <a:cubicBezTo>
                    <a:pt x="101857" y="1449238"/>
                    <a:pt x="0" y="1457752"/>
                    <a:pt x="0" y="1324351"/>
                  </a:cubicBezTo>
                  <a:lnTo>
                    <a:pt x="0" y="163773"/>
                  </a:lnTo>
                  <a:cubicBezTo>
                    <a:pt x="0" y="30372"/>
                    <a:pt x="101857" y="0"/>
                    <a:pt x="235258" y="0"/>
                  </a:cubicBezTo>
                  <a:close/>
                </a:path>
              </a:pathLst>
            </a:custGeom>
            <a:grpFill/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72954" y="1997872"/>
            <a:ext cx="3705149" cy="1261713"/>
            <a:chOff x="1205155" y="1050604"/>
            <a:chExt cx="4940198" cy="1330962"/>
          </a:xfrm>
        </p:grpSpPr>
        <p:sp>
          <p:nvSpPr>
            <p:cNvPr id="58" name="TextBox 57"/>
            <p:cNvSpPr txBox="1"/>
            <p:nvPr/>
          </p:nvSpPr>
          <p:spPr>
            <a:xfrm>
              <a:off x="1205155" y="1050604"/>
              <a:ext cx="1056640" cy="1071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/>
                <a:t>6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363795" y="1642902"/>
              <a:ext cx="37815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676401" y="2387084"/>
            <a:ext cx="2684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844399" y="4721663"/>
            <a:ext cx="22473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>
                <a:latin typeface="Century Gothic" panose="020B0502020202020204" pitchFamily="34" charset="0"/>
              </a:rPr>
              <a:t>Pera and Van Tonder., 2018: 96 - 98</a:t>
            </a:r>
            <a:endParaRPr lang="en-US" sz="9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50446" y="1556088"/>
            <a:ext cx="24053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Right to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Confidentiality</a:t>
            </a:r>
          </a:p>
          <a:p>
            <a:r>
              <a:rPr lang="en-US" sz="2400" b="1" dirty="0">
                <a:latin typeface="Century Gothic" panose="020B0502020202020204" pitchFamily="34" charset="0"/>
              </a:rPr>
              <a:t>of children</a:t>
            </a:r>
          </a:p>
          <a:p>
            <a:r>
              <a:rPr lang="en-US" sz="2400" b="1" dirty="0">
                <a:solidFill>
                  <a:srgbClr val="CC0099"/>
                </a:solidFill>
                <a:latin typeface="Century Gothic" panose="020B0502020202020204" pitchFamily="34" charset="0"/>
              </a:rPr>
              <a:t>Under the</a:t>
            </a:r>
          </a:p>
          <a:p>
            <a:r>
              <a:rPr lang="en-US" sz="2400" b="1" dirty="0">
                <a:solidFill>
                  <a:srgbClr val="CC0099"/>
                </a:solidFill>
                <a:latin typeface="Century Gothic" panose="020B0502020202020204" pitchFamily="34" charset="0"/>
              </a:rPr>
              <a:t>Children's Act</a:t>
            </a:r>
          </a:p>
          <a:p>
            <a:r>
              <a:rPr lang="en-US" sz="2400" b="1" dirty="0">
                <a:solidFill>
                  <a:srgbClr val="CC0099"/>
                </a:solidFill>
                <a:latin typeface="Century Gothic" panose="020B0502020202020204" pitchFamily="34" charset="0"/>
              </a:rPr>
              <a:t>(No. 38 of</a:t>
            </a:r>
          </a:p>
          <a:p>
            <a:r>
              <a:rPr lang="en-US" sz="2400" b="1" dirty="0">
                <a:solidFill>
                  <a:srgbClr val="CC0099"/>
                </a:solidFill>
                <a:latin typeface="Century Gothic" panose="020B0502020202020204" pitchFamily="34" charset="0"/>
              </a:rPr>
              <a:t>2005)</a:t>
            </a:r>
            <a:endParaRPr lang="en-ZA" sz="2400" b="1" dirty="0">
              <a:solidFill>
                <a:srgbClr val="CC0099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0422" y="1276350"/>
            <a:ext cx="5295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Medical treatment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Surgical </a:t>
            </a:r>
            <a:r>
              <a:rPr lang="en-US" dirty="0"/>
              <a:t>operation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HIV </a:t>
            </a:r>
            <a:r>
              <a:rPr lang="en-US" dirty="0"/>
              <a:t>Testing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0461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37 -4.93827E-7 L -4.44444E-6 -4.9382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23" y="105508"/>
            <a:ext cx="5570855" cy="481791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19023" y="706232"/>
            <a:ext cx="3687537" cy="1015663"/>
            <a:chOff x="1205155" y="1050604"/>
            <a:chExt cx="4916716" cy="1354217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>
                      <a:lumMod val="85000"/>
                    </a:schemeClr>
                  </a:solidFill>
                </a:rPr>
                <a:t>1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40312" y="1334536"/>
              <a:ext cx="378155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</a:rPr>
                <a:t>TAB ONE</a:t>
              </a: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/>
              </a:r>
              <a:br>
                <a:rPr lang="en-US" dirty="0">
                  <a:solidFill>
                    <a:schemeClr val="bg1">
                      <a:lumMod val="85000"/>
                    </a:schemeClr>
                  </a:solidFill>
                </a:rPr>
              </a:b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Add your own text here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7892" y="772267"/>
            <a:ext cx="4695992" cy="3689246"/>
            <a:chOff x="5219477" y="995322"/>
            <a:chExt cx="6261323" cy="1514980"/>
          </a:xfrm>
        </p:grpSpPr>
        <p:sp>
          <p:nvSpPr>
            <p:cNvPr id="45" name="Freeform: Shape 44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454534" y="659192"/>
            <a:ext cx="5299065" cy="4122358"/>
            <a:chOff x="5342415" y="949754"/>
            <a:chExt cx="6261323" cy="1542363"/>
          </a:xfrm>
        </p:grpSpPr>
        <p:grpSp>
          <p:nvGrpSpPr>
            <p:cNvPr id="49" name="Group 48"/>
            <p:cNvGrpSpPr/>
            <p:nvPr/>
          </p:nvGrpSpPr>
          <p:grpSpPr>
            <a:xfrm>
              <a:off x="5342415" y="949754"/>
              <a:ext cx="6261323" cy="1542363"/>
              <a:chOff x="5219477" y="967939"/>
              <a:chExt cx="6261323" cy="1542363"/>
            </a:xfrm>
          </p:grpSpPr>
          <p:sp>
            <p:nvSpPr>
              <p:cNvPr id="51" name="Freeform: Shape 5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5219477" y="967939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502630" y="1084167"/>
              <a:ext cx="4291162" cy="30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Century Gothic" panose="020B0502020202020204" pitchFamily="34" charset="0"/>
              </a:endParaRP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r>
                <a:rPr lang="en-US" sz="1400" dirty="0" smtClean="0">
                  <a:latin typeface="Century Gothic" panose="020B0502020202020204" pitchFamily="34" charset="0"/>
                </a:rPr>
                <a:t>.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516367" y="520714"/>
            <a:ext cx="4541988" cy="4214032"/>
            <a:chOff x="517874" y="3954953"/>
            <a:chExt cx="6055985" cy="179755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4" name="Freeform: Shape 53"/>
            <p:cNvSpPr/>
            <p:nvPr/>
          </p:nvSpPr>
          <p:spPr>
            <a:xfrm>
              <a:off x="517874" y="3954953"/>
              <a:ext cx="5793668" cy="1797554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12182 w 3700733"/>
                <a:gd name="connsiteY10" fmla="*/ 173463 h 1449238"/>
                <a:gd name="connsiteX11" fmla="*/ 241544 w 3700733"/>
                <a:gd name="connsiteY11" fmla="*/ 0 h 1449238"/>
                <a:gd name="connsiteX0" fmla="*/ 229362 w 3688551"/>
                <a:gd name="connsiteY0" fmla="*/ 0 h 1449238"/>
                <a:gd name="connsiteX1" fmla="*/ 3688551 w 3688551"/>
                <a:gd name="connsiteY1" fmla="*/ 0 h 1449238"/>
                <a:gd name="connsiteX2" fmla="*/ 3688551 w 3688551"/>
                <a:gd name="connsiteY2" fmla="*/ 255819 h 1449238"/>
                <a:gd name="connsiteX3" fmla="*/ 3602396 w 3688551"/>
                <a:gd name="connsiteY3" fmla="*/ 302582 h 1449238"/>
                <a:gd name="connsiteX4" fmla="*/ 3378000 w 3688551"/>
                <a:gd name="connsiteY4" fmla="*/ 724619 h 1449238"/>
                <a:gd name="connsiteX5" fmla="*/ 3602396 w 3688551"/>
                <a:gd name="connsiteY5" fmla="*/ 1146656 h 1449238"/>
                <a:gd name="connsiteX6" fmla="*/ 3688551 w 3688551"/>
                <a:gd name="connsiteY6" fmla="*/ 1193420 h 1449238"/>
                <a:gd name="connsiteX7" fmla="*/ 3688551 w 3688551"/>
                <a:gd name="connsiteY7" fmla="*/ 1449238 h 1449238"/>
                <a:gd name="connsiteX8" fmla="*/ 229362 w 3688551"/>
                <a:gd name="connsiteY8" fmla="*/ 1449238 h 1449238"/>
                <a:gd name="connsiteX9" fmla="*/ 0 w 3688551"/>
                <a:gd name="connsiteY9" fmla="*/ 1312247 h 1449238"/>
                <a:gd name="connsiteX10" fmla="*/ 0 w 3688551"/>
                <a:gd name="connsiteY10" fmla="*/ 173463 h 1449238"/>
                <a:gd name="connsiteX11" fmla="*/ 229362 w 3688551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54817 w 3743368"/>
                <a:gd name="connsiteY10" fmla="*/ 173463 h 1449238"/>
                <a:gd name="connsiteX11" fmla="*/ 284179 w 3743368"/>
                <a:gd name="connsiteY11" fmla="*/ 0 h 1449238"/>
                <a:gd name="connsiteX0" fmla="*/ 302452 w 3761641"/>
                <a:gd name="connsiteY0" fmla="*/ 0 h 1449238"/>
                <a:gd name="connsiteX1" fmla="*/ 3761641 w 3761641"/>
                <a:gd name="connsiteY1" fmla="*/ 0 h 1449238"/>
                <a:gd name="connsiteX2" fmla="*/ 3761641 w 3761641"/>
                <a:gd name="connsiteY2" fmla="*/ 255819 h 1449238"/>
                <a:gd name="connsiteX3" fmla="*/ 3675486 w 3761641"/>
                <a:gd name="connsiteY3" fmla="*/ 302582 h 1449238"/>
                <a:gd name="connsiteX4" fmla="*/ 3451090 w 3761641"/>
                <a:gd name="connsiteY4" fmla="*/ 724619 h 1449238"/>
                <a:gd name="connsiteX5" fmla="*/ 3675486 w 3761641"/>
                <a:gd name="connsiteY5" fmla="*/ 1146656 h 1449238"/>
                <a:gd name="connsiteX6" fmla="*/ 3761641 w 3761641"/>
                <a:gd name="connsiteY6" fmla="*/ 1193420 h 1449238"/>
                <a:gd name="connsiteX7" fmla="*/ 3761641 w 3761641"/>
                <a:gd name="connsiteY7" fmla="*/ 1449238 h 1449238"/>
                <a:gd name="connsiteX8" fmla="*/ 302452 w 3761641"/>
                <a:gd name="connsiteY8" fmla="*/ 1449238 h 1449238"/>
                <a:gd name="connsiteX9" fmla="*/ 18273 w 3761641"/>
                <a:gd name="connsiteY9" fmla="*/ 1312247 h 1449238"/>
                <a:gd name="connsiteX10" fmla="*/ 0 w 3761641"/>
                <a:gd name="connsiteY10" fmla="*/ 173463 h 1449238"/>
                <a:gd name="connsiteX11" fmla="*/ 302452 w 3761641"/>
                <a:gd name="connsiteY11" fmla="*/ 0 h 1449238"/>
                <a:gd name="connsiteX0" fmla="*/ 296361 w 3755550"/>
                <a:gd name="connsiteY0" fmla="*/ 0 h 1449238"/>
                <a:gd name="connsiteX1" fmla="*/ 3755550 w 3755550"/>
                <a:gd name="connsiteY1" fmla="*/ 0 h 1449238"/>
                <a:gd name="connsiteX2" fmla="*/ 3755550 w 3755550"/>
                <a:gd name="connsiteY2" fmla="*/ 255819 h 1449238"/>
                <a:gd name="connsiteX3" fmla="*/ 3669395 w 3755550"/>
                <a:gd name="connsiteY3" fmla="*/ 302582 h 1449238"/>
                <a:gd name="connsiteX4" fmla="*/ 3444999 w 3755550"/>
                <a:gd name="connsiteY4" fmla="*/ 724619 h 1449238"/>
                <a:gd name="connsiteX5" fmla="*/ 3669395 w 3755550"/>
                <a:gd name="connsiteY5" fmla="*/ 1146656 h 1449238"/>
                <a:gd name="connsiteX6" fmla="*/ 3755550 w 3755550"/>
                <a:gd name="connsiteY6" fmla="*/ 1193420 h 1449238"/>
                <a:gd name="connsiteX7" fmla="*/ 3755550 w 3755550"/>
                <a:gd name="connsiteY7" fmla="*/ 1449238 h 1449238"/>
                <a:gd name="connsiteX8" fmla="*/ 296361 w 3755550"/>
                <a:gd name="connsiteY8" fmla="*/ 1449238 h 1449238"/>
                <a:gd name="connsiteX9" fmla="*/ 12182 w 3755550"/>
                <a:gd name="connsiteY9" fmla="*/ 1312247 h 1449238"/>
                <a:gd name="connsiteX10" fmla="*/ 0 w 3755550"/>
                <a:gd name="connsiteY10" fmla="*/ 175895 h 1449238"/>
                <a:gd name="connsiteX11" fmla="*/ 296361 w 3755550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0 w 3743368"/>
                <a:gd name="connsiteY10" fmla="*/ 180758 h 1449238"/>
                <a:gd name="connsiteX11" fmla="*/ 284179 w 3743368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3368" h="1449238">
                  <a:moveTo>
                    <a:pt x="284179" y="0"/>
                  </a:moveTo>
                  <a:lnTo>
                    <a:pt x="3743368" y="0"/>
                  </a:lnTo>
                  <a:lnTo>
                    <a:pt x="3743368" y="255819"/>
                  </a:lnTo>
                  <a:lnTo>
                    <a:pt x="3657213" y="302582"/>
                  </a:lnTo>
                  <a:cubicBezTo>
                    <a:pt x="3521829" y="394046"/>
                    <a:pt x="3432817" y="548938"/>
                    <a:pt x="3432817" y="724619"/>
                  </a:cubicBezTo>
                  <a:cubicBezTo>
                    <a:pt x="3432817" y="900300"/>
                    <a:pt x="3521829" y="1055192"/>
                    <a:pt x="3657213" y="1146656"/>
                  </a:cubicBezTo>
                  <a:lnTo>
                    <a:pt x="3743368" y="1193420"/>
                  </a:lnTo>
                  <a:lnTo>
                    <a:pt x="3743368" y="1449238"/>
                  </a:lnTo>
                  <a:lnTo>
                    <a:pt x="284179" y="1449238"/>
                  </a:lnTo>
                  <a:cubicBezTo>
                    <a:pt x="150778" y="1449238"/>
                    <a:pt x="0" y="1445648"/>
                    <a:pt x="0" y="1312247"/>
                  </a:cubicBezTo>
                  <a:lnTo>
                    <a:pt x="0" y="180758"/>
                  </a:lnTo>
                  <a:cubicBezTo>
                    <a:pt x="0" y="47357"/>
                    <a:pt x="150778" y="0"/>
                    <a:pt x="28417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65081" y="4044507"/>
              <a:ext cx="5543947" cy="1638600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167882 h 1449238"/>
                <a:gd name="connsiteX11" fmla="*/ 241544 w 3700733"/>
                <a:gd name="connsiteY11" fmla="*/ 0 h 1449238"/>
                <a:gd name="connsiteX0" fmla="*/ 241544 w 3700733"/>
                <a:gd name="connsiteY0" fmla="*/ 0 h 1449317"/>
                <a:gd name="connsiteX1" fmla="*/ 3700733 w 3700733"/>
                <a:gd name="connsiteY1" fmla="*/ 0 h 1449317"/>
                <a:gd name="connsiteX2" fmla="*/ 3700733 w 3700733"/>
                <a:gd name="connsiteY2" fmla="*/ 255819 h 1449317"/>
                <a:gd name="connsiteX3" fmla="*/ 3614578 w 3700733"/>
                <a:gd name="connsiteY3" fmla="*/ 302582 h 1449317"/>
                <a:gd name="connsiteX4" fmla="*/ 3390182 w 3700733"/>
                <a:gd name="connsiteY4" fmla="*/ 724619 h 1449317"/>
                <a:gd name="connsiteX5" fmla="*/ 3614578 w 3700733"/>
                <a:gd name="connsiteY5" fmla="*/ 1146656 h 1449317"/>
                <a:gd name="connsiteX6" fmla="*/ 3700733 w 3700733"/>
                <a:gd name="connsiteY6" fmla="*/ 1193420 h 1449317"/>
                <a:gd name="connsiteX7" fmla="*/ 3700733 w 3700733"/>
                <a:gd name="connsiteY7" fmla="*/ 1449238 h 1449317"/>
                <a:gd name="connsiteX8" fmla="*/ 241544 w 3700733"/>
                <a:gd name="connsiteY8" fmla="*/ 1449238 h 1449317"/>
                <a:gd name="connsiteX9" fmla="*/ 0 w 3700733"/>
                <a:gd name="connsiteY9" fmla="*/ 1323449 h 1449317"/>
                <a:gd name="connsiteX10" fmla="*/ 0 w 3700733"/>
                <a:gd name="connsiteY10" fmla="*/ 167882 h 1449317"/>
                <a:gd name="connsiteX11" fmla="*/ 241544 w 3700733"/>
                <a:gd name="connsiteY11" fmla="*/ 0 h 144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317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456850"/>
                    <a:pt x="0" y="1323449"/>
                  </a:cubicBezTo>
                  <a:lnTo>
                    <a:pt x="0" y="167882"/>
                  </a:lnTo>
                  <a:cubicBezTo>
                    <a:pt x="0" y="34481"/>
                    <a:pt x="108143" y="0"/>
                    <a:pt x="241544" y="0"/>
                  </a:cubicBezTo>
                  <a:close/>
                </a:path>
              </a:pathLst>
            </a:custGeom>
            <a:grp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771453" y="3954953"/>
              <a:ext cx="5802406" cy="1791973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6286 w 3700733"/>
                <a:gd name="connsiteY10" fmla="*/ 163773 h 1449238"/>
                <a:gd name="connsiteX11" fmla="*/ 241544 w 3700733"/>
                <a:gd name="connsiteY11" fmla="*/ 0 h 1449238"/>
                <a:gd name="connsiteX0" fmla="*/ 235258 w 3694447"/>
                <a:gd name="connsiteY0" fmla="*/ 0 h 1449347"/>
                <a:gd name="connsiteX1" fmla="*/ 3694447 w 3694447"/>
                <a:gd name="connsiteY1" fmla="*/ 0 h 1449347"/>
                <a:gd name="connsiteX2" fmla="*/ 3694447 w 3694447"/>
                <a:gd name="connsiteY2" fmla="*/ 255819 h 1449347"/>
                <a:gd name="connsiteX3" fmla="*/ 3608292 w 3694447"/>
                <a:gd name="connsiteY3" fmla="*/ 302582 h 1449347"/>
                <a:gd name="connsiteX4" fmla="*/ 3383896 w 3694447"/>
                <a:gd name="connsiteY4" fmla="*/ 724619 h 1449347"/>
                <a:gd name="connsiteX5" fmla="*/ 3608292 w 3694447"/>
                <a:gd name="connsiteY5" fmla="*/ 1146656 h 1449347"/>
                <a:gd name="connsiteX6" fmla="*/ 3694447 w 3694447"/>
                <a:gd name="connsiteY6" fmla="*/ 1193420 h 1449347"/>
                <a:gd name="connsiteX7" fmla="*/ 3694447 w 3694447"/>
                <a:gd name="connsiteY7" fmla="*/ 1449238 h 1449347"/>
                <a:gd name="connsiteX8" fmla="*/ 235258 w 3694447"/>
                <a:gd name="connsiteY8" fmla="*/ 1449238 h 1449347"/>
                <a:gd name="connsiteX9" fmla="*/ 0 w 3694447"/>
                <a:gd name="connsiteY9" fmla="*/ 1324351 h 1449347"/>
                <a:gd name="connsiteX10" fmla="*/ 0 w 3694447"/>
                <a:gd name="connsiteY10" fmla="*/ 163773 h 1449347"/>
                <a:gd name="connsiteX11" fmla="*/ 235258 w 3694447"/>
                <a:gd name="connsiteY11" fmla="*/ 0 h 144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4447" h="1449347">
                  <a:moveTo>
                    <a:pt x="235258" y="0"/>
                  </a:moveTo>
                  <a:lnTo>
                    <a:pt x="3694447" y="0"/>
                  </a:lnTo>
                  <a:lnTo>
                    <a:pt x="3694447" y="255819"/>
                  </a:lnTo>
                  <a:lnTo>
                    <a:pt x="3608292" y="302582"/>
                  </a:lnTo>
                  <a:cubicBezTo>
                    <a:pt x="3472908" y="394046"/>
                    <a:pt x="3383896" y="548938"/>
                    <a:pt x="3383896" y="724619"/>
                  </a:cubicBezTo>
                  <a:cubicBezTo>
                    <a:pt x="3383896" y="900300"/>
                    <a:pt x="3472908" y="1055192"/>
                    <a:pt x="3608292" y="1146656"/>
                  </a:cubicBezTo>
                  <a:lnTo>
                    <a:pt x="3694447" y="1193420"/>
                  </a:lnTo>
                  <a:lnTo>
                    <a:pt x="3694447" y="1449238"/>
                  </a:lnTo>
                  <a:lnTo>
                    <a:pt x="235258" y="1449238"/>
                  </a:lnTo>
                  <a:cubicBezTo>
                    <a:pt x="101857" y="1449238"/>
                    <a:pt x="0" y="1457752"/>
                    <a:pt x="0" y="1324351"/>
                  </a:cubicBezTo>
                  <a:lnTo>
                    <a:pt x="0" y="163773"/>
                  </a:lnTo>
                  <a:cubicBezTo>
                    <a:pt x="0" y="30372"/>
                    <a:pt x="101857" y="0"/>
                    <a:pt x="235258" y="0"/>
                  </a:cubicBezTo>
                  <a:close/>
                </a:path>
              </a:pathLst>
            </a:custGeom>
            <a:grpFill/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72671" y="2109055"/>
            <a:ext cx="3805432" cy="1150529"/>
            <a:chOff x="1071444" y="1167890"/>
            <a:chExt cx="5073909" cy="1213676"/>
          </a:xfrm>
        </p:grpSpPr>
        <p:sp>
          <p:nvSpPr>
            <p:cNvPr id="58" name="TextBox 57"/>
            <p:cNvSpPr txBox="1"/>
            <p:nvPr/>
          </p:nvSpPr>
          <p:spPr>
            <a:xfrm>
              <a:off x="1071444" y="1167891"/>
              <a:ext cx="1056640" cy="1071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/>
                <a:t>6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964527" y="1167890"/>
              <a:ext cx="3915" cy="107140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363795" y="1642902"/>
              <a:ext cx="37815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676401" y="2387084"/>
            <a:ext cx="2684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846450" y="4745992"/>
            <a:ext cx="20635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latin typeface="Century Gothic" panose="020B0502020202020204" pitchFamily="34" charset="0"/>
              </a:rPr>
              <a:t>Pera and Van ., 2018: 158 - 159 </a:t>
            </a:r>
            <a:endParaRPr lang="en-US" sz="900" dirty="0" smtClean="0"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3393" y="2313896"/>
            <a:ext cx="4858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2400" b="1" dirty="0"/>
              <a:t>Violations of confidentiality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4954988" y="2175127"/>
            <a:ext cx="4189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Limitations to the right of</a:t>
            </a:r>
          </a:p>
          <a:p>
            <a:r>
              <a:rPr lang="en-US" dirty="0"/>
              <a:t>confidentiality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0999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37 -4.93827E-7 L -4.44444E-6 -4.9382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5950"/>
            <a:ext cx="7753350" cy="9144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POPIA Act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413265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23" y="105508"/>
            <a:ext cx="5570855" cy="481791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19023" y="706232"/>
            <a:ext cx="3687537" cy="1015663"/>
            <a:chOff x="1205155" y="1050604"/>
            <a:chExt cx="4916716" cy="1354217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>
                      <a:lumMod val="85000"/>
                    </a:schemeClr>
                  </a:solidFill>
                </a:rPr>
                <a:t>1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40312" y="1334536"/>
              <a:ext cx="378155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85000"/>
                    </a:schemeClr>
                  </a:solidFill>
                </a:rPr>
                <a:t>TAB ONE</a:t>
              </a: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/>
              </a:r>
              <a:br>
                <a:rPr lang="en-US" dirty="0">
                  <a:solidFill>
                    <a:schemeClr val="bg1">
                      <a:lumMod val="85000"/>
                    </a:schemeClr>
                  </a:solidFill>
                </a:rPr>
              </a:br>
              <a:r>
                <a:rPr lang="en-US" dirty="0">
                  <a:solidFill>
                    <a:schemeClr val="bg1">
                      <a:lumMod val="85000"/>
                    </a:schemeClr>
                  </a:solidFill>
                </a:rPr>
                <a:t>Add your own text here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7892" y="772267"/>
            <a:ext cx="4695992" cy="3689246"/>
            <a:chOff x="5219477" y="995322"/>
            <a:chExt cx="6261323" cy="1514980"/>
          </a:xfrm>
        </p:grpSpPr>
        <p:sp>
          <p:nvSpPr>
            <p:cNvPr id="45" name="Freeform: Shape 44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454534" y="659192"/>
            <a:ext cx="5299065" cy="4122358"/>
            <a:chOff x="5342415" y="949754"/>
            <a:chExt cx="6261323" cy="1542363"/>
          </a:xfrm>
        </p:grpSpPr>
        <p:grpSp>
          <p:nvGrpSpPr>
            <p:cNvPr id="49" name="Group 48"/>
            <p:cNvGrpSpPr/>
            <p:nvPr/>
          </p:nvGrpSpPr>
          <p:grpSpPr>
            <a:xfrm>
              <a:off x="5342415" y="949754"/>
              <a:ext cx="6261323" cy="1542363"/>
              <a:chOff x="5219477" y="967939"/>
              <a:chExt cx="6261323" cy="1542363"/>
            </a:xfrm>
          </p:grpSpPr>
          <p:sp>
            <p:nvSpPr>
              <p:cNvPr id="51" name="Freeform: Shape 5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5219477" y="967939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502630" y="1084167"/>
              <a:ext cx="4291162" cy="30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 dirty="0">
                <a:latin typeface="Century Gothic" panose="020B0502020202020204" pitchFamily="34" charset="0"/>
              </a:endParaRP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r>
                <a:rPr lang="en-US" sz="1400" dirty="0" smtClean="0">
                  <a:latin typeface="Century Gothic" panose="020B0502020202020204" pitchFamily="34" charset="0"/>
                </a:rPr>
                <a:t>.</a:t>
              </a:r>
              <a:endParaRPr lang="en-US" sz="14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93251" y="646337"/>
            <a:ext cx="4541988" cy="4214032"/>
            <a:chOff x="517874" y="3954953"/>
            <a:chExt cx="6055985" cy="179755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4" name="Freeform: Shape 53"/>
            <p:cNvSpPr/>
            <p:nvPr/>
          </p:nvSpPr>
          <p:spPr>
            <a:xfrm>
              <a:off x="517874" y="3954953"/>
              <a:ext cx="5793668" cy="1797554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12182 w 3700733"/>
                <a:gd name="connsiteY10" fmla="*/ 173463 h 1449238"/>
                <a:gd name="connsiteX11" fmla="*/ 241544 w 3700733"/>
                <a:gd name="connsiteY11" fmla="*/ 0 h 1449238"/>
                <a:gd name="connsiteX0" fmla="*/ 229362 w 3688551"/>
                <a:gd name="connsiteY0" fmla="*/ 0 h 1449238"/>
                <a:gd name="connsiteX1" fmla="*/ 3688551 w 3688551"/>
                <a:gd name="connsiteY1" fmla="*/ 0 h 1449238"/>
                <a:gd name="connsiteX2" fmla="*/ 3688551 w 3688551"/>
                <a:gd name="connsiteY2" fmla="*/ 255819 h 1449238"/>
                <a:gd name="connsiteX3" fmla="*/ 3602396 w 3688551"/>
                <a:gd name="connsiteY3" fmla="*/ 302582 h 1449238"/>
                <a:gd name="connsiteX4" fmla="*/ 3378000 w 3688551"/>
                <a:gd name="connsiteY4" fmla="*/ 724619 h 1449238"/>
                <a:gd name="connsiteX5" fmla="*/ 3602396 w 3688551"/>
                <a:gd name="connsiteY5" fmla="*/ 1146656 h 1449238"/>
                <a:gd name="connsiteX6" fmla="*/ 3688551 w 3688551"/>
                <a:gd name="connsiteY6" fmla="*/ 1193420 h 1449238"/>
                <a:gd name="connsiteX7" fmla="*/ 3688551 w 3688551"/>
                <a:gd name="connsiteY7" fmla="*/ 1449238 h 1449238"/>
                <a:gd name="connsiteX8" fmla="*/ 229362 w 3688551"/>
                <a:gd name="connsiteY8" fmla="*/ 1449238 h 1449238"/>
                <a:gd name="connsiteX9" fmla="*/ 0 w 3688551"/>
                <a:gd name="connsiteY9" fmla="*/ 1312247 h 1449238"/>
                <a:gd name="connsiteX10" fmla="*/ 0 w 3688551"/>
                <a:gd name="connsiteY10" fmla="*/ 173463 h 1449238"/>
                <a:gd name="connsiteX11" fmla="*/ 229362 w 3688551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54817 w 3743368"/>
                <a:gd name="connsiteY10" fmla="*/ 173463 h 1449238"/>
                <a:gd name="connsiteX11" fmla="*/ 284179 w 3743368"/>
                <a:gd name="connsiteY11" fmla="*/ 0 h 1449238"/>
                <a:gd name="connsiteX0" fmla="*/ 302452 w 3761641"/>
                <a:gd name="connsiteY0" fmla="*/ 0 h 1449238"/>
                <a:gd name="connsiteX1" fmla="*/ 3761641 w 3761641"/>
                <a:gd name="connsiteY1" fmla="*/ 0 h 1449238"/>
                <a:gd name="connsiteX2" fmla="*/ 3761641 w 3761641"/>
                <a:gd name="connsiteY2" fmla="*/ 255819 h 1449238"/>
                <a:gd name="connsiteX3" fmla="*/ 3675486 w 3761641"/>
                <a:gd name="connsiteY3" fmla="*/ 302582 h 1449238"/>
                <a:gd name="connsiteX4" fmla="*/ 3451090 w 3761641"/>
                <a:gd name="connsiteY4" fmla="*/ 724619 h 1449238"/>
                <a:gd name="connsiteX5" fmla="*/ 3675486 w 3761641"/>
                <a:gd name="connsiteY5" fmla="*/ 1146656 h 1449238"/>
                <a:gd name="connsiteX6" fmla="*/ 3761641 w 3761641"/>
                <a:gd name="connsiteY6" fmla="*/ 1193420 h 1449238"/>
                <a:gd name="connsiteX7" fmla="*/ 3761641 w 3761641"/>
                <a:gd name="connsiteY7" fmla="*/ 1449238 h 1449238"/>
                <a:gd name="connsiteX8" fmla="*/ 302452 w 3761641"/>
                <a:gd name="connsiteY8" fmla="*/ 1449238 h 1449238"/>
                <a:gd name="connsiteX9" fmla="*/ 18273 w 3761641"/>
                <a:gd name="connsiteY9" fmla="*/ 1312247 h 1449238"/>
                <a:gd name="connsiteX10" fmla="*/ 0 w 3761641"/>
                <a:gd name="connsiteY10" fmla="*/ 173463 h 1449238"/>
                <a:gd name="connsiteX11" fmla="*/ 302452 w 3761641"/>
                <a:gd name="connsiteY11" fmla="*/ 0 h 1449238"/>
                <a:gd name="connsiteX0" fmla="*/ 296361 w 3755550"/>
                <a:gd name="connsiteY0" fmla="*/ 0 h 1449238"/>
                <a:gd name="connsiteX1" fmla="*/ 3755550 w 3755550"/>
                <a:gd name="connsiteY1" fmla="*/ 0 h 1449238"/>
                <a:gd name="connsiteX2" fmla="*/ 3755550 w 3755550"/>
                <a:gd name="connsiteY2" fmla="*/ 255819 h 1449238"/>
                <a:gd name="connsiteX3" fmla="*/ 3669395 w 3755550"/>
                <a:gd name="connsiteY3" fmla="*/ 302582 h 1449238"/>
                <a:gd name="connsiteX4" fmla="*/ 3444999 w 3755550"/>
                <a:gd name="connsiteY4" fmla="*/ 724619 h 1449238"/>
                <a:gd name="connsiteX5" fmla="*/ 3669395 w 3755550"/>
                <a:gd name="connsiteY5" fmla="*/ 1146656 h 1449238"/>
                <a:gd name="connsiteX6" fmla="*/ 3755550 w 3755550"/>
                <a:gd name="connsiteY6" fmla="*/ 1193420 h 1449238"/>
                <a:gd name="connsiteX7" fmla="*/ 3755550 w 3755550"/>
                <a:gd name="connsiteY7" fmla="*/ 1449238 h 1449238"/>
                <a:gd name="connsiteX8" fmla="*/ 296361 w 3755550"/>
                <a:gd name="connsiteY8" fmla="*/ 1449238 h 1449238"/>
                <a:gd name="connsiteX9" fmla="*/ 12182 w 3755550"/>
                <a:gd name="connsiteY9" fmla="*/ 1312247 h 1449238"/>
                <a:gd name="connsiteX10" fmla="*/ 0 w 3755550"/>
                <a:gd name="connsiteY10" fmla="*/ 175895 h 1449238"/>
                <a:gd name="connsiteX11" fmla="*/ 296361 w 3755550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0 w 3743368"/>
                <a:gd name="connsiteY10" fmla="*/ 180758 h 1449238"/>
                <a:gd name="connsiteX11" fmla="*/ 284179 w 3743368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3368" h="1449238">
                  <a:moveTo>
                    <a:pt x="284179" y="0"/>
                  </a:moveTo>
                  <a:lnTo>
                    <a:pt x="3743368" y="0"/>
                  </a:lnTo>
                  <a:lnTo>
                    <a:pt x="3743368" y="255819"/>
                  </a:lnTo>
                  <a:lnTo>
                    <a:pt x="3657213" y="302582"/>
                  </a:lnTo>
                  <a:cubicBezTo>
                    <a:pt x="3521829" y="394046"/>
                    <a:pt x="3432817" y="548938"/>
                    <a:pt x="3432817" y="724619"/>
                  </a:cubicBezTo>
                  <a:cubicBezTo>
                    <a:pt x="3432817" y="900300"/>
                    <a:pt x="3521829" y="1055192"/>
                    <a:pt x="3657213" y="1146656"/>
                  </a:cubicBezTo>
                  <a:lnTo>
                    <a:pt x="3743368" y="1193420"/>
                  </a:lnTo>
                  <a:lnTo>
                    <a:pt x="3743368" y="1449238"/>
                  </a:lnTo>
                  <a:lnTo>
                    <a:pt x="284179" y="1449238"/>
                  </a:lnTo>
                  <a:cubicBezTo>
                    <a:pt x="150778" y="1449238"/>
                    <a:pt x="0" y="1445648"/>
                    <a:pt x="0" y="1312247"/>
                  </a:cubicBezTo>
                  <a:lnTo>
                    <a:pt x="0" y="180758"/>
                  </a:lnTo>
                  <a:cubicBezTo>
                    <a:pt x="0" y="47357"/>
                    <a:pt x="150778" y="0"/>
                    <a:pt x="28417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65081" y="4044507"/>
              <a:ext cx="5543947" cy="1638600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167882 h 1449238"/>
                <a:gd name="connsiteX11" fmla="*/ 241544 w 3700733"/>
                <a:gd name="connsiteY11" fmla="*/ 0 h 1449238"/>
                <a:gd name="connsiteX0" fmla="*/ 241544 w 3700733"/>
                <a:gd name="connsiteY0" fmla="*/ 0 h 1449317"/>
                <a:gd name="connsiteX1" fmla="*/ 3700733 w 3700733"/>
                <a:gd name="connsiteY1" fmla="*/ 0 h 1449317"/>
                <a:gd name="connsiteX2" fmla="*/ 3700733 w 3700733"/>
                <a:gd name="connsiteY2" fmla="*/ 255819 h 1449317"/>
                <a:gd name="connsiteX3" fmla="*/ 3614578 w 3700733"/>
                <a:gd name="connsiteY3" fmla="*/ 302582 h 1449317"/>
                <a:gd name="connsiteX4" fmla="*/ 3390182 w 3700733"/>
                <a:gd name="connsiteY4" fmla="*/ 724619 h 1449317"/>
                <a:gd name="connsiteX5" fmla="*/ 3614578 w 3700733"/>
                <a:gd name="connsiteY5" fmla="*/ 1146656 h 1449317"/>
                <a:gd name="connsiteX6" fmla="*/ 3700733 w 3700733"/>
                <a:gd name="connsiteY6" fmla="*/ 1193420 h 1449317"/>
                <a:gd name="connsiteX7" fmla="*/ 3700733 w 3700733"/>
                <a:gd name="connsiteY7" fmla="*/ 1449238 h 1449317"/>
                <a:gd name="connsiteX8" fmla="*/ 241544 w 3700733"/>
                <a:gd name="connsiteY8" fmla="*/ 1449238 h 1449317"/>
                <a:gd name="connsiteX9" fmla="*/ 0 w 3700733"/>
                <a:gd name="connsiteY9" fmla="*/ 1323449 h 1449317"/>
                <a:gd name="connsiteX10" fmla="*/ 0 w 3700733"/>
                <a:gd name="connsiteY10" fmla="*/ 167882 h 1449317"/>
                <a:gd name="connsiteX11" fmla="*/ 241544 w 3700733"/>
                <a:gd name="connsiteY11" fmla="*/ 0 h 144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317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456850"/>
                    <a:pt x="0" y="1323449"/>
                  </a:cubicBezTo>
                  <a:lnTo>
                    <a:pt x="0" y="167882"/>
                  </a:lnTo>
                  <a:cubicBezTo>
                    <a:pt x="0" y="34481"/>
                    <a:pt x="108143" y="0"/>
                    <a:pt x="241544" y="0"/>
                  </a:cubicBezTo>
                  <a:close/>
                </a:path>
              </a:pathLst>
            </a:custGeom>
            <a:grp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771453" y="3954953"/>
              <a:ext cx="5802406" cy="1791973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6286 w 3700733"/>
                <a:gd name="connsiteY10" fmla="*/ 163773 h 1449238"/>
                <a:gd name="connsiteX11" fmla="*/ 241544 w 3700733"/>
                <a:gd name="connsiteY11" fmla="*/ 0 h 1449238"/>
                <a:gd name="connsiteX0" fmla="*/ 235258 w 3694447"/>
                <a:gd name="connsiteY0" fmla="*/ 0 h 1449347"/>
                <a:gd name="connsiteX1" fmla="*/ 3694447 w 3694447"/>
                <a:gd name="connsiteY1" fmla="*/ 0 h 1449347"/>
                <a:gd name="connsiteX2" fmla="*/ 3694447 w 3694447"/>
                <a:gd name="connsiteY2" fmla="*/ 255819 h 1449347"/>
                <a:gd name="connsiteX3" fmla="*/ 3608292 w 3694447"/>
                <a:gd name="connsiteY3" fmla="*/ 302582 h 1449347"/>
                <a:gd name="connsiteX4" fmla="*/ 3383896 w 3694447"/>
                <a:gd name="connsiteY4" fmla="*/ 724619 h 1449347"/>
                <a:gd name="connsiteX5" fmla="*/ 3608292 w 3694447"/>
                <a:gd name="connsiteY5" fmla="*/ 1146656 h 1449347"/>
                <a:gd name="connsiteX6" fmla="*/ 3694447 w 3694447"/>
                <a:gd name="connsiteY6" fmla="*/ 1193420 h 1449347"/>
                <a:gd name="connsiteX7" fmla="*/ 3694447 w 3694447"/>
                <a:gd name="connsiteY7" fmla="*/ 1449238 h 1449347"/>
                <a:gd name="connsiteX8" fmla="*/ 235258 w 3694447"/>
                <a:gd name="connsiteY8" fmla="*/ 1449238 h 1449347"/>
                <a:gd name="connsiteX9" fmla="*/ 0 w 3694447"/>
                <a:gd name="connsiteY9" fmla="*/ 1324351 h 1449347"/>
                <a:gd name="connsiteX10" fmla="*/ 0 w 3694447"/>
                <a:gd name="connsiteY10" fmla="*/ 163773 h 1449347"/>
                <a:gd name="connsiteX11" fmla="*/ 235258 w 3694447"/>
                <a:gd name="connsiteY11" fmla="*/ 0 h 144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4447" h="1449347">
                  <a:moveTo>
                    <a:pt x="235258" y="0"/>
                  </a:moveTo>
                  <a:lnTo>
                    <a:pt x="3694447" y="0"/>
                  </a:lnTo>
                  <a:lnTo>
                    <a:pt x="3694447" y="255819"/>
                  </a:lnTo>
                  <a:lnTo>
                    <a:pt x="3608292" y="302582"/>
                  </a:lnTo>
                  <a:cubicBezTo>
                    <a:pt x="3472908" y="394046"/>
                    <a:pt x="3383896" y="548938"/>
                    <a:pt x="3383896" y="724619"/>
                  </a:cubicBezTo>
                  <a:cubicBezTo>
                    <a:pt x="3383896" y="900300"/>
                    <a:pt x="3472908" y="1055192"/>
                    <a:pt x="3608292" y="1146656"/>
                  </a:cubicBezTo>
                  <a:lnTo>
                    <a:pt x="3694447" y="1193420"/>
                  </a:lnTo>
                  <a:lnTo>
                    <a:pt x="3694447" y="1449238"/>
                  </a:lnTo>
                  <a:lnTo>
                    <a:pt x="235258" y="1449238"/>
                  </a:lnTo>
                  <a:cubicBezTo>
                    <a:pt x="101857" y="1449238"/>
                    <a:pt x="0" y="1457752"/>
                    <a:pt x="0" y="1324351"/>
                  </a:cubicBezTo>
                  <a:lnTo>
                    <a:pt x="0" y="163773"/>
                  </a:lnTo>
                  <a:cubicBezTo>
                    <a:pt x="0" y="30372"/>
                    <a:pt x="101857" y="0"/>
                    <a:pt x="235258" y="0"/>
                  </a:cubicBezTo>
                  <a:close/>
                </a:path>
              </a:pathLst>
            </a:custGeom>
            <a:grpFill/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72671" y="2109055"/>
            <a:ext cx="3805432" cy="1150529"/>
            <a:chOff x="1071444" y="1167890"/>
            <a:chExt cx="5073909" cy="1213676"/>
          </a:xfrm>
        </p:grpSpPr>
        <p:sp>
          <p:nvSpPr>
            <p:cNvPr id="58" name="TextBox 57"/>
            <p:cNvSpPr txBox="1"/>
            <p:nvPr/>
          </p:nvSpPr>
          <p:spPr>
            <a:xfrm>
              <a:off x="1071444" y="1167891"/>
              <a:ext cx="1056640" cy="1071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/>
                <a:t>6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1964527" y="1167890"/>
              <a:ext cx="3915" cy="107140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363795" y="1642902"/>
              <a:ext cx="378155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000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676401" y="2387084"/>
            <a:ext cx="2684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846450" y="4745992"/>
            <a:ext cx="20635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092104" y="2106341"/>
            <a:ext cx="36802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entury Gothic" panose="020B0502020202020204" pitchFamily="34" charset="0"/>
              </a:rPr>
              <a:t>The Protection of Personal Information (POPI)</a:t>
            </a:r>
            <a:endParaRPr lang="en-ZA" sz="2400" b="1" dirty="0">
              <a:latin typeface="Century Gothic" panose="020B0502020202020204" pitchFamily="34" charset="0"/>
            </a:endParaRPr>
          </a:p>
          <a:p>
            <a:r>
              <a:rPr lang="en-US" sz="2400" b="1" dirty="0" smtClean="0">
                <a:latin typeface="Century Gothic" panose="020B0502020202020204" pitchFamily="34" charset="0"/>
              </a:rPr>
              <a:t>Act</a:t>
            </a:r>
            <a:r>
              <a:rPr lang="en-US" sz="2400" b="1" dirty="0">
                <a:latin typeface="Century Gothic" panose="020B0502020202020204" pitchFamily="34" charset="0"/>
              </a:rPr>
              <a:t>, No. 4 of </a:t>
            </a:r>
            <a:r>
              <a:rPr lang="en-US" sz="2400" b="1" dirty="0" smtClean="0">
                <a:latin typeface="Century Gothic" panose="020B0502020202020204" pitchFamily="34" charset="0"/>
              </a:rPr>
              <a:t>2013</a:t>
            </a:r>
            <a:endParaRPr lang="en-ZA" sz="2400" b="1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2413" y="99611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Protects personal information in 3rd parties (public and private bodies)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Minimum </a:t>
            </a:r>
            <a:r>
              <a:rPr lang="en-US" dirty="0"/>
              <a:t>requirements for processing of personal information </a:t>
            </a:r>
            <a:endParaRPr lang="en-US" dirty="0" smtClean="0"/>
          </a:p>
          <a:p>
            <a:r>
              <a:rPr lang="en-US" dirty="0" smtClean="0"/>
              <a:t>Establishment </a:t>
            </a:r>
            <a:r>
              <a:rPr lang="en-US" dirty="0"/>
              <a:t>of an Information Regulator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Codes </a:t>
            </a:r>
            <a:r>
              <a:rPr lang="en-US" dirty="0"/>
              <a:t>of </a:t>
            </a:r>
            <a:r>
              <a:rPr lang="en-US" dirty="0" smtClean="0"/>
              <a:t>conduct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                                             </a:t>
            </a:r>
            <a:r>
              <a:rPr lang="en-US" b="1" dirty="0" smtClean="0"/>
              <a:t>On Moodle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266159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37 -4.93827E-7 L -4.44444E-6 -4.9382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b="1" dirty="0" smtClean="0"/>
              <a:t>POPIA Act 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rgbClr val="660033"/>
                </a:solidFill>
              </a:rPr>
              <a:t>Criteria to be included when processing patient information:</a:t>
            </a:r>
          </a:p>
          <a:p>
            <a:endParaRPr lang="en-US" sz="2400" dirty="0"/>
          </a:p>
          <a:p>
            <a:r>
              <a:rPr lang="en-US" sz="2400" dirty="0" smtClean="0"/>
              <a:t>Minimality – should be processes for the purpose it is intended for</a:t>
            </a:r>
          </a:p>
          <a:p>
            <a:r>
              <a:rPr lang="en-US" sz="2400" dirty="0" smtClean="0"/>
              <a:t>Informed consent </a:t>
            </a:r>
          </a:p>
          <a:p>
            <a:r>
              <a:rPr lang="en-US" sz="2400" dirty="0" smtClean="0"/>
              <a:t>Data collected from the source to ensure accuracy</a:t>
            </a:r>
          </a:p>
          <a:p>
            <a:r>
              <a:rPr lang="en-US" sz="2400" dirty="0" smtClean="0"/>
              <a:t>Retention and restriction of records – period  as specified by law</a:t>
            </a:r>
          </a:p>
          <a:p>
            <a:r>
              <a:rPr lang="en-US" sz="2400" dirty="0" smtClean="0"/>
              <a:t>Reasonable safeguarding of patient information  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416097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57"/>
            <a:ext cx="9144000" cy="667407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dirty="0"/>
              <a:t>POPIA ACT – How to safeguard pt’s information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5350"/>
            <a:ext cx="9296400" cy="3263504"/>
          </a:xfrm>
        </p:spPr>
        <p:txBody>
          <a:bodyPr>
            <a:noAutofit/>
          </a:bodyPr>
          <a:lstStyle/>
          <a:p>
            <a:r>
              <a:rPr lang="en-US" sz="2400" dirty="0"/>
              <a:t>P</a:t>
            </a:r>
            <a:r>
              <a:rPr lang="en-US" sz="2400" dirty="0" smtClean="0"/>
              <a:t>atient’s </a:t>
            </a:r>
            <a:r>
              <a:rPr lang="en-US" sz="2400" dirty="0"/>
              <a:t>information is confidential </a:t>
            </a:r>
            <a:r>
              <a:rPr lang="en-US" sz="2400" dirty="0" smtClean="0"/>
              <a:t> - may not </a:t>
            </a:r>
            <a:r>
              <a:rPr lang="en-US" sz="2400" dirty="0"/>
              <a:t>be shared with others</a:t>
            </a:r>
          </a:p>
          <a:p>
            <a:r>
              <a:rPr lang="en-US" sz="2400" dirty="0"/>
              <a:t>No unauthorized access to patient’s information/folders</a:t>
            </a:r>
          </a:p>
          <a:p>
            <a:r>
              <a:rPr lang="en-US" sz="2400" dirty="0"/>
              <a:t>A healthcare practitioner may share information with other healthcare practitioners within the health care team without </a:t>
            </a:r>
            <a:r>
              <a:rPr lang="en-US" sz="2400" dirty="0" smtClean="0"/>
              <a:t>the patient’s consent.</a:t>
            </a:r>
            <a:endParaRPr lang="en-US" sz="2400" dirty="0"/>
          </a:p>
          <a:p>
            <a:r>
              <a:rPr lang="en-US" sz="2400" dirty="0"/>
              <a:t>Under POPI, personal information may only be collected for the specific purpose of providing services to a patient</a:t>
            </a:r>
          </a:p>
          <a:p>
            <a:r>
              <a:rPr lang="en-US" sz="2400" dirty="0"/>
              <a:t>The nurse must take reasonable steps to inform the patient of this, together with the source of the information and the purpose for which it has been collected</a:t>
            </a:r>
          </a:p>
          <a:p>
            <a:r>
              <a:rPr lang="en-US" sz="2400" dirty="0"/>
              <a:t>Patient’s records  must be protected from loss, damage, </a:t>
            </a:r>
            <a:r>
              <a:rPr lang="en-US" sz="2400" dirty="0" smtClean="0"/>
              <a:t>unauthorized </a:t>
            </a:r>
            <a:r>
              <a:rPr lang="en-US" sz="2400" dirty="0"/>
              <a:t>destruction and unlawful access</a:t>
            </a:r>
          </a:p>
          <a:p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2154773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305" y="0"/>
            <a:ext cx="7886700" cy="994172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SDL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42950"/>
            <a:ext cx="7886700" cy="3889773"/>
          </a:xfrm>
          <a:solidFill>
            <a:schemeClr val="bg1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 Complete the four (4)  self – evaluation activities in </a:t>
            </a:r>
            <a:r>
              <a:rPr lang="en-US" b="1" dirty="0" smtClean="0"/>
              <a:t>Geyer: 293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Children have a right to confidentiality and are protected in the</a:t>
            </a:r>
          </a:p>
          <a:p>
            <a:pPr marL="0" indent="0">
              <a:buNone/>
            </a:pPr>
            <a:r>
              <a:rPr lang="en-US" dirty="0"/>
              <a:t>Constitution as well as the Children’s Act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/>
              <a:t>How would you, as a nurse ensure that this right is</a:t>
            </a:r>
          </a:p>
          <a:p>
            <a:pPr marL="0" indent="0">
              <a:buNone/>
            </a:pPr>
            <a:r>
              <a:rPr lang="en-US" dirty="0"/>
              <a:t>protected with regards to the:</a:t>
            </a:r>
          </a:p>
          <a:p>
            <a:pPr marL="0" indent="0">
              <a:buNone/>
            </a:pPr>
            <a:r>
              <a:rPr lang="en-US" dirty="0"/>
              <a:t>1.1 Medical treatment and surgical operations</a:t>
            </a:r>
          </a:p>
          <a:p>
            <a:pPr marL="0" indent="0">
              <a:buNone/>
            </a:pPr>
            <a:r>
              <a:rPr lang="en-US" dirty="0"/>
              <a:t>1.2 access to contraceptives</a:t>
            </a:r>
          </a:p>
          <a:p>
            <a:pPr marL="0" indent="0">
              <a:buNone/>
            </a:pPr>
            <a:r>
              <a:rPr lang="en-US" dirty="0"/>
              <a:t>1.3 HIV </a:t>
            </a:r>
            <a:r>
              <a:rPr lang="en-US" dirty="0" smtClean="0"/>
              <a:t>testing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Complete critical thinking activities in </a:t>
            </a:r>
            <a:r>
              <a:rPr lang="en-US" b="1" dirty="0" err="1" smtClean="0"/>
              <a:t>Pera</a:t>
            </a:r>
            <a:r>
              <a:rPr lang="en-US" b="1" dirty="0" smtClean="0"/>
              <a:t>  &amp; van </a:t>
            </a:r>
            <a:r>
              <a:rPr lang="en-US" b="1" dirty="0" err="1" smtClean="0"/>
              <a:t>Tonder</a:t>
            </a:r>
            <a:r>
              <a:rPr lang="en-US" b="1" dirty="0" smtClean="0"/>
              <a:t>: 163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93782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8">
            <a:extLst>
              <a:ext uri="{FF2B5EF4-FFF2-40B4-BE49-F238E27FC236}">
                <a16:creationId xmlns:a16="http://schemas.microsoft.com/office/drawing/2014/main" id="{0FE208C6-9F7A-428C-A626-727B6332E8E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3017" y="2395537"/>
            <a:ext cx="2489279" cy="249316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46" name="Trapezoid 145">
            <a:extLst>
              <a:ext uri="{FF2B5EF4-FFF2-40B4-BE49-F238E27FC236}">
                <a16:creationId xmlns:a16="http://schemas.microsoft.com/office/drawing/2014/main" id="{FCB1EF04-AEFD-45F1-B61E-A2E892064141}"/>
              </a:ext>
            </a:extLst>
          </p:cNvPr>
          <p:cNvSpPr/>
          <p:nvPr/>
        </p:nvSpPr>
        <p:spPr>
          <a:xfrm rot="16200000" flipH="1">
            <a:off x="4614475" y="-1707609"/>
            <a:ext cx="2592911" cy="6420896"/>
          </a:xfrm>
          <a:prstGeom prst="trapezoid">
            <a:avLst>
              <a:gd name="adj" fmla="val 41534"/>
            </a:avLst>
          </a:prstGeom>
          <a:gradFill>
            <a:gsLst>
              <a:gs pos="0">
                <a:schemeClr val="bg1">
                  <a:alpha val="50000"/>
                </a:schemeClr>
              </a:gs>
              <a:gs pos="100000">
                <a:schemeClr val="accent5">
                  <a:lumMod val="5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47B0C5-5BFC-4F79-93D8-665D07A0F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662"/>
            <a:ext cx="7886700" cy="58169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Forecast / Objective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Lighthouse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00D3609-79FB-45FA-9FA1-1A34E35F8B4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89409" y="3064668"/>
            <a:ext cx="5710238" cy="141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658F8E87-8E42-4D1D-BC80-38D9F586CE05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-1" y="3403228"/>
            <a:ext cx="9144001" cy="1302122"/>
          </a:xfrm>
          <a:custGeom>
            <a:avLst/>
            <a:gdLst>
              <a:gd name="T0" fmla="*/ 2428 w 2504"/>
              <a:gd name="T1" fmla="*/ 270 h 356"/>
              <a:gd name="T2" fmla="*/ 2384 w 2504"/>
              <a:gd name="T3" fmla="*/ 255 h 356"/>
              <a:gd name="T4" fmla="*/ 2336 w 2504"/>
              <a:gd name="T5" fmla="*/ 211 h 356"/>
              <a:gd name="T6" fmla="*/ 2303 w 2504"/>
              <a:gd name="T7" fmla="*/ 140 h 356"/>
              <a:gd name="T8" fmla="*/ 2264 w 2504"/>
              <a:gd name="T9" fmla="*/ 107 h 356"/>
              <a:gd name="T10" fmla="*/ 2205 w 2504"/>
              <a:gd name="T11" fmla="*/ 126 h 356"/>
              <a:gd name="T12" fmla="*/ 2148 w 2504"/>
              <a:gd name="T13" fmla="*/ 137 h 356"/>
              <a:gd name="T14" fmla="*/ 2073 w 2504"/>
              <a:gd name="T15" fmla="*/ 151 h 356"/>
              <a:gd name="T16" fmla="*/ 2041 w 2504"/>
              <a:gd name="T17" fmla="*/ 230 h 356"/>
              <a:gd name="T18" fmla="*/ 2025 w 2504"/>
              <a:gd name="T19" fmla="*/ 214 h 356"/>
              <a:gd name="T20" fmla="*/ 1992 w 2504"/>
              <a:gd name="T21" fmla="*/ 142 h 356"/>
              <a:gd name="T22" fmla="*/ 1954 w 2504"/>
              <a:gd name="T23" fmla="*/ 109 h 356"/>
              <a:gd name="T24" fmla="*/ 1894 w 2504"/>
              <a:gd name="T25" fmla="*/ 128 h 356"/>
              <a:gd name="T26" fmla="*/ 1837 w 2504"/>
              <a:gd name="T27" fmla="*/ 139 h 356"/>
              <a:gd name="T28" fmla="*/ 1763 w 2504"/>
              <a:gd name="T29" fmla="*/ 154 h 356"/>
              <a:gd name="T30" fmla="*/ 1730 w 2504"/>
              <a:gd name="T31" fmla="*/ 233 h 356"/>
              <a:gd name="T32" fmla="*/ 1689 w 2504"/>
              <a:gd name="T33" fmla="*/ 229 h 356"/>
              <a:gd name="T34" fmla="*/ 1612 w 2504"/>
              <a:gd name="T35" fmla="*/ 172 h 356"/>
              <a:gd name="T36" fmla="*/ 1630 w 2504"/>
              <a:gd name="T37" fmla="*/ 103 h 356"/>
              <a:gd name="T38" fmla="*/ 1568 w 2504"/>
              <a:gd name="T39" fmla="*/ 20 h 356"/>
              <a:gd name="T40" fmla="*/ 1499 w 2504"/>
              <a:gd name="T41" fmla="*/ 43 h 356"/>
              <a:gd name="T42" fmla="*/ 1461 w 2504"/>
              <a:gd name="T43" fmla="*/ 103 h 356"/>
              <a:gd name="T44" fmla="*/ 1453 w 2504"/>
              <a:gd name="T45" fmla="*/ 136 h 356"/>
              <a:gd name="T46" fmla="*/ 1420 w 2504"/>
              <a:gd name="T47" fmla="*/ 154 h 356"/>
              <a:gd name="T48" fmla="*/ 1316 w 2504"/>
              <a:gd name="T49" fmla="*/ 128 h 356"/>
              <a:gd name="T50" fmla="*/ 1276 w 2504"/>
              <a:gd name="T51" fmla="*/ 164 h 356"/>
              <a:gd name="T52" fmla="*/ 1254 w 2504"/>
              <a:gd name="T53" fmla="*/ 88 h 356"/>
              <a:gd name="T54" fmla="*/ 1144 w 2504"/>
              <a:gd name="T55" fmla="*/ 74 h 356"/>
              <a:gd name="T56" fmla="*/ 1115 w 2504"/>
              <a:gd name="T57" fmla="*/ 128 h 356"/>
              <a:gd name="T58" fmla="*/ 1043 w 2504"/>
              <a:gd name="T59" fmla="*/ 159 h 356"/>
              <a:gd name="T60" fmla="*/ 1001 w 2504"/>
              <a:gd name="T61" fmla="*/ 233 h 356"/>
              <a:gd name="T62" fmla="*/ 978 w 2504"/>
              <a:gd name="T63" fmla="*/ 240 h 356"/>
              <a:gd name="T64" fmla="*/ 950 w 2504"/>
              <a:gd name="T65" fmla="*/ 160 h 356"/>
              <a:gd name="T66" fmla="*/ 917 w 2504"/>
              <a:gd name="T67" fmla="*/ 116 h 356"/>
              <a:gd name="T68" fmla="*/ 848 w 2504"/>
              <a:gd name="T69" fmla="*/ 116 h 356"/>
              <a:gd name="T70" fmla="*/ 817 w 2504"/>
              <a:gd name="T71" fmla="*/ 152 h 356"/>
              <a:gd name="T72" fmla="*/ 732 w 2504"/>
              <a:gd name="T73" fmla="*/ 161 h 356"/>
              <a:gd name="T74" fmla="*/ 690 w 2504"/>
              <a:gd name="T75" fmla="*/ 235 h 356"/>
              <a:gd name="T76" fmla="*/ 646 w 2504"/>
              <a:gd name="T77" fmla="*/ 250 h 356"/>
              <a:gd name="T78" fmla="*/ 572 w 2504"/>
              <a:gd name="T79" fmla="*/ 182 h 356"/>
              <a:gd name="T80" fmla="*/ 605 w 2504"/>
              <a:gd name="T81" fmla="*/ 137 h 356"/>
              <a:gd name="T82" fmla="*/ 561 w 2504"/>
              <a:gd name="T83" fmla="*/ 54 h 356"/>
              <a:gd name="T84" fmla="*/ 458 w 2504"/>
              <a:gd name="T85" fmla="*/ 39 h 356"/>
              <a:gd name="T86" fmla="*/ 424 w 2504"/>
              <a:gd name="T87" fmla="*/ 102 h 356"/>
              <a:gd name="T88" fmla="*/ 419 w 2504"/>
              <a:gd name="T89" fmla="*/ 143 h 356"/>
              <a:gd name="T90" fmla="*/ 375 w 2504"/>
              <a:gd name="T91" fmla="*/ 179 h 356"/>
              <a:gd name="T92" fmla="*/ 309 w 2504"/>
              <a:gd name="T93" fmla="*/ 102 h 356"/>
              <a:gd name="T94" fmla="*/ 246 w 2504"/>
              <a:gd name="T95" fmla="*/ 173 h 356"/>
              <a:gd name="T96" fmla="*/ 206 w 2504"/>
              <a:gd name="T97" fmla="*/ 116 h 356"/>
              <a:gd name="T98" fmla="*/ 137 w 2504"/>
              <a:gd name="T99" fmla="*/ 47 h 356"/>
              <a:gd name="T100" fmla="*/ 69 w 2504"/>
              <a:gd name="T101" fmla="*/ 116 h 356"/>
              <a:gd name="T102" fmla="*/ 34 w 2504"/>
              <a:gd name="T103" fmla="*/ 211 h 356"/>
              <a:gd name="T104" fmla="*/ 17 w 2504"/>
              <a:gd name="T105" fmla="*/ 295 h 356"/>
              <a:gd name="T106" fmla="*/ 50 w 2504"/>
              <a:gd name="T107" fmla="*/ 356 h 356"/>
              <a:gd name="T108" fmla="*/ 1273 w 2504"/>
              <a:gd name="T109" fmla="*/ 350 h 356"/>
              <a:gd name="T110" fmla="*/ 2320 w 2504"/>
              <a:gd name="T111" fmla="*/ 338 h 356"/>
              <a:gd name="T112" fmla="*/ 2463 w 2504"/>
              <a:gd name="T113" fmla="*/ 325 h 356"/>
              <a:gd name="T114" fmla="*/ 215 w 2504"/>
              <a:gd name="T115" fmla="*/ 261 h 356"/>
              <a:gd name="T116" fmla="*/ 594 w 2504"/>
              <a:gd name="T117" fmla="*/ 261 h 356"/>
              <a:gd name="T118" fmla="*/ 1634 w 2504"/>
              <a:gd name="T119" fmla="*/ 254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504" h="356">
                <a:moveTo>
                  <a:pt x="2483" y="300"/>
                </a:moveTo>
                <a:cubicBezTo>
                  <a:pt x="2478" y="300"/>
                  <a:pt x="2472" y="302"/>
                  <a:pt x="2469" y="306"/>
                </a:cubicBezTo>
                <a:cubicBezTo>
                  <a:pt x="2467" y="297"/>
                  <a:pt x="2459" y="290"/>
                  <a:pt x="2449" y="290"/>
                </a:cubicBezTo>
                <a:cubicBezTo>
                  <a:pt x="2449" y="279"/>
                  <a:pt x="2440" y="270"/>
                  <a:pt x="2428" y="270"/>
                </a:cubicBezTo>
                <a:cubicBezTo>
                  <a:pt x="2425" y="270"/>
                  <a:pt x="2422" y="270"/>
                  <a:pt x="2419" y="272"/>
                </a:cubicBezTo>
                <a:cubicBezTo>
                  <a:pt x="2419" y="271"/>
                  <a:pt x="2419" y="270"/>
                  <a:pt x="2419" y="270"/>
                </a:cubicBezTo>
                <a:cubicBezTo>
                  <a:pt x="2419" y="258"/>
                  <a:pt x="2410" y="249"/>
                  <a:pt x="2399" y="249"/>
                </a:cubicBezTo>
                <a:cubicBezTo>
                  <a:pt x="2393" y="249"/>
                  <a:pt x="2388" y="252"/>
                  <a:pt x="2384" y="255"/>
                </a:cubicBezTo>
                <a:cubicBezTo>
                  <a:pt x="2384" y="245"/>
                  <a:pt x="2375" y="236"/>
                  <a:pt x="2364" y="236"/>
                </a:cubicBezTo>
                <a:cubicBezTo>
                  <a:pt x="2360" y="236"/>
                  <a:pt x="2356" y="237"/>
                  <a:pt x="2353" y="239"/>
                </a:cubicBezTo>
                <a:cubicBezTo>
                  <a:pt x="2352" y="229"/>
                  <a:pt x="2344" y="222"/>
                  <a:pt x="2334" y="221"/>
                </a:cubicBezTo>
                <a:cubicBezTo>
                  <a:pt x="2335" y="218"/>
                  <a:pt x="2336" y="215"/>
                  <a:pt x="2336" y="211"/>
                </a:cubicBezTo>
                <a:cubicBezTo>
                  <a:pt x="2336" y="197"/>
                  <a:pt x="2327" y="186"/>
                  <a:pt x="2315" y="181"/>
                </a:cubicBezTo>
                <a:cubicBezTo>
                  <a:pt x="2315" y="180"/>
                  <a:pt x="2315" y="179"/>
                  <a:pt x="2315" y="178"/>
                </a:cubicBezTo>
                <a:cubicBezTo>
                  <a:pt x="2315" y="167"/>
                  <a:pt x="2310" y="157"/>
                  <a:pt x="2301" y="151"/>
                </a:cubicBezTo>
                <a:cubicBezTo>
                  <a:pt x="2302" y="148"/>
                  <a:pt x="2303" y="144"/>
                  <a:pt x="2303" y="140"/>
                </a:cubicBezTo>
                <a:cubicBezTo>
                  <a:pt x="2303" y="122"/>
                  <a:pt x="2288" y="107"/>
                  <a:pt x="2270" y="107"/>
                </a:cubicBezTo>
                <a:cubicBezTo>
                  <a:pt x="2270" y="107"/>
                  <a:pt x="2269" y="107"/>
                  <a:pt x="2269" y="107"/>
                </a:cubicBezTo>
                <a:cubicBezTo>
                  <a:pt x="2268" y="107"/>
                  <a:pt x="2268" y="107"/>
                  <a:pt x="2267" y="107"/>
                </a:cubicBezTo>
                <a:cubicBezTo>
                  <a:pt x="2266" y="107"/>
                  <a:pt x="2265" y="107"/>
                  <a:pt x="2264" y="107"/>
                </a:cubicBezTo>
                <a:cubicBezTo>
                  <a:pt x="2264" y="107"/>
                  <a:pt x="2264" y="107"/>
                  <a:pt x="2264" y="107"/>
                </a:cubicBezTo>
                <a:cubicBezTo>
                  <a:pt x="2264" y="89"/>
                  <a:pt x="2250" y="74"/>
                  <a:pt x="2232" y="74"/>
                </a:cubicBezTo>
                <a:cubicBezTo>
                  <a:pt x="2214" y="74"/>
                  <a:pt x="2199" y="89"/>
                  <a:pt x="2199" y="107"/>
                </a:cubicBezTo>
                <a:cubicBezTo>
                  <a:pt x="2199" y="114"/>
                  <a:pt x="2201" y="120"/>
                  <a:pt x="2205" y="126"/>
                </a:cubicBezTo>
                <a:cubicBezTo>
                  <a:pt x="2204" y="126"/>
                  <a:pt x="2203" y="126"/>
                  <a:pt x="2202" y="126"/>
                </a:cubicBezTo>
                <a:cubicBezTo>
                  <a:pt x="2189" y="126"/>
                  <a:pt x="2178" y="133"/>
                  <a:pt x="2173" y="143"/>
                </a:cubicBezTo>
                <a:cubicBezTo>
                  <a:pt x="2171" y="143"/>
                  <a:pt x="2169" y="144"/>
                  <a:pt x="2168" y="144"/>
                </a:cubicBezTo>
                <a:cubicBezTo>
                  <a:pt x="2162" y="139"/>
                  <a:pt x="2155" y="137"/>
                  <a:pt x="2148" y="137"/>
                </a:cubicBezTo>
                <a:cubicBezTo>
                  <a:pt x="2146" y="137"/>
                  <a:pt x="2144" y="137"/>
                  <a:pt x="2142" y="137"/>
                </a:cubicBezTo>
                <a:cubicBezTo>
                  <a:pt x="2136" y="129"/>
                  <a:pt x="2126" y="123"/>
                  <a:pt x="2115" y="123"/>
                </a:cubicBezTo>
                <a:cubicBezTo>
                  <a:pt x="2098" y="123"/>
                  <a:pt x="2084" y="136"/>
                  <a:pt x="2082" y="153"/>
                </a:cubicBezTo>
                <a:cubicBezTo>
                  <a:pt x="2080" y="152"/>
                  <a:pt x="2077" y="151"/>
                  <a:pt x="2073" y="151"/>
                </a:cubicBezTo>
                <a:cubicBezTo>
                  <a:pt x="2055" y="151"/>
                  <a:pt x="2041" y="166"/>
                  <a:pt x="2041" y="184"/>
                </a:cubicBezTo>
                <a:cubicBezTo>
                  <a:pt x="2041" y="192"/>
                  <a:pt x="2044" y="200"/>
                  <a:pt x="2048" y="205"/>
                </a:cubicBezTo>
                <a:cubicBezTo>
                  <a:pt x="2044" y="211"/>
                  <a:pt x="2041" y="218"/>
                  <a:pt x="2041" y="226"/>
                </a:cubicBezTo>
                <a:cubicBezTo>
                  <a:pt x="2041" y="228"/>
                  <a:pt x="2041" y="229"/>
                  <a:pt x="2041" y="230"/>
                </a:cubicBezTo>
                <a:cubicBezTo>
                  <a:pt x="2040" y="230"/>
                  <a:pt x="2039" y="230"/>
                  <a:pt x="2038" y="230"/>
                </a:cubicBezTo>
                <a:cubicBezTo>
                  <a:pt x="2031" y="230"/>
                  <a:pt x="2025" y="232"/>
                  <a:pt x="2019" y="236"/>
                </a:cubicBezTo>
                <a:cubicBezTo>
                  <a:pt x="2019" y="235"/>
                  <a:pt x="2018" y="235"/>
                  <a:pt x="2018" y="234"/>
                </a:cubicBezTo>
                <a:cubicBezTo>
                  <a:pt x="2022" y="228"/>
                  <a:pt x="2025" y="221"/>
                  <a:pt x="2025" y="214"/>
                </a:cubicBezTo>
                <a:cubicBezTo>
                  <a:pt x="2025" y="200"/>
                  <a:pt x="2017" y="188"/>
                  <a:pt x="2005" y="183"/>
                </a:cubicBezTo>
                <a:cubicBezTo>
                  <a:pt x="2005" y="182"/>
                  <a:pt x="2005" y="182"/>
                  <a:pt x="2005" y="181"/>
                </a:cubicBezTo>
                <a:cubicBezTo>
                  <a:pt x="2005" y="169"/>
                  <a:pt x="1999" y="160"/>
                  <a:pt x="1990" y="154"/>
                </a:cubicBezTo>
                <a:cubicBezTo>
                  <a:pt x="1992" y="150"/>
                  <a:pt x="1992" y="146"/>
                  <a:pt x="1992" y="142"/>
                </a:cubicBezTo>
                <a:cubicBezTo>
                  <a:pt x="1992" y="124"/>
                  <a:pt x="1978" y="109"/>
                  <a:pt x="1960" y="109"/>
                </a:cubicBezTo>
                <a:cubicBezTo>
                  <a:pt x="1959" y="109"/>
                  <a:pt x="1959" y="109"/>
                  <a:pt x="1958" y="109"/>
                </a:cubicBezTo>
                <a:cubicBezTo>
                  <a:pt x="1957" y="109"/>
                  <a:pt x="1957" y="109"/>
                  <a:pt x="1956" y="109"/>
                </a:cubicBezTo>
                <a:cubicBezTo>
                  <a:pt x="1955" y="109"/>
                  <a:pt x="1955" y="109"/>
                  <a:pt x="1954" y="109"/>
                </a:cubicBezTo>
                <a:cubicBezTo>
                  <a:pt x="1954" y="109"/>
                  <a:pt x="1954" y="109"/>
                  <a:pt x="1954" y="109"/>
                </a:cubicBezTo>
                <a:cubicBezTo>
                  <a:pt x="1954" y="91"/>
                  <a:pt x="1939" y="77"/>
                  <a:pt x="1921" y="77"/>
                </a:cubicBezTo>
                <a:cubicBezTo>
                  <a:pt x="1903" y="77"/>
                  <a:pt x="1888" y="91"/>
                  <a:pt x="1888" y="109"/>
                </a:cubicBezTo>
                <a:cubicBezTo>
                  <a:pt x="1888" y="116"/>
                  <a:pt x="1890" y="123"/>
                  <a:pt x="1894" y="128"/>
                </a:cubicBezTo>
                <a:cubicBezTo>
                  <a:pt x="1893" y="128"/>
                  <a:pt x="1892" y="128"/>
                  <a:pt x="1891" y="128"/>
                </a:cubicBezTo>
                <a:cubicBezTo>
                  <a:pt x="1878" y="128"/>
                  <a:pt x="1867" y="135"/>
                  <a:pt x="1862" y="146"/>
                </a:cubicBezTo>
                <a:cubicBezTo>
                  <a:pt x="1860" y="146"/>
                  <a:pt x="1859" y="146"/>
                  <a:pt x="1857" y="146"/>
                </a:cubicBezTo>
                <a:cubicBezTo>
                  <a:pt x="1852" y="142"/>
                  <a:pt x="1845" y="139"/>
                  <a:pt x="1837" y="139"/>
                </a:cubicBezTo>
                <a:cubicBezTo>
                  <a:pt x="1835" y="139"/>
                  <a:pt x="1833" y="139"/>
                  <a:pt x="1831" y="140"/>
                </a:cubicBezTo>
                <a:cubicBezTo>
                  <a:pt x="1825" y="131"/>
                  <a:pt x="1815" y="126"/>
                  <a:pt x="1804" y="126"/>
                </a:cubicBezTo>
                <a:cubicBezTo>
                  <a:pt x="1787" y="126"/>
                  <a:pt x="1773" y="139"/>
                  <a:pt x="1772" y="155"/>
                </a:cubicBezTo>
                <a:cubicBezTo>
                  <a:pt x="1769" y="154"/>
                  <a:pt x="1766" y="154"/>
                  <a:pt x="1763" y="154"/>
                </a:cubicBezTo>
                <a:cubicBezTo>
                  <a:pt x="1745" y="154"/>
                  <a:pt x="1730" y="168"/>
                  <a:pt x="1730" y="187"/>
                </a:cubicBezTo>
                <a:cubicBezTo>
                  <a:pt x="1730" y="195"/>
                  <a:pt x="1733" y="202"/>
                  <a:pt x="1738" y="208"/>
                </a:cubicBezTo>
                <a:cubicBezTo>
                  <a:pt x="1733" y="213"/>
                  <a:pt x="1730" y="221"/>
                  <a:pt x="1730" y="229"/>
                </a:cubicBezTo>
                <a:cubicBezTo>
                  <a:pt x="1730" y="230"/>
                  <a:pt x="1730" y="231"/>
                  <a:pt x="1730" y="233"/>
                </a:cubicBezTo>
                <a:cubicBezTo>
                  <a:pt x="1729" y="232"/>
                  <a:pt x="1728" y="232"/>
                  <a:pt x="1728" y="232"/>
                </a:cubicBezTo>
                <a:cubicBezTo>
                  <a:pt x="1713" y="232"/>
                  <a:pt x="1701" y="242"/>
                  <a:pt x="1697" y="254"/>
                </a:cubicBezTo>
                <a:cubicBezTo>
                  <a:pt x="1694" y="250"/>
                  <a:pt x="1690" y="246"/>
                  <a:pt x="1685" y="244"/>
                </a:cubicBezTo>
                <a:cubicBezTo>
                  <a:pt x="1688" y="239"/>
                  <a:pt x="1689" y="234"/>
                  <a:pt x="1689" y="229"/>
                </a:cubicBezTo>
                <a:cubicBezTo>
                  <a:pt x="1689" y="211"/>
                  <a:pt x="1674" y="196"/>
                  <a:pt x="1656" y="196"/>
                </a:cubicBezTo>
                <a:cubicBezTo>
                  <a:pt x="1649" y="196"/>
                  <a:pt x="1642" y="198"/>
                  <a:pt x="1637" y="203"/>
                </a:cubicBezTo>
                <a:cubicBezTo>
                  <a:pt x="1634" y="189"/>
                  <a:pt x="1624" y="179"/>
                  <a:pt x="1612" y="176"/>
                </a:cubicBezTo>
                <a:cubicBezTo>
                  <a:pt x="1612" y="174"/>
                  <a:pt x="1612" y="173"/>
                  <a:pt x="1612" y="172"/>
                </a:cubicBezTo>
                <a:cubicBezTo>
                  <a:pt x="1612" y="169"/>
                  <a:pt x="1611" y="166"/>
                  <a:pt x="1611" y="163"/>
                </a:cubicBezTo>
                <a:cubicBezTo>
                  <a:pt x="1611" y="163"/>
                  <a:pt x="1611" y="163"/>
                  <a:pt x="1612" y="163"/>
                </a:cubicBezTo>
                <a:cubicBezTo>
                  <a:pt x="1630" y="163"/>
                  <a:pt x="1644" y="149"/>
                  <a:pt x="1644" y="130"/>
                </a:cubicBezTo>
                <a:cubicBezTo>
                  <a:pt x="1644" y="119"/>
                  <a:pt x="1639" y="109"/>
                  <a:pt x="1630" y="103"/>
                </a:cubicBezTo>
                <a:cubicBezTo>
                  <a:pt x="1636" y="97"/>
                  <a:pt x="1640" y="89"/>
                  <a:pt x="1640" y="79"/>
                </a:cubicBezTo>
                <a:cubicBezTo>
                  <a:pt x="1640" y="61"/>
                  <a:pt x="1626" y="47"/>
                  <a:pt x="1608" y="47"/>
                </a:cubicBezTo>
                <a:cubicBezTo>
                  <a:pt x="1605" y="47"/>
                  <a:pt x="1603" y="47"/>
                  <a:pt x="1601" y="47"/>
                </a:cubicBezTo>
                <a:cubicBezTo>
                  <a:pt x="1598" y="32"/>
                  <a:pt x="1585" y="20"/>
                  <a:pt x="1568" y="20"/>
                </a:cubicBezTo>
                <a:cubicBezTo>
                  <a:pt x="1566" y="20"/>
                  <a:pt x="1563" y="20"/>
                  <a:pt x="1561" y="21"/>
                </a:cubicBezTo>
                <a:cubicBezTo>
                  <a:pt x="1556" y="8"/>
                  <a:pt x="1544" y="0"/>
                  <a:pt x="1530" y="0"/>
                </a:cubicBezTo>
                <a:cubicBezTo>
                  <a:pt x="1512" y="0"/>
                  <a:pt x="1498" y="14"/>
                  <a:pt x="1498" y="32"/>
                </a:cubicBezTo>
                <a:cubicBezTo>
                  <a:pt x="1498" y="36"/>
                  <a:pt x="1498" y="39"/>
                  <a:pt x="1499" y="43"/>
                </a:cubicBezTo>
                <a:cubicBezTo>
                  <a:pt x="1496" y="41"/>
                  <a:pt x="1492" y="41"/>
                  <a:pt x="1488" y="41"/>
                </a:cubicBezTo>
                <a:cubicBezTo>
                  <a:pt x="1470" y="41"/>
                  <a:pt x="1455" y="55"/>
                  <a:pt x="1455" y="74"/>
                </a:cubicBezTo>
                <a:cubicBezTo>
                  <a:pt x="1455" y="82"/>
                  <a:pt x="1458" y="89"/>
                  <a:pt x="1464" y="95"/>
                </a:cubicBezTo>
                <a:cubicBezTo>
                  <a:pt x="1462" y="98"/>
                  <a:pt x="1462" y="100"/>
                  <a:pt x="1461" y="103"/>
                </a:cubicBezTo>
                <a:cubicBezTo>
                  <a:pt x="1457" y="108"/>
                  <a:pt x="1455" y="114"/>
                  <a:pt x="1455" y="121"/>
                </a:cubicBezTo>
                <a:cubicBezTo>
                  <a:pt x="1455" y="126"/>
                  <a:pt x="1456" y="130"/>
                  <a:pt x="1458" y="134"/>
                </a:cubicBezTo>
                <a:cubicBezTo>
                  <a:pt x="1458" y="135"/>
                  <a:pt x="1458" y="136"/>
                  <a:pt x="1458" y="137"/>
                </a:cubicBezTo>
                <a:cubicBezTo>
                  <a:pt x="1457" y="136"/>
                  <a:pt x="1455" y="136"/>
                  <a:pt x="1453" y="136"/>
                </a:cubicBezTo>
                <a:cubicBezTo>
                  <a:pt x="1435" y="136"/>
                  <a:pt x="1420" y="151"/>
                  <a:pt x="1420" y="169"/>
                </a:cubicBezTo>
                <a:cubicBezTo>
                  <a:pt x="1420" y="170"/>
                  <a:pt x="1420" y="172"/>
                  <a:pt x="1420" y="173"/>
                </a:cubicBezTo>
                <a:cubicBezTo>
                  <a:pt x="1419" y="173"/>
                  <a:pt x="1417" y="172"/>
                  <a:pt x="1414" y="172"/>
                </a:cubicBezTo>
                <a:cubicBezTo>
                  <a:pt x="1418" y="167"/>
                  <a:pt x="1420" y="161"/>
                  <a:pt x="1420" y="154"/>
                </a:cubicBezTo>
                <a:cubicBezTo>
                  <a:pt x="1420" y="136"/>
                  <a:pt x="1405" y="121"/>
                  <a:pt x="1387" y="121"/>
                </a:cubicBezTo>
                <a:cubicBezTo>
                  <a:pt x="1385" y="121"/>
                  <a:pt x="1383" y="121"/>
                  <a:pt x="1381" y="122"/>
                </a:cubicBezTo>
                <a:cubicBezTo>
                  <a:pt x="1378" y="107"/>
                  <a:pt x="1365" y="95"/>
                  <a:pt x="1349" y="95"/>
                </a:cubicBezTo>
                <a:cubicBezTo>
                  <a:pt x="1331" y="95"/>
                  <a:pt x="1316" y="110"/>
                  <a:pt x="1316" y="128"/>
                </a:cubicBezTo>
                <a:cubicBezTo>
                  <a:pt x="1316" y="129"/>
                  <a:pt x="1316" y="130"/>
                  <a:pt x="1316" y="131"/>
                </a:cubicBezTo>
                <a:cubicBezTo>
                  <a:pt x="1299" y="132"/>
                  <a:pt x="1285" y="146"/>
                  <a:pt x="1285" y="163"/>
                </a:cubicBezTo>
                <a:cubicBezTo>
                  <a:pt x="1285" y="164"/>
                  <a:pt x="1285" y="165"/>
                  <a:pt x="1285" y="166"/>
                </a:cubicBezTo>
                <a:cubicBezTo>
                  <a:pt x="1283" y="165"/>
                  <a:pt x="1279" y="164"/>
                  <a:pt x="1276" y="164"/>
                </a:cubicBezTo>
                <a:cubicBezTo>
                  <a:pt x="1275" y="160"/>
                  <a:pt x="1274" y="156"/>
                  <a:pt x="1272" y="152"/>
                </a:cubicBezTo>
                <a:cubicBezTo>
                  <a:pt x="1273" y="149"/>
                  <a:pt x="1274" y="146"/>
                  <a:pt x="1274" y="142"/>
                </a:cubicBezTo>
                <a:cubicBezTo>
                  <a:pt x="1274" y="126"/>
                  <a:pt x="1262" y="112"/>
                  <a:pt x="1246" y="110"/>
                </a:cubicBezTo>
                <a:cubicBezTo>
                  <a:pt x="1251" y="104"/>
                  <a:pt x="1254" y="96"/>
                  <a:pt x="1254" y="88"/>
                </a:cubicBezTo>
                <a:cubicBezTo>
                  <a:pt x="1254" y="70"/>
                  <a:pt x="1240" y="56"/>
                  <a:pt x="1221" y="56"/>
                </a:cubicBezTo>
                <a:cubicBezTo>
                  <a:pt x="1216" y="56"/>
                  <a:pt x="1211" y="57"/>
                  <a:pt x="1206" y="59"/>
                </a:cubicBezTo>
                <a:cubicBezTo>
                  <a:pt x="1201" y="48"/>
                  <a:pt x="1190" y="41"/>
                  <a:pt x="1177" y="41"/>
                </a:cubicBezTo>
                <a:cubicBezTo>
                  <a:pt x="1159" y="41"/>
                  <a:pt x="1144" y="55"/>
                  <a:pt x="1144" y="74"/>
                </a:cubicBezTo>
                <a:cubicBezTo>
                  <a:pt x="1144" y="75"/>
                  <a:pt x="1144" y="76"/>
                  <a:pt x="1144" y="77"/>
                </a:cubicBezTo>
                <a:cubicBezTo>
                  <a:pt x="1143" y="77"/>
                  <a:pt x="1143" y="77"/>
                  <a:pt x="1142" y="77"/>
                </a:cubicBezTo>
                <a:cubicBezTo>
                  <a:pt x="1124" y="77"/>
                  <a:pt x="1109" y="91"/>
                  <a:pt x="1109" y="109"/>
                </a:cubicBezTo>
                <a:cubicBezTo>
                  <a:pt x="1109" y="116"/>
                  <a:pt x="1111" y="122"/>
                  <a:pt x="1115" y="128"/>
                </a:cubicBezTo>
                <a:cubicBezTo>
                  <a:pt x="1110" y="132"/>
                  <a:pt x="1106" y="138"/>
                  <a:pt x="1103" y="144"/>
                </a:cubicBezTo>
                <a:cubicBezTo>
                  <a:pt x="1102" y="144"/>
                  <a:pt x="1102" y="144"/>
                  <a:pt x="1102" y="144"/>
                </a:cubicBezTo>
                <a:cubicBezTo>
                  <a:pt x="1096" y="135"/>
                  <a:pt x="1086" y="130"/>
                  <a:pt x="1075" y="130"/>
                </a:cubicBezTo>
                <a:cubicBezTo>
                  <a:pt x="1058" y="130"/>
                  <a:pt x="1044" y="143"/>
                  <a:pt x="1043" y="159"/>
                </a:cubicBezTo>
                <a:cubicBezTo>
                  <a:pt x="1040" y="158"/>
                  <a:pt x="1037" y="158"/>
                  <a:pt x="1034" y="158"/>
                </a:cubicBezTo>
                <a:cubicBezTo>
                  <a:pt x="1016" y="158"/>
                  <a:pt x="1001" y="172"/>
                  <a:pt x="1001" y="191"/>
                </a:cubicBezTo>
                <a:cubicBezTo>
                  <a:pt x="1001" y="199"/>
                  <a:pt x="1004" y="206"/>
                  <a:pt x="1009" y="212"/>
                </a:cubicBezTo>
                <a:cubicBezTo>
                  <a:pt x="1004" y="217"/>
                  <a:pt x="1001" y="225"/>
                  <a:pt x="1001" y="233"/>
                </a:cubicBezTo>
                <a:cubicBezTo>
                  <a:pt x="1001" y="234"/>
                  <a:pt x="1001" y="235"/>
                  <a:pt x="1001" y="237"/>
                </a:cubicBezTo>
                <a:cubicBezTo>
                  <a:pt x="1000" y="236"/>
                  <a:pt x="999" y="236"/>
                  <a:pt x="999" y="236"/>
                </a:cubicBezTo>
                <a:cubicBezTo>
                  <a:pt x="992" y="236"/>
                  <a:pt x="985" y="239"/>
                  <a:pt x="980" y="242"/>
                </a:cubicBezTo>
                <a:cubicBezTo>
                  <a:pt x="979" y="242"/>
                  <a:pt x="979" y="241"/>
                  <a:pt x="978" y="240"/>
                </a:cubicBezTo>
                <a:cubicBezTo>
                  <a:pt x="983" y="235"/>
                  <a:pt x="985" y="228"/>
                  <a:pt x="985" y="220"/>
                </a:cubicBezTo>
                <a:cubicBezTo>
                  <a:pt x="985" y="206"/>
                  <a:pt x="977" y="194"/>
                  <a:pt x="965" y="190"/>
                </a:cubicBezTo>
                <a:cubicBezTo>
                  <a:pt x="965" y="189"/>
                  <a:pt x="965" y="188"/>
                  <a:pt x="965" y="187"/>
                </a:cubicBezTo>
                <a:cubicBezTo>
                  <a:pt x="965" y="176"/>
                  <a:pt x="959" y="166"/>
                  <a:pt x="950" y="160"/>
                </a:cubicBezTo>
                <a:cubicBezTo>
                  <a:pt x="952" y="156"/>
                  <a:pt x="953" y="153"/>
                  <a:pt x="953" y="148"/>
                </a:cubicBezTo>
                <a:cubicBezTo>
                  <a:pt x="953" y="130"/>
                  <a:pt x="938" y="116"/>
                  <a:pt x="920" y="116"/>
                </a:cubicBezTo>
                <a:cubicBezTo>
                  <a:pt x="919" y="116"/>
                  <a:pt x="919" y="116"/>
                  <a:pt x="918" y="116"/>
                </a:cubicBezTo>
                <a:cubicBezTo>
                  <a:pt x="918" y="116"/>
                  <a:pt x="917" y="116"/>
                  <a:pt x="917" y="116"/>
                </a:cubicBezTo>
                <a:cubicBezTo>
                  <a:pt x="916" y="116"/>
                  <a:pt x="915" y="116"/>
                  <a:pt x="914" y="116"/>
                </a:cubicBezTo>
                <a:cubicBezTo>
                  <a:pt x="914" y="116"/>
                  <a:pt x="914" y="116"/>
                  <a:pt x="914" y="116"/>
                </a:cubicBezTo>
                <a:cubicBezTo>
                  <a:pt x="914" y="98"/>
                  <a:pt x="899" y="83"/>
                  <a:pt x="881" y="83"/>
                </a:cubicBezTo>
                <a:cubicBezTo>
                  <a:pt x="863" y="83"/>
                  <a:pt x="848" y="98"/>
                  <a:pt x="848" y="116"/>
                </a:cubicBezTo>
                <a:cubicBezTo>
                  <a:pt x="848" y="123"/>
                  <a:pt x="851" y="129"/>
                  <a:pt x="854" y="135"/>
                </a:cubicBezTo>
                <a:cubicBezTo>
                  <a:pt x="853" y="135"/>
                  <a:pt x="852" y="135"/>
                  <a:pt x="851" y="135"/>
                </a:cubicBezTo>
                <a:cubicBezTo>
                  <a:pt x="838" y="135"/>
                  <a:pt x="828" y="142"/>
                  <a:pt x="822" y="152"/>
                </a:cubicBezTo>
                <a:cubicBezTo>
                  <a:pt x="820" y="152"/>
                  <a:pt x="819" y="152"/>
                  <a:pt x="817" y="152"/>
                </a:cubicBezTo>
                <a:cubicBezTo>
                  <a:pt x="812" y="148"/>
                  <a:pt x="805" y="146"/>
                  <a:pt x="797" y="146"/>
                </a:cubicBezTo>
                <a:cubicBezTo>
                  <a:pt x="795" y="146"/>
                  <a:pt x="793" y="146"/>
                  <a:pt x="791" y="146"/>
                </a:cubicBezTo>
                <a:cubicBezTo>
                  <a:pt x="786" y="138"/>
                  <a:pt x="776" y="132"/>
                  <a:pt x="765" y="132"/>
                </a:cubicBezTo>
                <a:cubicBezTo>
                  <a:pt x="748" y="132"/>
                  <a:pt x="734" y="145"/>
                  <a:pt x="732" y="161"/>
                </a:cubicBezTo>
                <a:cubicBezTo>
                  <a:pt x="729" y="161"/>
                  <a:pt x="726" y="160"/>
                  <a:pt x="723" y="160"/>
                </a:cubicBezTo>
                <a:cubicBezTo>
                  <a:pt x="705" y="160"/>
                  <a:pt x="690" y="175"/>
                  <a:pt x="690" y="193"/>
                </a:cubicBezTo>
                <a:cubicBezTo>
                  <a:pt x="690" y="201"/>
                  <a:pt x="693" y="208"/>
                  <a:pt x="698" y="214"/>
                </a:cubicBezTo>
                <a:cubicBezTo>
                  <a:pt x="693" y="220"/>
                  <a:pt x="690" y="227"/>
                  <a:pt x="690" y="235"/>
                </a:cubicBezTo>
                <a:cubicBezTo>
                  <a:pt x="690" y="236"/>
                  <a:pt x="690" y="238"/>
                  <a:pt x="690" y="239"/>
                </a:cubicBezTo>
                <a:cubicBezTo>
                  <a:pt x="690" y="239"/>
                  <a:pt x="689" y="239"/>
                  <a:pt x="688" y="239"/>
                </a:cubicBezTo>
                <a:cubicBezTo>
                  <a:pt x="674" y="239"/>
                  <a:pt x="661" y="248"/>
                  <a:pt x="657" y="261"/>
                </a:cubicBezTo>
                <a:cubicBezTo>
                  <a:pt x="654" y="256"/>
                  <a:pt x="650" y="253"/>
                  <a:pt x="646" y="250"/>
                </a:cubicBezTo>
                <a:cubicBezTo>
                  <a:pt x="648" y="246"/>
                  <a:pt x="649" y="241"/>
                  <a:pt x="649" y="235"/>
                </a:cubicBezTo>
                <a:cubicBezTo>
                  <a:pt x="649" y="217"/>
                  <a:pt x="635" y="202"/>
                  <a:pt x="616" y="202"/>
                </a:cubicBezTo>
                <a:cubicBezTo>
                  <a:pt x="609" y="202"/>
                  <a:pt x="602" y="205"/>
                  <a:pt x="597" y="209"/>
                </a:cubicBezTo>
                <a:cubicBezTo>
                  <a:pt x="595" y="196"/>
                  <a:pt x="585" y="185"/>
                  <a:pt x="572" y="182"/>
                </a:cubicBezTo>
                <a:cubicBezTo>
                  <a:pt x="572" y="181"/>
                  <a:pt x="572" y="180"/>
                  <a:pt x="572" y="178"/>
                </a:cubicBezTo>
                <a:cubicBezTo>
                  <a:pt x="572" y="175"/>
                  <a:pt x="572" y="172"/>
                  <a:pt x="571" y="170"/>
                </a:cubicBezTo>
                <a:cubicBezTo>
                  <a:pt x="571" y="170"/>
                  <a:pt x="572" y="170"/>
                  <a:pt x="572" y="170"/>
                </a:cubicBezTo>
                <a:cubicBezTo>
                  <a:pt x="590" y="170"/>
                  <a:pt x="605" y="155"/>
                  <a:pt x="605" y="137"/>
                </a:cubicBezTo>
                <a:cubicBezTo>
                  <a:pt x="605" y="126"/>
                  <a:pt x="599" y="116"/>
                  <a:pt x="590" y="110"/>
                </a:cubicBezTo>
                <a:cubicBezTo>
                  <a:pt x="597" y="104"/>
                  <a:pt x="601" y="95"/>
                  <a:pt x="601" y="86"/>
                </a:cubicBezTo>
                <a:cubicBezTo>
                  <a:pt x="601" y="68"/>
                  <a:pt x="586" y="53"/>
                  <a:pt x="568" y="53"/>
                </a:cubicBezTo>
                <a:cubicBezTo>
                  <a:pt x="566" y="53"/>
                  <a:pt x="563" y="53"/>
                  <a:pt x="561" y="54"/>
                </a:cubicBezTo>
                <a:cubicBezTo>
                  <a:pt x="558" y="38"/>
                  <a:pt x="545" y="27"/>
                  <a:pt x="529" y="27"/>
                </a:cubicBezTo>
                <a:cubicBezTo>
                  <a:pt x="526" y="27"/>
                  <a:pt x="524" y="27"/>
                  <a:pt x="521" y="27"/>
                </a:cubicBezTo>
                <a:cubicBezTo>
                  <a:pt x="517" y="15"/>
                  <a:pt x="505" y="6"/>
                  <a:pt x="491" y="6"/>
                </a:cubicBezTo>
                <a:cubicBezTo>
                  <a:pt x="473" y="6"/>
                  <a:pt x="458" y="21"/>
                  <a:pt x="458" y="39"/>
                </a:cubicBezTo>
                <a:cubicBezTo>
                  <a:pt x="458" y="42"/>
                  <a:pt x="458" y="46"/>
                  <a:pt x="460" y="49"/>
                </a:cubicBezTo>
                <a:cubicBezTo>
                  <a:pt x="456" y="48"/>
                  <a:pt x="452" y="47"/>
                  <a:pt x="448" y="47"/>
                </a:cubicBezTo>
                <a:cubicBezTo>
                  <a:pt x="430" y="47"/>
                  <a:pt x="416" y="62"/>
                  <a:pt x="416" y="80"/>
                </a:cubicBezTo>
                <a:cubicBezTo>
                  <a:pt x="416" y="88"/>
                  <a:pt x="419" y="96"/>
                  <a:pt x="424" y="102"/>
                </a:cubicBezTo>
                <a:cubicBezTo>
                  <a:pt x="423" y="104"/>
                  <a:pt x="422" y="107"/>
                  <a:pt x="421" y="109"/>
                </a:cubicBezTo>
                <a:cubicBezTo>
                  <a:pt x="418" y="115"/>
                  <a:pt x="416" y="121"/>
                  <a:pt x="416" y="127"/>
                </a:cubicBezTo>
                <a:cubicBezTo>
                  <a:pt x="416" y="132"/>
                  <a:pt x="417" y="136"/>
                  <a:pt x="418" y="140"/>
                </a:cubicBezTo>
                <a:cubicBezTo>
                  <a:pt x="418" y="141"/>
                  <a:pt x="419" y="142"/>
                  <a:pt x="419" y="143"/>
                </a:cubicBezTo>
                <a:cubicBezTo>
                  <a:pt x="417" y="143"/>
                  <a:pt x="415" y="143"/>
                  <a:pt x="413" y="143"/>
                </a:cubicBezTo>
                <a:cubicBezTo>
                  <a:pt x="395" y="143"/>
                  <a:pt x="380" y="157"/>
                  <a:pt x="380" y="175"/>
                </a:cubicBezTo>
                <a:cubicBezTo>
                  <a:pt x="380" y="177"/>
                  <a:pt x="381" y="178"/>
                  <a:pt x="381" y="180"/>
                </a:cubicBezTo>
                <a:cubicBezTo>
                  <a:pt x="379" y="179"/>
                  <a:pt x="377" y="179"/>
                  <a:pt x="375" y="179"/>
                </a:cubicBezTo>
                <a:cubicBezTo>
                  <a:pt x="378" y="173"/>
                  <a:pt x="380" y="167"/>
                  <a:pt x="380" y="160"/>
                </a:cubicBezTo>
                <a:cubicBezTo>
                  <a:pt x="380" y="142"/>
                  <a:pt x="366" y="127"/>
                  <a:pt x="348" y="127"/>
                </a:cubicBezTo>
                <a:cubicBezTo>
                  <a:pt x="345" y="127"/>
                  <a:pt x="343" y="128"/>
                  <a:pt x="341" y="128"/>
                </a:cubicBezTo>
                <a:cubicBezTo>
                  <a:pt x="338" y="113"/>
                  <a:pt x="325" y="102"/>
                  <a:pt x="309" y="102"/>
                </a:cubicBezTo>
                <a:cubicBezTo>
                  <a:pt x="291" y="102"/>
                  <a:pt x="276" y="116"/>
                  <a:pt x="276" y="135"/>
                </a:cubicBezTo>
                <a:cubicBezTo>
                  <a:pt x="276" y="135"/>
                  <a:pt x="276" y="136"/>
                  <a:pt x="276" y="137"/>
                </a:cubicBezTo>
                <a:cubicBezTo>
                  <a:pt x="259" y="138"/>
                  <a:pt x="246" y="152"/>
                  <a:pt x="246" y="170"/>
                </a:cubicBezTo>
                <a:cubicBezTo>
                  <a:pt x="246" y="171"/>
                  <a:pt x="246" y="172"/>
                  <a:pt x="246" y="173"/>
                </a:cubicBezTo>
                <a:cubicBezTo>
                  <a:pt x="243" y="171"/>
                  <a:pt x="240" y="170"/>
                  <a:pt x="236" y="170"/>
                </a:cubicBezTo>
                <a:cubicBezTo>
                  <a:pt x="235" y="166"/>
                  <a:pt x="234" y="162"/>
                  <a:pt x="232" y="159"/>
                </a:cubicBezTo>
                <a:cubicBezTo>
                  <a:pt x="233" y="155"/>
                  <a:pt x="234" y="152"/>
                  <a:pt x="234" y="148"/>
                </a:cubicBezTo>
                <a:cubicBezTo>
                  <a:pt x="234" y="132"/>
                  <a:pt x="222" y="119"/>
                  <a:pt x="206" y="116"/>
                </a:cubicBezTo>
                <a:cubicBezTo>
                  <a:pt x="211" y="110"/>
                  <a:pt x="214" y="103"/>
                  <a:pt x="214" y="95"/>
                </a:cubicBezTo>
                <a:cubicBezTo>
                  <a:pt x="214" y="77"/>
                  <a:pt x="200" y="62"/>
                  <a:pt x="182" y="62"/>
                </a:cubicBezTo>
                <a:cubicBezTo>
                  <a:pt x="176" y="62"/>
                  <a:pt x="171" y="63"/>
                  <a:pt x="167" y="66"/>
                </a:cubicBezTo>
                <a:cubicBezTo>
                  <a:pt x="161" y="55"/>
                  <a:pt x="150" y="47"/>
                  <a:pt x="137" y="47"/>
                </a:cubicBezTo>
                <a:cubicBezTo>
                  <a:pt x="119" y="47"/>
                  <a:pt x="104" y="62"/>
                  <a:pt x="104" y="80"/>
                </a:cubicBezTo>
                <a:cubicBezTo>
                  <a:pt x="104" y="81"/>
                  <a:pt x="104" y="82"/>
                  <a:pt x="105" y="83"/>
                </a:cubicBezTo>
                <a:cubicBezTo>
                  <a:pt x="104" y="83"/>
                  <a:pt x="103" y="83"/>
                  <a:pt x="102" y="83"/>
                </a:cubicBezTo>
                <a:cubicBezTo>
                  <a:pt x="84" y="83"/>
                  <a:pt x="69" y="98"/>
                  <a:pt x="69" y="116"/>
                </a:cubicBezTo>
                <a:cubicBezTo>
                  <a:pt x="69" y="122"/>
                  <a:pt x="71" y="129"/>
                  <a:pt x="75" y="134"/>
                </a:cubicBezTo>
                <a:cubicBezTo>
                  <a:pt x="65" y="145"/>
                  <a:pt x="58" y="157"/>
                  <a:pt x="55" y="171"/>
                </a:cubicBezTo>
                <a:cubicBezTo>
                  <a:pt x="42" y="176"/>
                  <a:pt x="32" y="188"/>
                  <a:pt x="32" y="202"/>
                </a:cubicBezTo>
                <a:cubicBezTo>
                  <a:pt x="32" y="205"/>
                  <a:pt x="33" y="208"/>
                  <a:pt x="34" y="211"/>
                </a:cubicBezTo>
                <a:cubicBezTo>
                  <a:pt x="17" y="213"/>
                  <a:pt x="4" y="227"/>
                  <a:pt x="4" y="244"/>
                </a:cubicBezTo>
                <a:cubicBezTo>
                  <a:pt x="4" y="257"/>
                  <a:pt x="12" y="269"/>
                  <a:pt x="24" y="274"/>
                </a:cubicBezTo>
                <a:cubicBezTo>
                  <a:pt x="19" y="279"/>
                  <a:pt x="17" y="286"/>
                  <a:pt x="17" y="294"/>
                </a:cubicBezTo>
                <a:cubicBezTo>
                  <a:pt x="17" y="295"/>
                  <a:pt x="17" y="295"/>
                  <a:pt x="17" y="295"/>
                </a:cubicBezTo>
                <a:cubicBezTo>
                  <a:pt x="7" y="300"/>
                  <a:pt x="0" y="311"/>
                  <a:pt x="0" y="324"/>
                </a:cubicBezTo>
                <a:cubicBezTo>
                  <a:pt x="0" y="342"/>
                  <a:pt x="14" y="356"/>
                  <a:pt x="32" y="356"/>
                </a:cubicBezTo>
                <a:cubicBezTo>
                  <a:pt x="39" y="356"/>
                  <a:pt x="45" y="355"/>
                  <a:pt x="50" y="351"/>
                </a:cubicBezTo>
                <a:cubicBezTo>
                  <a:pt x="50" y="356"/>
                  <a:pt x="50" y="356"/>
                  <a:pt x="50" y="356"/>
                </a:cubicBezTo>
                <a:cubicBezTo>
                  <a:pt x="947" y="356"/>
                  <a:pt x="947" y="356"/>
                  <a:pt x="947" y="356"/>
                </a:cubicBezTo>
                <a:cubicBezTo>
                  <a:pt x="951" y="356"/>
                  <a:pt x="955" y="355"/>
                  <a:pt x="959" y="354"/>
                </a:cubicBezTo>
                <a:cubicBezTo>
                  <a:pt x="1257" y="354"/>
                  <a:pt x="1257" y="354"/>
                  <a:pt x="1257" y="354"/>
                </a:cubicBezTo>
                <a:cubicBezTo>
                  <a:pt x="1263" y="354"/>
                  <a:pt x="1268" y="352"/>
                  <a:pt x="1273" y="350"/>
                </a:cubicBezTo>
                <a:cubicBezTo>
                  <a:pt x="1986" y="350"/>
                  <a:pt x="1986" y="350"/>
                  <a:pt x="1986" y="350"/>
                </a:cubicBezTo>
                <a:cubicBezTo>
                  <a:pt x="1991" y="350"/>
                  <a:pt x="1995" y="349"/>
                  <a:pt x="1999" y="348"/>
                </a:cubicBezTo>
                <a:cubicBezTo>
                  <a:pt x="2297" y="348"/>
                  <a:pt x="2297" y="348"/>
                  <a:pt x="2297" y="348"/>
                </a:cubicBezTo>
                <a:cubicBezTo>
                  <a:pt x="2306" y="348"/>
                  <a:pt x="2314" y="344"/>
                  <a:pt x="2320" y="338"/>
                </a:cubicBezTo>
                <a:cubicBezTo>
                  <a:pt x="2331" y="340"/>
                  <a:pt x="2343" y="341"/>
                  <a:pt x="2355" y="341"/>
                </a:cubicBezTo>
                <a:cubicBezTo>
                  <a:pt x="2389" y="341"/>
                  <a:pt x="2417" y="334"/>
                  <a:pt x="2432" y="323"/>
                </a:cubicBezTo>
                <a:cubicBezTo>
                  <a:pt x="2436" y="328"/>
                  <a:pt x="2442" y="331"/>
                  <a:pt x="2449" y="331"/>
                </a:cubicBezTo>
                <a:cubicBezTo>
                  <a:pt x="2454" y="331"/>
                  <a:pt x="2459" y="329"/>
                  <a:pt x="2463" y="325"/>
                </a:cubicBezTo>
                <a:cubicBezTo>
                  <a:pt x="2465" y="334"/>
                  <a:pt x="2473" y="341"/>
                  <a:pt x="2483" y="341"/>
                </a:cubicBezTo>
                <a:cubicBezTo>
                  <a:pt x="2494" y="341"/>
                  <a:pt x="2504" y="332"/>
                  <a:pt x="2504" y="321"/>
                </a:cubicBezTo>
                <a:cubicBezTo>
                  <a:pt x="2504" y="309"/>
                  <a:pt x="2494" y="300"/>
                  <a:pt x="2483" y="300"/>
                </a:cubicBezTo>
                <a:close/>
                <a:moveTo>
                  <a:pt x="215" y="261"/>
                </a:moveTo>
                <a:cubicBezTo>
                  <a:pt x="215" y="260"/>
                  <a:pt x="216" y="259"/>
                  <a:pt x="217" y="259"/>
                </a:cubicBezTo>
                <a:cubicBezTo>
                  <a:pt x="217" y="259"/>
                  <a:pt x="217" y="260"/>
                  <a:pt x="217" y="261"/>
                </a:cubicBezTo>
                <a:lnTo>
                  <a:pt x="215" y="261"/>
                </a:lnTo>
                <a:close/>
                <a:moveTo>
                  <a:pt x="594" y="261"/>
                </a:moveTo>
                <a:cubicBezTo>
                  <a:pt x="594" y="260"/>
                  <a:pt x="594" y="260"/>
                  <a:pt x="594" y="259"/>
                </a:cubicBezTo>
                <a:cubicBezTo>
                  <a:pt x="595" y="260"/>
                  <a:pt x="596" y="260"/>
                  <a:pt x="596" y="261"/>
                </a:cubicBezTo>
                <a:lnTo>
                  <a:pt x="594" y="261"/>
                </a:lnTo>
                <a:close/>
                <a:moveTo>
                  <a:pt x="1634" y="254"/>
                </a:moveTo>
                <a:cubicBezTo>
                  <a:pt x="1634" y="254"/>
                  <a:pt x="1634" y="253"/>
                  <a:pt x="1634" y="253"/>
                </a:cubicBezTo>
                <a:cubicBezTo>
                  <a:pt x="1635" y="253"/>
                  <a:pt x="1635" y="254"/>
                  <a:pt x="1636" y="254"/>
                </a:cubicBezTo>
                <a:lnTo>
                  <a:pt x="1634" y="2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FC63233C-BBE9-4B72-A80D-75658540FB8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2" y="4449366"/>
            <a:ext cx="9144002" cy="6941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C6FC4439-74CF-476F-9446-DCC944E12AD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89409" y="4449366"/>
            <a:ext cx="5710238" cy="479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AE4374E4-8935-47E8-81E4-51C65361152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0" y="4449365"/>
            <a:ext cx="9144000" cy="1035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021D7426-C0DE-4BF0-AABB-1A28E9BBEAA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89409" y="4418409"/>
            <a:ext cx="5710238" cy="6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C74D34E-AC60-449F-8EB9-884A9FA7C301}"/>
              </a:ext>
            </a:extLst>
          </p:cNvPr>
          <p:cNvSpPr/>
          <p:nvPr/>
        </p:nvSpPr>
        <p:spPr>
          <a:xfrm>
            <a:off x="628650" y="1150464"/>
            <a:ext cx="1250748" cy="1107996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Lorem ipsum dolor sit </a:t>
            </a:r>
            <a:r>
              <a:rPr lang="en-US" sz="900" dirty="0" err="1">
                <a:solidFill>
                  <a:schemeClr val="bg1"/>
                </a:solidFill>
              </a:rPr>
              <a:t>amet</a:t>
            </a:r>
            <a:r>
              <a:rPr lang="en-US" sz="900">
                <a:solidFill>
                  <a:schemeClr val="bg1"/>
                </a:solidFill>
              </a:rPr>
              <a:t>, consectetur adipiscing elit, sed do eiusmod tempor incididunt ut labore et dolore magna aliqua.</a:t>
            </a:r>
          </a:p>
          <a:p>
            <a:r>
              <a:rPr lang="en-US" sz="900">
                <a:solidFill>
                  <a:schemeClr val="bg1"/>
                </a:solidFill>
              </a:rPr>
              <a:t>Ut enim ad minim veniam.</a:t>
            </a:r>
            <a:endParaRPr lang="en-ID" sz="900"/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6DF06BD-A30D-4B2B-A5FF-6B3CBC50A1DD}"/>
              </a:ext>
            </a:extLst>
          </p:cNvPr>
          <p:cNvGrpSpPr/>
          <p:nvPr/>
        </p:nvGrpSpPr>
        <p:grpSpPr>
          <a:xfrm>
            <a:off x="747117" y="1007269"/>
            <a:ext cx="3968354" cy="3850481"/>
            <a:chOff x="269874" y="1343025"/>
            <a:chExt cx="5291138" cy="5133975"/>
          </a:xfrm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ED5E18BB-52CE-4354-AA5F-951EA21C9DEA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2549524" y="5502274"/>
              <a:ext cx="811213" cy="738188"/>
            </a:xfrm>
            <a:custGeom>
              <a:avLst/>
              <a:gdLst>
                <a:gd name="T0" fmla="*/ 255 w 272"/>
                <a:gd name="T1" fmla="*/ 198 h 247"/>
                <a:gd name="T2" fmla="*/ 267 w 272"/>
                <a:gd name="T3" fmla="*/ 180 h 247"/>
                <a:gd name="T4" fmla="*/ 245 w 272"/>
                <a:gd name="T5" fmla="*/ 151 h 247"/>
                <a:gd name="T6" fmla="*/ 261 w 272"/>
                <a:gd name="T7" fmla="*/ 124 h 247"/>
                <a:gd name="T8" fmla="*/ 229 w 272"/>
                <a:gd name="T9" fmla="*/ 105 h 247"/>
                <a:gd name="T10" fmla="*/ 234 w 272"/>
                <a:gd name="T11" fmla="*/ 80 h 247"/>
                <a:gd name="T12" fmla="*/ 211 w 272"/>
                <a:gd name="T13" fmla="*/ 66 h 247"/>
                <a:gd name="T14" fmla="*/ 211 w 272"/>
                <a:gd name="T15" fmla="*/ 65 h 247"/>
                <a:gd name="T16" fmla="*/ 202 w 272"/>
                <a:gd name="T17" fmla="*/ 27 h 247"/>
                <a:gd name="T18" fmla="*/ 176 w 272"/>
                <a:gd name="T19" fmla="*/ 30 h 247"/>
                <a:gd name="T20" fmla="*/ 150 w 272"/>
                <a:gd name="T21" fmla="*/ 0 h 247"/>
                <a:gd name="T22" fmla="*/ 126 w 272"/>
                <a:gd name="T23" fmla="*/ 16 h 247"/>
                <a:gd name="T24" fmla="*/ 100 w 272"/>
                <a:gd name="T25" fmla="*/ 2 h 247"/>
                <a:gd name="T26" fmla="*/ 79 w 272"/>
                <a:gd name="T27" fmla="*/ 36 h 247"/>
                <a:gd name="T28" fmla="*/ 79 w 272"/>
                <a:gd name="T29" fmla="*/ 37 h 247"/>
                <a:gd name="T30" fmla="*/ 52 w 272"/>
                <a:gd name="T31" fmla="*/ 38 h 247"/>
                <a:gd name="T32" fmla="*/ 48 w 272"/>
                <a:gd name="T33" fmla="*/ 77 h 247"/>
                <a:gd name="T34" fmla="*/ 21 w 272"/>
                <a:gd name="T35" fmla="*/ 92 h 247"/>
                <a:gd name="T36" fmla="*/ 30 w 272"/>
                <a:gd name="T37" fmla="*/ 123 h 247"/>
                <a:gd name="T38" fmla="*/ 29 w 272"/>
                <a:gd name="T39" fmla="*/ 123 h 247"/>
                <a:gd name="T40" fmla="*/ 3 w 272"/>
                <a:gd name="T41" fmla="*/ 153 h 247"/>
                <a:gd name="T42" fmla="*/ 16 w 272"/>
                <a:gd name="T43" fmla="*/ 172 h 247"/>
                <a:gd name="T44" fmla="*/ 5 w 272"/>
                <a:gd name="T45" fmla="*/ 204 h 247"/>
                <a:gd name="T46" fmla="*/ 18 w 272"/>
                <a:gd name="T47" fmla="*/ 217 h 247"/>
                <a:gd name="T48" fmla="*/ 20 w 272"/>
                <a:gd name="T49" fmla="*/ 231 h 247"/>
                <a:gd name="T50" fmla="*/ 49 w 272"/>
                <a:gd name="T51" fmla="*/ 246 h 247"/>
                <a:gd name="T52" fmla="*/ 237 w 272"/>
                <a:gd name="T53" fmla="*/ 246 h 247"/>
                <a:gd name="T54" fmla="*/ 267 w 272"/>
                <a:gd name="T55" fmla="*/ 231 h 247"/>
                <a:gd name="T56" fmla="*/ 255 w 272"/>
                <a:gd name="T57" fmla="*/ 198 h 247"/>
                <a:gd name="T58" fmla="*/ 56 w 272"/>
                <a:gd name="T59" fmla="*/ 131 h 247"/>
                <a:gd name="T60" fmla="*/ 56 w 272"/>
                <a:gd name="T61" fmla="*/ 131 h 247"/>
                <a:gd name="T62" fmla="*/ 56 w 272"/>
                <a:gd name="T63" fmla="*/ 132 h 247"/>
                <a:gd name="T64" fmla="*/ 56 w 272"/>
                <a:gd name="T65" fmla="*/ 13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2" h="247">
                  <a:moveTo>
                    <a:pt x="255" y="198"/>
                  </a:moveTo>
                  <a:cubicBezTo>
                    <a:pt x="261" y="194"/>
                    <a:pt x="266" y="187"/>
                    <a:pt x="267" y="180"/>
                  </a:cubicBezTo>
                  <a:cubicBezTo>
                    <a:pt x="269" y="167"/>
                    <a:pt x="259" y="155"/>
                    <a:pt x="245" y="151"/>
                  </a:cubicBezTo>
                  <a:cubicBezTo>
                    <a:pt x="256" y="145"/>
                    <a:pt x="263" y="134"/>
                    <a:pt x="261" y="124"/>
                  </a:cubicBezTo>
                  <a:cubicBezTo>
                    <a:pt x="258" y="111"/>
                    <a:pt x="244" y="103"/>
                    <a:pt x="229" y="105"/>
                  </a:cubicBezTo>
                  <a:cubicBezTo>
                    <a:pt x="235" y="98"/>
                    <a:pt x="237" y="88"/>
                    <a:pt x="234" y="80"/>
                  </a:cubicBezTo>
                  <a:cubicBezTo>
                    <a:pt x="230" y="71"/>
                    <a:pt x="221" y="66"/>
                    <a:pt x="211" y="66"/>
                  </a:cubicBezTo>
                  <a:cubicBezTo>
                    <a:pt x="211" y="65"/>
                    <a:pt x="211" y="65"/>
                    <a:pt x="211" y="65"/>
                  </a:cubicBezTo>
                  <a:cubicBezTo>
                    <a:pt x="219" y="50"/>
                    <a:pt x="215" y="33"/>
                    <a:pt x="202" y="27"/>
                  </a:cubicBezTo>
                  <a:cubicBezTo>
                    <a:pt x="194" y="22"/>
                    <a:pt x="184" y="24"/>
                    <a:pt x="176" y="30"/>
                  </a:cubicBezTo>
                  <a:cubicBezTo>
                    <a:pt x="176" y="13"/>
                    <a:pt x="164" y="0"/>
                    <a:pt x="150" y="0"/>
                  </a:cubicBezTo>
                  <a:cubicBezTo>
                    <a:pt x="140" y="0"/>
                    <a:pt x="131" y="6"/>
                    <a:pt x="126" y="16"/>
                  </a:cubicBezTo>
                  <a:cubicBezTo>
                    <a:pt x="121" y="6"/>
                    <a:pt x="111" y="1"/>
                    <a:pt x="100" y="2"/>
                  </a:cubicBezTo>
                  <a:cubicBezTo>
                    <a:pt x="86" y="4"/>
                    <a:pt x="76" y="20"/>
                    <a:pt x="79" y="3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0" y="32"/>
                    <a:pt x="59" y="32"/>
                    <a:pt x="52" y="38"/>
                  </a:cubicBezTo>
                  <a:cubicBezTo>
                    <a:pt x="40" y="46"/>
                    <a:pt x="38" y="64"/>
                    <a:pt x="48" y="77"/>
                  </a:cubicBezTo>
                  <a:cubicBezTo>
                    <a:pt x="36" y="77"/>
                    <a:pt x="26" y="82"/>
                    <a:pt x="21" y="92"/>
                  </a:cubicBezTo>
                  <a:cubicBezTo>
                    <a:pt x="16" y="103"/>
                    <a:pt x="20" y="115"/>
                    <a:pt x="30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13" y="125"/>
                    <a:pt x="1" y="139"/>
                    <a:pt x="3" y="153"/>
                  </a:cubicBezTo>
                  <a:cubicBezTo>
                    <a:pt x="4" y="161"/>
                    <a:pt x="9" y="168"/>
                    <a:pt x="16" y="172"/>
                  </a:cubicBezTo>
                  <a:cubicBezTo>
                    <a:pt x="5" y="179"/>
                    <a:pt x="0" y="192"/>
                    <a:pt x="5" y="204"/>
                  </a:cubicBezTo>
                  <a:cubicBezTo>
                    <a:pt x="7" y="210"/>
                    <a:pt x="12" y="214"/>
                    <a:pt x="18" y="217"/>
                  </a:cubicBezTo>
                  <a:cubicBezTo>
                    <a:pt x="18" y="221"/>
                    <a:pt x="18" y="226"/>
                    <a:pt x="20" y="231"/>
                  </a:cubicBezTo>
                  <a:cubicBezTo>
                    <a:pt x="24" y="242"/>
                    <a:pt x="36" y="247"/>
                    <a:pt x="49" y="246"/>
                  </a:cubicBezTo>
                  <a:cubicBezTo>
                    <a:pt x="237" y="246"/>
                    <a:pt x="237" y="246"/>
                    <a:pt x="237" y="246"/>
                  </a:cubicBezTo>
                  <a:cubicBezTo>
                    <a:pt x="250" y="247"/>
                    <a:pt x="262" y="242"/>
                    <a:pt x="267" y="231"/>
                  </a:cubicBezTo>
                  <a:cubicBezTo>
                    <a:pt x="272" y="219"/>
                    <a:pt x="266" y="205"/>
                    <a:pt x="255" y="198"/>
                  </a:cubicBezTo>
                  <a:moveTo>
                    <a:pt x="56" y="131"/>
                  </a:moveTo>
                  <a:cubicBezTo>
                    <a:pt x="56" y="131"/>
                    <a:pt x="56" y="131"/>
                    <a:pt x="56" y="131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1"/>
                    <a:pt x="56" y="131"/>
                    <a:pt x="56" y="131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CE15A31D-E8BF-4436-97A2-96A2C6DBE547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1763712" y="5565774"/>
              <a:ext cx="538163" cy="487363"/>
            </a:xfrm>
            <a:custGeom>
              <a:avLst/>
              <a:gdLst>
                <a:gd name="T0" fmla="*/ 169 w 180"/>
                <a:gd name="T1" fmla="*/ 131 h 163"/>
                <a:gd name="T2" fmla="*/ 177 w 180"/>
                <a:gd name="T3" fmla="*/ 119 h 163"/>
                <a:gd name="T4" fmla="*/ 162 w 180"/>
                <a:gd name="T5" fmla="*/ 100 h 163"/>
                <a:gd name="T6" fmla="*/ 173 w 180"/>
                <a:gd name="T7" fmla="*/ 82 h 163"/>
                <a:gd name="T8" fmla="*/ 151 w 180"/>
                <a:gd name="T9" fmla="*/ 69 h 163"/>
                <a:gd name="T10" fmla="*/ 155 w 180"/>
                <a:gd name="T11" fmla="*/ 53 h 163"/>
                <a:gd name="T12" fmla="*/ 140 w 180"/>
                <a:gd name="T13" fmla="*/ 43 h 163"/>
                <a:gd name="T14" fmla="*/ 140 w 180"/>
                <a:gd name="T15" fmla="*/ 43 h 163"/>
                <a:gd name="T16" fmla="*/ 134 w 180"/>
                <a:gd name="T17" fmla="*/ 17 h 163"/>
                <a:gd name="T18" fmla="*/ 117 w 180"/>
                <a:gd name="T19" fmla="*/ 19 h 163"/>
                <a:gd name="T20" fmla="*/ 99 w 180"/>
                <a:gd name="T21" fmla="*/ 0 h 163"/>
                <a:gd name="T22" fmla="*/ 84 w 180"/>
                <a:gd name="T23" fmla="*/ 10 h 163"/>
                <a:gd name="T24" fmla="*/ 66 w 180"/>
                <a:gd name="T25" fmla="*/ 1 h 163"/>
                <a:gd name="T26" fmla="*/ 52 w 180"/>
                <a:gd name="T27" fmla="*/ 24 h 163"/>
                <a:gd name="T28" fmla="*/ 52 w 180"/>
                <a:gd name="T29" fmla="*/ 24 h 163"/>
                <a:gd name="T30" fmla="*/ 34 w 180"/>
                <a:gd name="T31" fmla="*/ 25 h 163"/>
                <a:gd name="T32" fmla="*/ 32 w 180"/>
                <a:gd name="T33" fmla="*/ 51 h 163"/>
                <a:gd name="T34" fmla="*/ 14 w 180"/>
                <a:gd name="T35" fmla="*/ 61 h 163"/>
                <a:gd name="T36" fmla="*/ 20 w 180"/>
                <a:gd name="T37" fmla="*/ 81 h 163"/>
                <a:gd name="T38" fmla="*/ 19 w 180"/>
                <a:gd name="T39" fmla="*/ 81 h 163"/>
                <a:gd name="T40" fmla="*/ 2 w 180"/>
                <a:gd name="T41" fmla="*/ 101 h 163"/>
                <a:gd name="T42" fmla="*/ 10 w 180"/>
                <a:gd name="T43" fmla="*/ 113 h 163"/>
                <a:gd name="T44" fmla="*/ 3 w 180"/>
                <a:gd name="T45" fmla="*/ 135 h 163"/>
                <a:gd name="T46" fmla="*/ 12 w 180"/>
                <a:gd name="T47" fmla="*/ 143 h 163"/>
                <a:gd name="T48" fmla="*/ 13 w 180"/>
                <a:gd name="T49" fmla="*/ 152 h 163"/>
                <a:gd name="T50" fmla="*/ 33 w 180"/>
                <a:gd name="T51" fmla="*/ 162 h 163"/>
                <a:gd name="T52" fmla="*/ 157 w 180"/>
                <a:gd name="T53" fmla="*/ 162 h 163"/>
                <a:gd name="T54" fmla="*/ 177 w 180"/>
                <a:gd name="T55" fmla="*/ 152 h 163"/>
                <a:gd name="T56" fmla="*/ 169 w 180"/>
                <a:gd name="T57" fmla="*/ 131 h 163"/>
                <a:gd name="T58" fmla="*/ 37 w 180"/>
                <a:gd name="T59" fmla="*/ 87 h 163"/>
                <a:gd name="T60" fmla="*/ 37 w 180"/>
                <a:gd name="T61" fmla="*/ 87 h 163"/>
                <a:gd name="T62" fmla="*/ 37 w 180"/>
                <a:gd name="T63" fmla="*/ 87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163">
                  <a:moveTo>
                    <a:pt x="169" y="131"/>
                  </a:moveTo>
                  <a:cubicBezTo>
                    <a:pt x="173" y="128"/>
                    <a:pt x="176" y="124"/>
                    <a:pt x="177" y="119"/>
                  </a:cubicBezTo>
                  <a:cubicBezTo>
                    <a:pt x="178" y="110"/>
                    <a:pt x="172" y="102"/>
                    <a:pt x="162" y="100"/>
                  </a:cubicBezTo>
                  <a:cubicBezTo>
                    <a:pt x="170" y="96"/>
                    <a:pt x="174" y="89"/>
                    <a:pt x="173" y="82"/>
                  </a:cubicBezTo>
                  <a:cubicBezTo>
                    <a:pt x="171" y="73"/>
                    <a:pt x="162" y="68"/>
                    <a:pt x="151" y="69"/>
                  </a:cubicBezTo>
                  <a:cubicBezTo>
                    <a:pt x="155" y="64"/>
                    <a:pt x="157" y="58"/>
                    <a:pt x="155" y="53"/>
                  </a:cubicBezTo>
                  <a:cubicBezTo>
                    <a:pt x="152" y="47"/>
                    <a:pt x="147" y="44"/>
                    <a:pt x="140" y="43"/>
                  </a:cubicBezTo>
                  <a:cubicBezTo>
                    <a:pt x="140" y="43"/>
                    <a:pt x="140" y="43"/>
                    <a:pt x="140" y="43"/>
                  </a:cubicBezTo>
                  <a:cubicBezTo>
                    <a:pt x="145" y="33"/>
                    <a:pt x="142" y="22"/>
                    <a:pt x="134" y="17"/>
                  </a:cubicBezTo>
                  <a:cubicBezTo>
                    <a:pt x="128" y="15"/>
                    <a:pt x="122" y="16"/>
                    <a:pt x="117" y="19"/>
                  </a:cubicBezTo>
                  <a:cubicBezTo>
                    <a:pt x="116" y="8"/>
                    <a:pt x="109" y="0"/>
                    <a:pt x="99" y="0"/>
                  </a:cubicBezTo>
                  <a:cubicBezTo>
                    <a:pt x="92" y="0"/>
                    <a:pt x="87" y="4"/>
                    <a:pt x="84" y="10"/>
                  </a:cubicBezTo>
                  <a:cubicBezTo>
                    <a:pt x="80" y="4"/>
                    <a:pt x="73" y="0"/>
                    <a:pt x="66" y="1"/>
                  </a:cubicBezTo>
                  <a:cubicBezTo>
                    <a:pt x="57" y="3"/>
                    <a:pt x="50" y="13"/>
                    <a:pt x="52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6" y="21"/>
                    <a:pt x="39" y="21"/>
                    <a:pt x="34" y="25"/>
                  </a:cubicBezTo>
                  <a:cubicBezTo>
                    <a:pt x="26" y="31"/>
                    <a:pt x="25" y="42"/>
                    <a:pt x="32" y="51"/>
                  </a:cubicBezTo>
                  <a:cubicBezTo>
                    <a:pt x="24" y="51"/>
                    <a:pt x="17" y="54"/>
                    <a:pt x="14" y="61"/>
                  </a:cubicBezTo>
                  <a:cubicBezTo>
                    <a:pt x="11" y="68"/>
                    <a:pt x="13" y="76"/>
                    <a:pt x="20" y="81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8" y="83"/>
                    <a:pt x="1" y="92"/>
                    <a:pt x="2" y="101"/>
                  </a:cubicBezTo>
                  <a:cubicBezTo>
                    <a:pt x="3" y="106"/>
                    <a:pt x="6" y="111"/>
                    <a:pt x="10" y="113"/>
                  </a:cubicBezTo>
                  <a:cubicBezTo>
                    <a:pt x="3" y="118"/>
                    <a:pt x="0" y="127"/>
                    <a:pt x="3" y="135"/>
                  </a:cubicBezTo>
                  <a:cubicBezTo>
                    <a:pt x="5" y="139"/>
                    <a:pt x="8" y="142"/>
                    <a:pt x="12" y="143"/>
                  </a:cubicBezTo>
                  <a:cubicBezTo>
                    <a:pt x="12" y="146"/>
                    <a:pt x="12" y="149"/>
                    <a:pt x="13" y="152"/>
                  </a:cubicBezTo>
                  <a:cubicBezTo>
                    <a:pt x="16" y="160"/>
                    <a:pt x="24" y="163"/>
                    <a:pt x="33" y="162"/>
                  </a:cubicBezTo>
                  <a:cubicBezTo>
                    <a:pt x="157" y="162"/>
                    <a:pt x="157" y="162"/>
                    <a:pt x="157" y="162"/>
                  </a:cubicBezTo>
                  <a:cubicBezTo>
                    <a:pt x="166" y="163"/>
                    <a:pt x="174" y="160"/>
                    <a:pt x="177" y="152"/>
                  </a:cubicBezTo>
                  <a:cubicBezTo>
                    <a:pt x="180" y="145"/>
                    <a:pt x="176" y="136"/>
                    <a:pt x="169" y="131"/>
                  </a:cubicBezTo>
                  <a:close/>
                  <a:moveTo>
                    <a:pt x="37" y="87"/>
                  </a:moveTo>
                  <a:cubicBezTo>
                    <a:pt x="37" y="87"/>
                    <a:pt x="37" y="87"/>
                    <a:pt x="37" y="87"/>
                  </a:cubicBezTo>
                  <a:cubicBezTo>
                    <a:pt x="37" y="87"/>
                    <a:pt x="37" y="87"/>
                    <a:pt x="37" y="8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770C28F0-BE9C-45F3-ADE4-BCC3A7315B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978150" y="5705474"/>
              <a:ext cx="650875" cy="681038"/>
            </a:xfrm>
            <a:custGeom>
              <a:avLst/>
              <a:gdLst>
                <a:gd name="T0" fmla="*/ 158 w 218"/>
                <a:gd name="T1" fmla="*/ 173 h 228"/>
                <a:gd name="T2" fmla="*/ 181 w 218"/>
                <a:gd name="T3" fmla="*/ 163 h 228"/>
                <a:gd name="T4" fmla="*/ 181 w 218"/>
                <a:gd name="T5" fmla="*/ 145 h 228"/>
                <a:gd name="T6" fmla="*/ 205 w 218"/>
                <a:gd name="T7" fmla="*/ 131 h 228"/>
                <a:gd name="T8" fmla="*/ 197 w 218"/>
                <a:gd name="T9" fmla="*/ 109 h 228"/>
                <a:gd name="T10" fmla="*/ 198 w 218"/>
                <a:gd name="T11" fmla="*/ 109 h 228"/>
                <a:gd name="T12" fmla="*/ 213 w 218"/>
                <a:gd name="T13" fmla="*/ 78 h 228"/>
                <a:gd name="T14" fmla="*/ 194 w 218"/>
                <a:gd name="T15" fmla="*/ 66 h 228"/>
                <a:gd name="T16" fmla="*/ 192 w 218"/>
                <a:gd name="T17" fmla="*/ 31 h 228"/>
                <a:gd name="T18" fmla="*/ 168 w 218"/>
                <a:gd name="T19" fmla="*/ 29 h 228"/>
                <a:gd name="T20" fmla="*/ 158 w 218"/>
                <a:gd name="T21" fmla="*/ 6 h 228"/>
                <a:gd name="T22" fmla="*/ 125 w 218"/>
                <a:gd name="T23" fmla="*/ 17 h 228"/>
                <a:gd name="T24" fmla="*/ 125 w 218"/>
                <a:gd name="T25" fmla="*/ 17 h 228"/>
                <a:gd name="T26" fmla="*/ 106 w 218"/>
                <a:gd name="T27" fmla="*/ 3 h 228"/>
                <a:gd name="T28" fmla="*/ 82 w 218"/>
                <a:gd name="T29" fmla="*/ 28 h 228"/>
                <a:gd name="T30" fmla="*/ 82 w 218"/>
                <a:gd name="T31" fmla="*/ 30 h 228"/>
                <a:gd name="T32" fmla="*/ 60 w 218"/>
                <a:gd name="T33" fmla="*/ 28 h 228"/>
                <a:gd name="T34" fmla="*/ 51 w 218"/>
                <a:gd name="T35" fmla="*/ 62 h 228"/>
                <a:gd name="T36" fmla="*/ 52 w 218"/>
                <a:gd name="T37" fmla="*/ 63 h 228"/>
                <a:gd name="T38" fmla="*/ 34 w 218"/>
                <a:gd name="T39" fmla="*/ 73 h 228"/>
                <a:gd name="T40" fmla="*/ 40 w 218"/>
                <a:gd name="T41" fmla="*/ 103 h 228"/>
                <a:gd name="T42" fmla="*/ 30 w 218"/>
                <a:gd name="T43" fmla="*/ 110 h 228"/>
                <a:gd name="T44" fmla="*/ 3 w 218"/>
                <a:gd name="T45" fmla="*/ 125 h 228"/>
                <a:gd name="T46" fmla="*/ 16 w 218"/>
                <a:gd name="T47" fmla="*/ 152 h 228"/>
                <a:gd name="T48" fmla="*/ 99 w 218"/>
                <a:gd name="T49" fmla="*/ 220 h 228"/>
                <a:gd name="T50" fmla="*/ 99 w 218"/>
                <a:gd name="T51" fmla="*/ 220 h 228"/>
                <a:gd name="T52" fmla="*/ 124 w 218"/>
                <a:gd name="T53" fmla="*/ 224 h 228"/>
                <a:gd name="T54" fmla="*/ 136 w 218"/>
                <a:gd name="T55" fmla="*/ 202 h 228"/>
                <a:gd name="T56" fmla="*/ 153 w 218"/>
                <a:gd name="T57" fmla="*/ 196 h 228"/>
                <a:gd name="T58" fmla="*/ 158 w 218"/>
                <a:gd name="T59" fmla="*/ 1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8" h="228">
                  <a:moveTo>
                    <a:pt x="158" y="173"/>
                  </a:moveTo>
                  <a:cubicBezTo>
                    <a:pt x="168" y="174"/>
                    <a:pt x="177" y="170"/>
                    <a:pt x="181" y="163"/>
                  </a:cubicBezTo>
                  <a:cubicBezTo>
                    <a:pt x="184" y="157"/>
                    <a:pt x="184" y="151"/>
                    <a:pt x="181" y="145"/>
                  </a:cubicBezTo>
                  <a:cubicBezTo>
                    <a:pt x="192" y="146"/>
                    <a:pt x="202" y="140"/>
                    <a:pt x="205" y="131"/>
                  </a:cubicBezTo>
                  <a:cubicBezTo>
                    <a:pt x="207" y="123"/>
                    <a:pt x="204" y="115"/>
                    <a:pt x="197" y="109"/>
                  </a:cubicBezTo>
                  <a:cubicBezTo>
                    <a:pt x="198" y="109"/>
                    <a:pt x="198" y="109"/>
                    <a:pt x="198" y="109"/>
                  </a:cubicBezTo>
                  <a:cubicBezTo>
                    <a:pt x="211" y="103"/>
                    <a:pt x="218" y="89"/>
                    <a:pt x="213" y="78"/>
                  </a:cubicBezTo>
                  <a:cubicBezTo>
                    <a:pt x="210" y="71"/>
                    <a:pt x="202" y="66"/>
                    <a:pt x="194" y="66"/>
                  </a:cubicBezTo>
                  <a:cubicBezTo>
                    <a:pt x="203" y="55"/>
                    <a:pt x="202" y="39"/>
                    <a:pt x="192" y="31"/>
                  </a:cubicBezTo>
                  <a:cubicBezTo>
                    <a:pt x="186" y="26"/>
                    <a:pt x="176" y="25"/>
                    <a:pt x="168" y="29"/>
                  </a:cubicBezTo>
                  <a:cubicBezTo>
                    <a:pt x="169" y="20"/>
                    <a:pt x="166" y="11"/>
                    <a:pt x="158" y="6"/>
                  </a:cubicBezTo>
                  <a:cubicBezTo>
                    <a:pt x="147" y="0"/>
                    <a:pt x="133" y="4"/>
                    <a:pt x="125" y="17"/>
                  </a:cubicBezTo>
                  <a:cubicBezTo>
                    <a:pt x="125" y="17"/>
                    <a:pt x="125" y="17"/>
                    <a:pt x="125" y="17"/>
                  </a:cubicBezTo>
                  <a:cubicBezTo>
                    <a:pt x="121" y="9"/>
                    <a:pt x="114" y="4"/>
                    <a:pt x="106" y="3"/>
                  </a:cubicBezTo>
                  <a:cubicBezTo>
                    <a:pt x="93" y="3"/>
                    <a:pt x="83" y="14"/>
                    <a:pt x="82" y="28"/>
                  </a:cubicBezTo>
                  <a:cubicBezTo>
                    <a:pt x="82" y="29"/>
                    <a:pt x="82" y="29"/>
                    <a:pt x="82" y="30"/>
                  </a:cubicBezTo>
                  <a:cubicBezTo>
                    <a:pt x="75" y="26"/>
                    <a:pt x="67" y="25"/>
                    <a:pt x="60" y="28"/>
                  </a:cubicBezTo>
                  <a:cubicBezTo>
                    <a:pt x="49" y="34"/>
                    <a:pt x="45" y="49"/>
                    <a:pt x="51" y="62"/>
                  </a:cubicBezTo>
                  <a:cubicBezTo>
                    <a:pt x="52" y="62"/>
                    <a:pt x="52" y="63"/>
                    <a:pt x="52" y="63"/>
                  </a:cubicBezTo>
                  <a:cubicBezTo>
                    <a:pt x="45" y="64"/>
                    <a:pt x="38" y="67"/>
                    <a:pt x="34" y="73"/>
                  </a:cubicBezTo>
                  <a:cubicBezTo>
                    <a:pt x="28" y="83"/>
                    <a:pt x="31" y="95"/>
                    <a:pt x="40" y="103"/>
                  </a:cubicBezTo>
                  <a:cubicBezTo>
                    <a:pt x="36" y="104"/>
                    <a:pt x="32" y="107"/>
                    <a:pt x="30" y="110"/>
                  </a:cubicBezTo>
                  <a:cubicBezTo>
                    <a:pt x="18" y="108"/>
                    <a:pt x="6" y="115"/>
                    <a:pt x="3" y="125"/>
                  </a:cubicBezTo>
                  <a:cubicBezTo>
                    <a:pt x="0" y="136"/>
                    <a:pt x="6" y="147"/>
                    <a:pt x="16" y="152"/>
                  </a:cubicBezTo>
                  <a:cubicBezTo>
                    <a:pt x="99" y="220"/>
                    <a:pt x="99" y="220"/>
                    <a:pt x="99" y="220"/>
                  </a:cubicBezTo>
                  <a:cubicBezTo>
                    <a:pt x="99" y="220"/>
                    <a:pt x="99" y="220"/>
                    <a:pt x="99" y="220"/>
                  </a:cubicBezTo>
                  <a:cubicBezTo>
                    <a:pt x="107" y="226"/>
                    <a:pt x="116" y="228"/>
                    <a:pt x="124" y="224"/>
                  </a:cubicBezTo>
                  <a:cubicBezTo>
                    <a:pt x="132" y="219"/>
                    <a:pt x="136" y="211"/>
                    <a:pt x="136" y="202"/>
                  </a:cubicBezTo>
                  <a:cubicBezTo>
                    <a:pt x="142" y="203"/>
                    <a:pt x="148" y="201"/>
                    <a:pt x="153" y="196"/>
                  </a:cubicBezTo>
                  <a:cubicBezTo>
                    <a:pt x="159" y="190"/>
                    <a:pt x="161" y="181"/>
                    <a:pt x="158" y="17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0E65EF6D-3C67-4E93-99C4-F108D93C16A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55724" y="5630862"/>
              <a:ext cx="725488" cy="693738"/>
            </a:xfrm>
            <a:custGeom>
              <a:avLst/>
              <a:gdLst>
                <a:gd name="T0" fmla="*/ 184 w 243"/>
                <a:gd name="T1" fmla="*/ 63 h 232"/>
                <a:gd name="T2" fmla="*/ 173 w 243"/>
                <a:gd name="T3" fmla="*/ 39 h 232"/>
                <a:gd name="T4" fmla="*/ 155 w 243"/>
                <a:gd name="T5" fmla="*/ 39 h 232"/>
                <a:gd name="T6" fmla="*/ 140 w 243"/>
                <a:gd name="T7" fmla="*/ 14 h 232"/>
                <a:gd name="T8" fmla="*/ 116 w 243"/>
                <a:gd name="T9" fmla="*/ 22 h 232"/>
                <a:gd name="T10" fmla="*/ 116 w 243"/>
                <a:gd name="T11" fmla="*/ 21 h 232"/>
                <a:gd name="T12" fmla="*/ 83 w 243"/>
                <a:gd name="T13" fmla="*/ 6 h 232"/>
                <a:gd name="T14" fmla="*/ 70 w 243"/>
                <a:gd name="T15" fmla="*/ 26 h 232"/>
                <a:gd name="T16" fmla="*/ 33 w 243"/>
                <a:gd name="T17" fmla="*/ 28 h 232"/>
                <a:gd name="T18" fmla="*/ 31 w 243"/>
                <a:gd name="T19" fmla="*/ 54 h 232"/>
                <a:gd name="T20" fmla="*/ 6 w 243"/>
                <a:gd name="T21" fmla="*/ 64 h 232"/>
                <a:gd name="T22" fmla="*/ 18 w 243"/>
                <a:gd name="T23" fmla="*/ 100 h 232"/>
                <a:gd name="T24" fmla="*/ 19 w 243"/>
                <a:gd name="T25" fmla="*/ 100 h 232"/>
                <a:gd name="T26" fmla="*/ 4 w 243"/>
                <a:gd name="T27" fmla="*/ 120 h 232"/>
                <a:gd name="T28" fmla="*/ 31 w 243"/>
                <a:gd name="T29" fmla="*/ 146 h 232"/>
                <a:gd name="T30" fmla="*/ 32 w 243"/>
                <a:gd name="T31" fmla="*/ 146 h 232"/>
                <a:gd name="T32" fmla="*/ 31 w 243"/>
                <a:gd name="T33" fmla="*/ 169 h 232"/>
                <a:gd name="T34" fmla="*/ 67 w 243"/>
                <a:gd name="T35" fmla="*/ 178 h 232"/>
                <a:gd name="T36" fmla="*/ 68 w 243"/>
                <a:gd name="T37" fmla="*/ 177 h 232"/>
                <a:gd name="T38" fmla="*/ 79 w 243"/>
                <a:gd name="T39" fmla="*/ 196 h 232"/>
                <a:gd name="T40" fmla="*/ 111 w 243"/>
                <a:gd name="T41" fmla="*/ 190 h 232"/>
                <a:gd name="T42" fmla="*/ 118 w 243"/>
                <a:gd name="T43" fmla="*/ 201 h 232"/>
                <a:gd name="T44" fmla="*/ 135 w 243"/>
                <a:gd name="T45" fmla="*/ 229 h 232"/>
                <a:gd name="T46" fmla="*/ 163 w 243"/>
                <a:gd name="T47" fmla="*/ 215 h 232"/>
                <a:gd name="T48" fmla="*/ 235 w 243"/>
                <a:gd name="T49" fmla="*/ 126 h 232"/>
                <a:gd name="T50" fmla="*/ 235 w 243"/>
                <a:gd name="T51" fmla="*/ 126 h 232"/>
                <a:gd name="T52" fmla="*/ 239 w 243"/>
                <a:gd name="T53" fmla="*/ 99 h 232"/>
                <a:gd name="T54" fmla="*/ 215 w 243"/>
                <a:gd name="T55" fmla="*/ 87 h 232"/>
                <a:gd name="T56" fmla="*/ 210 w 243"/>
                <a:gd name="T57" fmla="*/ 69 h 232"/>
                <a:gd name="T58" fmla="*/ 184 w 243"/>
                <a:gd name="T59" fmla="*/ 6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3" h="232">
                  <a:moveTo>
                    <a:pt x="184" y="63"/>
                  </a:moveTo>
                  <a:cubicBezTo>
                    <a:pt x="186" y="53"/>
                    <a:pt x="182" y="43"/>
                    <a:pt x="173" y="39"/>
                  </a:cubicBezTo>
                  <a:cubicBezTo>
                    <a:pt x="168" y="36"/>
                    <a:pt x="161" y="36"/>
                    <a:pt x="155" y="39"/>
                  </a:cubicBezTo>
                  <a:cubicBezTo>
                    <a:pt x="155" y="27"/>
                    <a:pt x="149" y="17"/>
                    <a:pt x="140" y="14"/>
                  </a:cubicBezTo>
                  <a:cubicBezTo>
                    <a:pt x="131" y="11"/>
                    <a:pt x="122" y="15"/>
                    <a:pt x="116" y="22"/>
                  </a:cubicBezTo>
                  <a:cubicBezTo>
                    <a:pt x="116" y="21"/>
                    <a:pt x="116" y="21"/>
                    <a:pt x="116" y="21"/>
                  </a:cubicBezTo>
                  <a:cubicBezTo>
                    <a:pt x="109" y="7"/>
                    <a:pt x="95" y="0"/>
                    <a:pt x="83" y="6"/>
                  </a:cubicBezTo>
                  <a:cubicBezTo>
                    <a:pt x="75" y="9"/>
                    <a:pt x="70" y="17"/>
                    <a:pt x="70" y="26"/>
                  </a:cubicBezTo>
                  <a:cubicBezTo>
                    <a:pt x="58" y="17"/>
                    <a:pt x="41" y="17"/>
                    <a:pt x="33" y="28"/>
                  </a:cubicBezTo>
                  <a:cubicBezTo>
                    <a:pt x="27" y="35"/>
                    <a:pt x="27" y="45"/>
                    <a:pt x="31" y="54"/>
                  </a:cubicBezTo>
                  <a:cubicBezTo>
                    <a:pt x="21" y="52"/>
                    <a:pt x="11" y="56"/>
                    <a:pt x="6" y="64"/>
                  </a:cubicBezTo>
                  <a:cubicBezTo>
                    <a:pt x="0" y="76"/>
                    <a:pt x="5" y="92"/>
                    <a:pt x="18" y="10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0" y="104"/>
                    <a:pt x="4" y="111"/>
                    <a:pt x="4" y="120"/>
                  </a:cubicBezTo>
                  <a:cubicBezTo>
                    <a:pt x="3" y="134"/>
                    <a:pt x="15" y="145"/>
                    <a:pt x="31" y="146"/>
                  </a:cubicBezTo>
                  <a:cubicBezTo>
                    <a:pt x="31" y="146"/>
                    <a:pt x="32" y="146"/>
                    <a:pt x="32" y="146"/>
                  </a:cubicBezTo>
                  <a:cubicBezTo>
                    <a:pt x="28" y="153"/>
                    <a:pt x="27" y="162"/>
                    <a:pt x="31" y="169"/>
                  </a:cubicBezTo>
                  <a:cubicBezTo>
                    <a:pt x="37" y="181"/>
                    <a:pt x="53" y="185"/>
                    <a:pt x="67" y="178"/>
                  </a:cubicBezTo>
                  <a:cubicBezTo>
                    <a:pt x="67" y="178"/>
                    <a:pt x="68" y="178"/>
                    <a:pt x="68" y="177"/>
                  </a:cubicBezTo>
                  <a:cubicBezTo>
                    <a:pt x="69" y="185"/>
                    <a:pt x="72" y="192"/>
                    <a:pt x="79" y="196"/>
                  </a:cubicBezTo>
                  <a:cubicBezTo>
                    <a:pt x="89" y="202"/>
                    <a:pt x="102" y="199"/>
                    <a:pt x="111" y="190"/>
                  </a:cubicBezTo>
                  <a:cubicBezTo>
                    <a:pt x="112" y="194"/>
                    <a:pt x="115" y="198"/>
                    <a:pt x="118" y="201"/>
                  </a:cubicBezTo>
                  <a:cubicBezTo>
                    <a:pt x="117" y="214"/>
                    <a:pt x="123" y="226"/>
                    <a:pt x="135" y="229"/>
                  </a:cubicBezTo>
                  <a:cubicBezTo>
                    <a:pt x="146" y="232"/>
                    <a:pt x="158" y="226"/>
                    <a:pt x="163" y="215"/>
                  </a:cubicBezTo>
                  <a:cubicBezTo>
                    <a:pt x="235" y="126"/>
                    <a:pt x="235" y="126"/>
                    <a:pt x="235" y="126"/>
                  </a:cubicBezTo>
                  <a:cubicBezTo>
                    <a:pt x="235" y="126"/>
                    <a:pt x="235" y="126"/>
                    <a:pt x="235" y="126"/>
                  </a:cubicBezTo>
                  <a:cubicBezTo>
                    <a:pt x="242" y="118"/>
                    <a:pt x="243" y="108"/>
                    <a:pt x="239" y="99"/>
                  </a:cubicBezTo>
                  <a:cubicBezTo>
                    <a:pt x="234" y="91"/>
                    <a:pt x="225" y="87"/>
                    <a:pt x="215" y="87"/>
                  </a:cubicBezTo>
                  <a:cubicBezTo>
                    <a:pt x="216" y="80"/>
                    <a:pt x="214" y="74"/>
                    <a:pt x="210" y="69"/>
                  </a:cubicBezTo>
                  <a:cubicBezTo>
                    <a:pt x="203" y="62"/>
                    <a:pt x="193" y="60"/>
                    <a:pt x="184" y="6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B0B2A1BE-33FD-46EA-9EBE-8AC66DD770D7}"/>
                </a:ext>
              </a:extLst>
            </p:cNvPr>
            <p:cNvSpPr>
              <a:spLocks noEditPoints="1"/>
            </p:cNvSpPr>
            <p:nvPr/>
          </p:nvSpPr>
          <p:spPr bwMode="auto">
            <a:xfrm flipH="1">
              <a:off x="2203450" y="5508624"/>
              <a:ext cx="682625" cy="768350"/>
            </a:xfrm>
            <a:custGeom>
              <a:avLst/>
              <a:gdLst>
                <a:gd name="T0" fmla="*/ 213 w 229"/>
                <a:gd name="T1" fmla="*/ 161 h 257"/>
                <a:gd name="T2" fmla="*/ 227 w 229"/>
                <a:gd name="T3" fmla="*/ 134 h 257"/>
                <a:gd name="T4" fmla="*/ 214 w 229"/>
                <a:gd name="T5" fmla="*/ 117 h 257"/>
                <a:gd name="T6" fmla="*/ 225 w 229"/>
                <a:gd name="T7" fmla="*/ 85 h 257"/>
                <a:gd name="T8" fmla="*/ 201 w 229"/>
                <a:gd name="T9" fmla="*/ 70 h 257"/>
                <a:gd name="T10" fmla="*/ 201 w 229"/>
                <a:gd name="T11" fmla="*/ 70 h 257"/>
                <a:gd name="T12" fmla="*/ 191 w 229"/>
                <a:gd name="T13" fmla="*/ 28 h 257"/>
                <a:gd name="T14" fmla="*/ 164 w 229"/>
                <a:gd name="T15" fmla="*/ 32 h 257"/>
                <a:gd name="T16" fmla="*/ 135 w 229"/>
                <a:gd name="T17" fmla="*/ 0 h 257"/>
                <a:gd name="T18" fmla="*/ 111 w 229"/>
                <a:gd name="T19" fmla="*/ 17 h 257"/>
                <a:gd name="T20" fmla="*/ 83 w 229"/>
                <a:gd name="T21" fmla="*/ 2 h 257"/>
                <a:gd name="T22" fmla="*/ 60 w 229"/>
                <a:gd name="T23" fmla="*/ 38 h 257"/>
                <a:gd name="T24" fmla="*/ 60 w 229"/>
                <a:gd name="T25" fmla="*/ 39 h 257"/>
                <a:gd name="T26" fmla="*/ 31 w 229"/>
                <a:gd name="T27" fmla="*/ 41 h 257"/>
                <a:gd name="T28" fmla="*/ 28 w 229"/>
                <a:gd name="T29" fmla="*/ 83 h 257"/>
                <a:gd name="T30" fmla="*/ 29 w 229"/>
                <a:gd name="T31" fmla="*/ 85 h 257"/>
                <a:gd name="T32" fmla="*/ 7 w 229"/>
                <a:gd name="T33" fmla="*/ 100 h 257"/>
                <a:gd name="T34" fmla="*/ 24 w 229"/>
                <a:gd name="T35" fmla="*/ 139 h 257"/>
                <a:gd name="T36" fmla="*/ 27 w 229"/>
                <a:gd name="T37" fmla="*/ 140 h 257"/>
                <a:gd name="T38" fmla="*/ 17 w 229"/>
                <a:gd name="T39" fmla="*/ 163 h 257"/>
                <a:gd name="T40" fmla="*/ 24 w 229"/>
                <a:gd name="T41" fmla="*/ 178 h 257"/>
                <a:gd name="T42" fmla="*/ 21 w 229"/>
                <a:gd name="T43" fmla="*/ 203 h 257"/>
                <a:gd name="T44" fmla="*/ 30 w 229"/>
                <a:gd name="T45" fmla="*/ 214 h 257"/>
                <a:gd name="T46" fmla="*/ 29 w 229"/>
                <a:gd name="T47" fmla="*/ 235 h 257"/>
                <a:gd name="T48" fmla="*/ 40 w 229"/>
                <a:gd name="T49" fmla="*/ 247 h 257"/>
                <a:gd name="T50" fmla="*/ 40 w 229"/>
                <a:gd name="T51" fmla="*/ 251 h 257"/>
                <a:gd name="T52" fmla="*/ 53 w 229"/>
                <a:gd name="T53" fmla="*/ 251 h 257"/>
                <a:gd name="T54" fmla="*/ 58 w 229"/>
                <a:gd name="T55" fmla="*/ 251 h 257"/>
                <a:gd name="T56" fmla="*/ 181 w 229"/>
                <a:gd name="T57" fmla="*/ 253 h 257"/>
                <a:gd name="T58" fmla="*/ 181 w 229"/>
                <a:gd name="T59" fmla="*/ 252 h 257"/>
                <a:gd name="T60" fmla="*/ 217 w 229"/>
                <a:gd name="T61" fmla="*/ 237 h 257"/>
                <a:gd name="T62" fmla="*/ 211 w 229"/>
                <a:gd name="T63" fmla="*/ 208 h 257"/>
                <a:gd name="T64" fmla="*/ 226 w 229"/>
                <a:gd name="T65" fmla="*/ 188 h 257"/>
                <a:gd name="T66" fmla="*/ 213 w 229"/>
                <a:gd name="T67" fmla="*/ 161 h 257"/>
                <a:gd name="T68" fmla="*/ 113 w 229"/>
                <a:gd name="T69" fmla="*/ 51 h 257"/>
                <a:gd name="T70" fmla="*/ 112 w 229"/>
                <a:gd name="T71" fmla="*/ 51 h 257"/>
                <a:gd name="T72" fmla="*/ 113 w 229"/>
                <a:gd name="T73" fmla="*/ 50 h 257"/>
                <a:gd name="T74" fmla="*/ 113 w 229"/>
                <a:gd name="T75" fmla="*/ 5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9" h="257">
                  <a:moveTo>
                    <a:pt x="213" y="161"/>
                  </a:moveTo>
                  <a:cubicBezTo>
                    <a:pt x="223" y="155"/>
                    <a:pt x="229" y="145"/>
                    <a:pt x="227" y="134"/>
                  </a:cubicBezTo>
                  <a:cubicBezTo>
                    <a:pt x="226" y="126"/>
                    <a:pt x="221" y="121"/>
                    <a:pt x="214" y="117"/>
                  </a:cubicBezTo>
                  <a:cubicBezTo>
                    <a:pt x="224" y="109"/>
                    <a:pt x="229" y="96"/>
                    <a:pt x="225" y="85"/>
                  </a:cubicBezTo>
                  <a:cubicBezTo>
                    <a:pt x="221" y="76"/>
                    <a:pt x="212" y="70"/>
                    <a:pt x="201" y="70"/>
                  </a:cubicBezTo>
                  <a:cubicBezTo>
                    <a:pt x="201" y="70"/>
                    <a:pt x="201" y="70"/>
                    <a:pt x="201" y="70"/>
                  </a:cubicBezTo>
                  <a:cubicBezTo>
                    <a:pt x="209" y="54"/>
                    <a:pt x="205" y="35"/>
                    <a:pt x="191" y="28"/>
                  </a:cubicBezTo>
                  <a:cubicBezTo>
                    <a:pt x="182" y="24"/>
                    <a:pt x="172" y="26"/>
                    <a:pt x="164" y="32"/>
                  </a:cubicBezTo>
                  <a:cubicBezTo>
                    <a:pt x="163" y="14"/>
                    <a:pt x="151" y="0"/>
                    <a:pt x="135" y="0"/>
                  </a:cubicBezTo>
                  <a:cubicBezTo>
                    <a:pt x="125" y="0"/>
                    <a:pt x="115" y="7"/>
                    <a:pt x="111" y="17"/>
                  </a:cubicBezTo>
                  <a:cubicBezTo>
                    <a:pt x="105" y="7"/>
                    <a:pt x="94" y="1"/>
                    <a:pt x="83" y="2"/>
                  </a:cubicBezTo>
                  <a:cubicBezTo>
                    <a:pt x="68" y="5"/>
                    <a:pt x="57" y="21"/>
                    <a:pt x="60" y="38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0" y="34"/>
                    <a:pt x="39" y="34"/>
                    <a:pt x="31" y="41"/>
                  </a:cubicBezTo>
                  <a:cubicBezTo>
                    <a:pt x="19" y="50"/>
                    <a:pt x="17" y="69"/>
                    <a:pt x="28" y="83"/>
                  </a:cubicBezTo>
                  <a:cubicBezTo>
                    <a:pt x="28" y="84"/>
                    <a:pt x="28" y="84"/>
                    <a:pt x="29" y="85"/>
                  </a:cubicBezTo>
                  <a:cubicBezTo>
                    <a:pt x="19" y="86"/>
                    <a:pt x="11" y="91"/>
                    <a:pt x="7" y="100"/>
                  </a:cubicBezTo>
                  <a:cubicBezTo>
                    <a:pt x="0" y="114"/>
                    <a:pt x="8" y="132"/>
                    <a:pt x="24" y="139"/>
                  </a:cubicBezTo>
                  <a:cubicBezTo>
                    <a:pt x="25" y="139"/>
                    <a:pt x="26" y="139"/>
                    <a:pt x="27" y="140"/>
                  </a:cubicBezTo>
                  <a:cubicBezTo>
                    <a:pt x="20" y="146"/>
                    <a:pt x="16" y="154"/>
                    <a:pt x="17" y="163"/>
                  </a:cubicBezTo>
                  <a:cubicBezTo>
                    <a:pt x="18" y="169"/>
                    <a:pt x="21" y="174"/>
                    <a:pt x="24" y="178"/>
                  </a:cubicBezTo>
                  <a:cubicBezTo>
                    <a:pt x="19" y="185"/>
                    <a:pt x="18" y="195"/>
                    <a:pt x="21" y="203"/>
                  </a:cubicBezTo>
                  <a:cubicBezTo>
                    <a:pt x="23" y="207"/>
                    <a:pt x="26" y="211"/>
                    <a:pt x="30" y="214"/>
                  </a:cubicBezTo>
                  <a:cubicBezTo>
                    <a:pt x="27" y="221"/>
                    <a:pt x="26" y="228"/>
                    <a:pt x="29" y="235"/>
                  </a:cubicBezTo>
                  <a:cubicBezTo>
                    <a:pt x="31" y="240"/>
                    <a:pt x="35" y="245"/>
                    <a:pt x="40" y="247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53" y="251"/>
                    <a:pt x="53" y="251"/>
                    <a:pt x="53" y="251"/>
                  </a:cubicBezTo>
                  <a:cubicBezTo>
                    <a:pt x="55" y="251"/>
                    <a:pt x="56" y="251"/>
                    <a:pt x="58" y="251"/>
                  </a:cubicBezTo>
                  <a:cubicBezTo>
                    <a:pt x="181" y="253"/>
                    <a:pt x="181" y="253"/>
                    <a:pt x="181" y="253"/>
                  </a:cubicBezTo>
                  <a:cubicBezTo>
                    <a:pt x="181" y="252"/>
                    <a:pt x="181" y="252"/>
                    <a:pt x="181" y="252"/>
                  </a:cubicBezTo>
                  <a:cubicBezTo>
                    <a:pt x="196" y="257"/>
                    <a:pt x="212" y="251"/>
                    <a:pt x="217" y="237"/>
                  </a:cubicBezTo>
                  <a:cubicBezTo>
                    <a:pt x="221" y="228"/>
                    <a:pt x="218" y="217"/>
                    <a:pt x="211" y="208"/>
                  </a:cubicBezTo>
                  <a:cubicBezTo>
                    <a:pt x="219" y="204"/>
                    <a:pt x="225" y="197"/>
                    <a:pt x="226" y="188"/>
                  </a:cubicBezTo>
                  <a:cubicBezTo>
                    <a:pt x="228" y="178"/>
                    <a:pt x="222" y="167"/>
                    <a:pt x="213" y="161"/>
                  </a:cubicBezTo>
                  <a:moveTo>
                    <a:pt x="113" y="51"/>
                  </a:moveTo>
                  <a:cubicBezTo>
                    <a:pt x="112" y="51"/>
                    <a:pt x="112" y="51"/>
                    <a:pt x="112" y="51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51"/>
                    <a:pt x="113" y="51"/>
                    <a:pt x="113" y="5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D515C4D5-6FA4-405D-98EE-FC56D8872E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9874" y="6172199"/>
              <a:ext cx="4856163" cy="3048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5" name="Oval 22">
              <a:extLst>
                <a:ext uri="{FF2B5EF4-FFF2-40B4-BE49-F238E27FC236}">
                  <a16:creationId xmlns:a16="http://schemas.microsoft.com/office/drawing/2014/main" id="{FC41A200-DC24-47FD-9803-98B6A06B1D5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20699" y="6175374"/>
              <a:ext cx="4351338" cy="241300"/>
            </a:xfrm>
            <a:prstGeom prst="ellipse">
              <a:avLst/>
            </a:prstGeom>
            <a:solidFill>
              <a:srgbClr val="E1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BFA7B923-96CB-449A-B157-EF0CA265DDA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0425" y="5759449"/>
              <a:ext cx="3660775" cy="573088"/>
            </a:xfrm>
            <a:custGeom>
              <a:avLst/>
              <a:gdLst>
                <a:gd name="T0" fmla="*/ 614 w 1227"/>
                <a:gd name="T1" fmla="*/ 0 h 192"/>
                <a:gd name="T2" fmla="*/ 0 w 1227"/>
                <a:gd name="T3" fmla="*/ 192 h 192"/>
                <a:gd name="T4" fmla="*/ 1227 w 1227"/>
                <a:gd name="T5" fmla="*/ 192 h 192"/>
                <a:gd name="T6" fmla="*/ 614 w 1227"/>
                <a:gd name="T7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7" h="192">
                  <a:moveTo>
                    <a:pt x="614" y="0"/>
                  </a:moveTo>
                  <a:cubicBezTo>
                    <a:pt x="280" y="0"/>
                    <a:pt x="0" y="192"/>
                    <a:pt x="0" y="192"/>
                  </a:cubicBezTo>
                  <a:cubicBezTo>
                    <a:pt x="1227" y="192"/>
                    <a:pt x="1227" y="192"/>
                    <a:pt x="1227" y="192"/>
                  </a:cubicBezTo>
                  <a:cubicBezTo>
                    <a:pt x="1219" y="85"/>
                    <a:pt x="948" y="0"/>
                    <a:pt x="614" y="0"/>
                  </a:cubicBezTo>
                </a:path>
              </a:pathLst>
            </a:custGeom>
            <a:solidFill>
              <a:srgbClr val="FEC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5F8B6C92-B324-46F8-9DE9-821FC3DDA7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074737" y="5846762"/>
              <a:ext cx="3227388" cy="481013"/>
            </a:xfrm>
            <a:custGeom>
              <a:avLst/>
              <a:gdLst>
                <a:gd name="T0" fmla="*/ 541 w 1082"/>
                <a:gd name="T1" fmla="*/ 0 h 161"/>
                <a:gd name="T2" fmla="*/ 0 w 1082"/>
                <a:gd name="T3" fmla="*/ 161 h 161"/>
                <a:gd name="T4" fmla="*/ 1082 w 1082"/>
                <a:gd name="T5" fmla="*/ 161 h 161"/>
                <a:gd name="T6" fmla="*/ 541 w 1082"/>
                <a:gd name="T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2" h="161">
                  <a:moveTo>
                    <a:pt x="541" y="0"/>
                  </a:moveTo>
                  <a:cubicBezTo>
                    <a:pt x="246" y="0"/>
                    <a:pt x="0" y="161"/>
                    <a:pt x="0" y="161"/>
                  </a:cubicBezTo>
                  <a:cubicBezTo>
                    <a:pt x="1082" y="161"/>
                    <a:pt x="1082" y="161"/>
                    <a:pt x="1082" y="161"/>
                  </a:cubicBezTo>
                  <a:cubicBezTo>
                    <a:pt x="1075" y="72"/>
                    <a:pt x="835" y="0"/>
                    <a:pt x="541" y="0"/>
                  </a:cubicBezTo>
                </a:path>
              </a:pathLst>
            </a:custGeom>
            <a:solidFill>
              <a:srgbClr val="FCB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" name="Oval 30">
              <a:extLst>
                <a:ext uri="{FF2B5EF4-FFF2-40B4-BE49-F238E27FC236}">
                  <a16:creationId xmlns:a16="http://schemas.microsoft.com/office/drawing/2014/main" id="{E7E6C535-9ECC-4125-AA30-2524CA6AD92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528762" y="6165849"/>
              <a:ext cx="50800" cy="47625"/>
            </a:xfrm>
            <a:prstGeom prst="ellipse">
              <a:avLst/>
            </a:prstGeom>
            <a:solidFill>
              <a:srgbClr val="FDC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4" name="Oval 31">
              <a:extLst>
                <a:ext uri="{FF2B5EF4-FFF2-40B4-BE49-F238E27FC236}">
                  <a16:creationId xmlns:a16="http://schemas.microsoft.com/office/drawing/2014/main" id="{886F8256-F91F-488D-AD80-E1065F23C9E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603375" y="6202362"/>
              <a:ext cx="41275" cy="41275"/>
            </a:xfrm>
            <a:prstGeom prst="ellipse">
              <a:avLst/>
            </a:prstGeom>
            <a:solidFill>
              <a:srgbClr val="FDC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5" name="Oval 32">
              <a:extLst>
                <a:ext uri="{FF2B5EF4-FFF2-40B4-BE49-F238E27FC236}">
                  <a16:creationId xmlns:a16="http://schemas.microsoft.com/office/drawing/2014/main" id="{8ED202B8-5EFE-494C-9FF5-84C95EC8EBA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612900" y="6142037"/>
              <a:ext cx="31750" cy="36513"/>
            </a:xfrm>
            <a:prstGeom prst="ellipse">
              <a:avLst/>
            </a:prstGeom>
            <a:solidFill>
              <a:srgbClr val="FDC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E434CD8E-486D-43FC-857D-AF73A92871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56037" y="6172199"/>
              <a:ext cx="47625" cy="41275"/>
            </a:xfrm>
            <a:custGeom>
              <a:avLst/>
              <a:gdLst>
                <a:gd name="T0" fmla="*/ 8 w 16"/>
                <a:gd name="T1" fmla="*/ 0 h 14"/>
                <a:gd name="T2" fmla="*/ 4 w 16"/>
                <a:gd name="T3" fmla="*/ 1 h 14"/>
                <a:gd name="T4" fmla="*/ 2 w 16"/>
                <a:gd name="T5" fmla="*/ 10 h 14"/>
                <a:gd name="T6" fmla="*/ 8 w 16"/>
                <a:gd name="T7" fmla="*/ 14 h 14"/>
                <a:gd name="T8" fmla="*/ 11 w 16"/>
                <a:gd name="T9" fmla="*/ 13 h 14"/>
                <a:gd name="T10" fmla="*/ 14 w 16"/>
                <a:gd name="T11" fmla="*/ 4 h 14"/>
                <a:gd name="T12" fmla="*/ 8 w 1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8" y="0"/>
                  </a:moveTo>
                  <a:cubicBezTo>
                    <a:pt x="7" y="0"/>
                    <a:pt x="5" y="0"/>
                    <a:pt x="4" y="1"/>
                  </a:cubicBezTo>
                  <a:cubicBezTo>
                    <a:pt x="1" y="3"/>
                    <a:pt x="0" y="7"/>
                    <a:pt x="2" y="10"/>
                  </a:cubicBezTo>
                  <a:cubicBezTo>
                    <a:pt x="3" y="13"/>
                    <a:pt x="5" y="14"/>
                    <a:pt x="8" y="14"/>
                  </a:cubicBezTo>
                  <a:cubicBezTo>
                    <a:pt x="9" y="14"/>
                    <a:pt x="10" y="14"/>
                    <a:pt x="11" y="13"/>
                  </a:cubicBezTo>
                  <a:cubicBezTo>
                    <a:pt x="14" y="11"/>
                    <a:pt x="16" y="7"/>
                    <a:pt x="14" y="4"/>
                  </a:cubicBezTo>
                  <a:cubicBezTo>
                    <a:pt x="12" y="1"/>
                    <a:pt x="10" y="0"/>
                    <a:pt x="8" y="0"/>
                  </a:cubicBezTo>
                </a:path>
              </a:pathLst>
            </a:custGeom>
            <a:solidFill>
              <a:srgbClr val="FDC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B4241AAD-92AE-4EA6-9FCC-BBA27FB2A5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809999" y="6142037"/>
              <a:ext cx="36513" cy="33338"/>
            </a:xfrm>
            <a:custGeom>
              <a:avLst/>
              <a:gdLst>
                <a:gd name="T0" fmla="*/ 6 w 12"/>
                <a:gd name="T1" fmla="*/ 0 h 11"/>
                <a:gd name="T2" fmla="*/ 3 w 12"/>
                <a:gd name="T3" fmla="*/ 1 h 11"/>
                <a:gd name="T4" fmla="*/ 1 w 12"/>
                <a:gd name="T5" fmla="*/ 8 h 11"/>
                <a:gd name="T6" fmla="*/ 6 w 12"/>
                <a:gd name="T7" fmla="*/ 11 h 11"/>
                <a:gd name="T8" fmla="*/ 9 w 12"/>
                <a:gd name="T9" fmla="*/ 11 h 11"/>
                <a:gd name="T10" fmla="*/ 11 w 12"/>
                <a:gd name="T11" fmla="*/ 3 h 11"/>
                <a:gd name="T12" fmla="*/ 6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6" y="0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1" y="2"/>
                    <a:pt x="0" y="6"/>
                    <a:pt x="1" y="8"/>
                  </a:cubicBezTo>
                  <a:cubicBezTo>
                    <a:pt x="2" y="10"/>
                    <a:pt x="4" y="11"/>
                    <a:pt x="6" y="11"/>
                  </a:cubicBezTo>
                  <a:cubicBezTo>
                    <a:pt x="7" y="11"/>
                    <a:pt x="8" y="11"/>
                    <a:pt x="9" y="11"/>
                  </a:cubicBezTo>
                  <a:cubicBezTo>
                    <a:pt x="11" y="9"/>
                    <a:pt x="12" y="6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</a:path>
              </a:pathLst>
            </a:custGeom>
            <a:solidFill>
              <a:srgbClr val="FDC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CBE9E143-E393-408E-A21C-44563862E4B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93737" y="6216649"/>
              <a:ext cx="4076700" cy="188913"/>
            </a:xfrm>
            <a:custGeom>
              <a:avLst/>
              <a:gdLst>
                <a:gd name="T0" fmla="*/ 0 w 1367"/>
                <a:gd name="T1" fmla="*/ 28 h 63"/>
                <a:gd name="T2" fmla="*/ 289 w 1367"/>
                <a:gd name="T3" fmla="*/ 15 h 63"/>
                <a:gd name="T4" fmla="*/ 870 w 1367"/>
                <a:gd name="T5" fmla="*/ 31 h 63"/>
                <a:gd name="T6" fmla="*/ 1269 w 1367"/>
                <a:gd name="T7" fmla="*/ 13 h 63"/>
                <a:gd name="T8" fmla="*/ 1360 w 1367"/>
                <a:gd name="T9" fmla="*/ 39 h 63"/>
                <a:gd name="T10" fmla="*/ 337 w 1367"/>
                <a:gd name="T11" fmla="*/ 53 h 63"/>
                <a:gd name="T12" fmla="*/ 0 w 1367"/>
                <a:gd name="T13" fmla="*/ 2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7" h="63">
                  <a:moveTo>
                    <a:pt x="0" y="28"/>
                  </a:moveTo>
                  <a:cubicBezTo>
                    <a:pt x="151" y="31"/>
                    <a:pt x="150" y="20"/>
                    <a:pt x="289" y="15"/>
                  </a:cubicBezTo>
                  <a:cubicBezTo>
                    <a:pt x="421" y="11"/>
                    <a:pt x="718" y="21"/>
                    <a:pt x="870" y="31"/>
                  </a:cubicBezTo>
                  <a:cubicBezTo>
                    <a:pt x="1021" y="42"/>
                    <a:pt x="1149" y="0"/>
                    <a:pt x="1269" y="13"/>
                  </a:cubicBezTo>
                  <a:cubicBezTo>
                    <a:pt x="1361" y="22"/>
                    <a:pt x="1367" y="39"/>
                    <a:pt x="1360" y="39"/>
                  </a:cubicBezTo>
                  <a:cubicBezTo>
                    <a:pt x="1027" y="63"/>
                    <a:pt x="613" y="53"/>
                    <a:pt x="337" y="53"/>
                  </a:cubicBezTo>
                  <a:cubicBezTo>
                    <a:pt x="61" y="53"/>
                    <a:pt x="33" y="30"/>
                    <a:pt x="0" y="28"/>
                  </a:cubicBezTo>
                  <a:close/>
                </a:path>
              </a:pathLst>
            </a:custGeom>
            <a:solidFill>
              <a:srgbClr val="E1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E7329F27-CAF6-488E-8B37-3B5625D649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803774" y="6303962"/>
              <a:ext cx="757238" cy="173038"/>
            </a:xfrm>
            <a:custGeom>
              <a:avLst/>
              <a:gdLst>
                <a:gd name="T0" fmla="*/ 60 w 254"/>
                <a:gd name="T1" fmla="*/ 1 h 58"/>
                <a:gd name="T2" fmla="*/ 46 w 254"/>
                <a:gd name="T3" fmla="*/ 41 h 58"/>
                <a:gd name="T4" fmla="*/ 254 w 254"/>
                <a:gd name="T5" fmla="*/ 49 h 58"/>
                <a:gd name="T6" fmla="*/ 60 w 254"/>
                <a:gd name="T7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58">
                  <a:moveTo>
                    <a:pt x="60" y="1"/>
                  </a:moveTo>
                  <a:cubicBezTo>
                    <a:pt x="50" y="0"/>
                    <a:pt x="0" y="24"/>
                    <a:pt x="46" y="41"/>
                  </a:cubicBezTo>
                  <a:cubicBezTo>
                    <a:pt x="93" y="58"/>
                    <a:pt x="254" y="49"/>
                    <a:pt x="254" y="49"/>
                  </a:cubicBezTo>
                  <a:cubicBezTo>
                    <a:pt x="254" y="49"/>
                    <a:pt x="45" y="30"/>
                    <a:pt x="60" y="1"/>
                  </a:cubicBezTo>
                  <a:close/>
                </a:path>
              </a:pathLst>
            </a:custGeom>
            <a:solidFill>
              <a:srgbClr val="E1F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3F2B511D-CC9F-4C2C-8C68-2E4AF8E3CB8E}"/>
                </a:ext>
              </a:extLst>
            </p:cNvPr>
            <p:cNvGrpSpPr/>
            <p:nvPr/>
          </p:nvGrpSpPr>
          <p:grpSpPr>
            <a:xfrm>
              <a:off x="2098675" y="1343025"/>
              <a:ext cx="1179513" cy="4640263"/>
              <a:chOff x="12655549" y="1343025"/>
              <a:chExt cx="1179513" cy="4640263"/>
            </a:xfrm>
          </p:grpSpPr>
          <p:sp>
            <p:nvSpPr>
              <p:cNvPr id="92" name="Rectangle 315">
                <a:extLst>
                  <a:ext uri="{FF2B5EF4-FFF2-40B4-BE49-F238E27FC236}">
                    <a16:creationId xmlns:a16="http://schemas.microsoft.com/office/drawing/2014/main" id="{37C13B5B-375F-4D1D-93CF-D076853B0B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52449" y="1698625"/>
                <a:ext cx="211138" cy="3460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316">
                <a:extLst>
                  <a:ext uri="{FF2B5EF4-FFF2-40B4-BE49-F238E27FC236}">
                    <a16:creationId xmlns:a16="http://schemas.microsoft.com/office/drawing/2014/main" id="{78E3180F-066A-42F7-A17A-54FAF7593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42899" y="1698625"/>
                <a:ext cx="209550" cy="3460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17">
                <a:extLst>
                  <a:ext uri="{FF2B5EF4-FFF2-40B4-BE49-F238E27FC236}">
                    <a16:creationId xmlns:a16="http://schemas.microsoft.com/office/drawing/2014/main" id="{22CD805E-C685-49FA-9618-C9DC497743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42899" y="1698625"/>
                <a:ext cx="209550" cy="346075"/>
              </a:xfrm>
              <a:custGeom>
                <a:avLst/>
                <a:gdLst>
                  <a:gd name="T0" fmla="*/ 132 w 132"/>
                  <a:gd name="T1" fmla="*/ 10 h 218"/>
                  <a:gd name="T2" fmla="*/ 132 w 132"/>
                  <a:gd name="T3" fmla="*/ 0 h 218"/>
                  <a:gd name="T4" fmla="*/ 71 w 132"/>
                  <a:gd name="T5" fmla="*/ 0 h 218"/>
                  <a:gd name="T6" fmla="*/ 61 w 132"/>
                  <a:gd name="T7" fmla="*/ 0 h 218"/>
                  <a:gd name="T8" fmla="*/ 5 w 132"/>
                  <a:gd name="T9" fmla="*/ 0 h 218"/>
                  <a:gd name="T10" fmla="*/ 0 w 132"/>
                  <a:gd name="T11" fmla="*/ 0 h 218"/>
                  <a:gd name="T12" fmla="*/ 0 w 132"/>
                  <a:gd name="T13" fmla="*/ 12 h 218"/>
                  <a:gd name="T14" fmla="*/ 0 w 132"/>
                  <a:gd name="T15" fmla="*/ 69 h 218"/>
                  <a:gd name="T16" fmla="*/ 0 w 132"/>
                  <a:gd name="T17" fmla="*/ 78 h 218"/>
                  <a:gd name="T18" fmla="*/ 0 w 132"/>
                  <a:gd name="T19" fmla="*/ 145 h 218"/>
                  <a:gd name="T20" fmla="*/ 0 w 132"/>
                  <a:gd name="T21" fmla="*/ 154 h 218"/>
                  <a:gd name="T22" fmla="*/ 0 w 132"/>
                  <a:gd name="T23" fmla="*/ 218 h 218"/>
                  <a:gd name="T24" fmla="*/ 9 w 132"/>
                  <a:gd name="T25" fmla="*/ 218 h 218"/>
                  <a:gd name="T26" fmla="*/ 9 w 132"/>
                  <a:gd name="T27" fmla="*/ 152 h 218"/>
                  <a:gd name="T28" fmla="*/ 66 w 132"/>
                  <a:gd name="T29" fmla="*/ 152 h 218"/>
                  <a:gd name="T30" fmla="*/ 66 w 132"/>
                  <a:gd name="T31" fmla="*/ 218 h 218"/>
                  <a:gd name="T32" fmla="*/ 76 w 132"/>
                  <a:gd name="T33" fmla="*/ 218 h 218"/>
                  <a:gd name="T34" fmla="*/ 76 w 132"/>
                  <a:gd name="T35" fmla="*/ 152 h 218"/>
                  <a:gd name="T36" fmla="*/ 132 w 132"/>
                  <a:gd name="T37" fmla="*/ 152 h 218"/>
                  <a:gd name="T38" fmla="*/ 132 w 132"/>
                  <a:gd name="T39" fmla="*/ 142 h 218"/>
                  <a:gd name="T40" fmla="*/ 76 w 132"/>
                  <a:gd name="T41" fmla="*/ 142 h 218"/>
                  <a:gd name="T42" fmla="*/ 76 w 132"/>
                  <a:gd name="T43" fmla="*/ 76 h 218"/>
                  <a:gd name="T44" fmla="*/ 132 w 132"/>
                  <a:gd name="T45" fmla="*/ 76 h 218"/>
                  <a:gd name="T46" fmla="*/ 132 w 132"/>
                  <a:gd name="T47" fmla="*/ 67 h 218"/>
                  <a:gd name="T48" fmla="*/ 76 w 132"/>
                  <a:gd name="T49" fmla="*/ 67 h 218"/>
                  <a:gd name="T50" fmla="*/ 76 w 132"/>
                  <a:gd name="T51" fmla="*/ 10 h 218"/>
                  <a:gd name="T52" fmla="*/ 132 w 132"/>
                  <a:gd name="T53" fmla="*/ 10 h 218"/>
                  <a:gd name="T54" fmla="*/ 66 w 132"/>
                  <a:gd name="T55" fmla="*/ 142 h 218"/>
                  <a:gd name="T56" fmla="*/ 9 w 132"/>
                  <a:gd name="T57" fmla="*/ 142 h 218"/>
                  <a:gd name="T58" fmla="*/ 9 w 132"/>
                  <a:gd name="T59" fmla="*/ 76 h 218"/>
                  <a:gd name="T60" fmla="*/ 66 w 132"/>
                  <a:gd name="T61" fmla="*/ 76 h 218"/>
                  <a:gd name="T62" fmla="*/ 66 w 132"/>
                  <a:gd name="T63" fmla="*/ 142 h 218"/>
                  <a:gd name="T64" fmla="*/ 66 w 132"/>
                  <a:gd name="T65" fmla="*/ 67 h 218"/>
                  <a:gd name="T66" fmla="*/ 9 w 132"/>
                  <a:gd name="T67" fmla="*/ 67 h 218"/>
                  <a:gd name="T68" fmla="*/ 9 w 132"/>
                  <a:gd name="T69" fmla="*/ 10 h 218"/>
                  <a:gd name="T70" fmla="*/ 66 w 132"/>
                  <a:gd name="T71" fmla="*/ 10 h 218"/>
                  <a:gd name="T72" fmla="*/ 66 w 132"/>
                  <a:gd name="T73" fmla="*/ 6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2" h="218">
                    <a:moveTo>
                      <a:pt x="132" y="10"/>
                    </a:moveTo>
                    <a:lnTo>
                      <a:pt x="132" y="0"/>
                    </a:lnTo>
                    <a:lnTo>
                      <a:pt x="71" y="0"/>
                    </a:lnTo>
                    <a:lnTo>
                      <a:pt x="61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69"/>
                    </a:lnTo>
                    <a:lnTo>
                      <a:pt x="0" y="78"/>
                    </a:lnTo>
                    <a:lnTo>
                      <a:pt x="0" y="145"/>
                    </a:lnTo>
                    <a:lnTo>
                      <a:pt x="0" y="154"/>
                    </a:lnTo>
                    <a:lnTo>
                      <a:pt x="0" y="218"/>
                    </a:lnTo>
                    <a:lnTo>
                      <a:pt x="9" y="218"/>
                    </a:lnTo>
                    <a:lnTo>
                      <a:pt x="9" y="152"/>
                    </a:lnTo>
                    <a:lnTo>
                      <a:pt x="66" y="152"/>
                    </a:lnTo>
                    <a:lnTo>
                      <a:pt x="66" y="218"/>
                    </a:lnTo>
                    <a:lnTo>
                      <a:pt x="76" y="218"/>
                    </a:lnTo>
                    <a:lnTo>
                      <a:pt x="76" y="152"/>
                    </a:lnTo>
                    <a:lnTo>
                      <a:pt x="132" y="152"/>
                    </a:lnTo>
                    <a:lnTo>
                      <a:pt x="132" y="142"/>
                    </a:lnTo>
                    <a:lnTo>
                      <a:pt x="76" y="142"/>
                    </a:lnTo>
                    <a:lnTo>
                      <a:pt x="76" y="76"/>
                    </a:lnTo>
                    <a:lnTo>
                      <a:pt x="132" y="76"/>
                    </a:lnTo>
                    <a:lnTo>
                      <a:pt x="132" y="67"/>
                    </a:lnTo>
                    <a:lnTo>
                      <a:pt x="76" y="67"/>
                    </a:lnTo>
                    <a:lnTo>
                      <a:pt x="76" y="10"/>
                    </a:lnTo>
                    <a:lnTo>
                      <a:pt x="132" y="10"/>
                    </a:lnTo>
                    <a:close/>
                    <a:moveTo>
                      <a:pt x="66" y="142"/>
                    </a:moveTo>
                    <a:lnTo>
                      <a:pt x="9" y="142"/>
                    </a:lnTo>
                    <a:lnTo>
                      <a:pt x="9" y="76"/>
                    </a:lnTo>
                    <a:lnTo>
                      <a:pt x="66" y="76"/>
                    </a:lnTo>
                    <a:lnTo>
                      <a:pt x="66" y="142"/>
                    </a:lnTo>
                    <a:close/>
                    <a:moveTo>
                      <a:pt x="66" y="67"/>
                    </a:moveTo>
                    <a:lnTo>
                      <a:pt x="9" y="67"/>
                    </a:lnTo>
                    <a:lnTo>
                      <a:pt x="9" y="10"/>
                    </a:lnTo>
                    <a:lnTo>
                      <a:pt x="66" y="10"/>
                    </a:lnTo>
                    <a:lnTo>
                      <a:pt x="66" y="6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18">
                <a:extLst>
                  <a:ext uri="{FF2B5EF4-FFF2-40B4-BE49-F238E27FC236}">
                    <a16:creationId xmlns:a16="http://schemas.microsoft.com/office/drawing/2014/main" id="{CDC5BD1A-4B04-4F77-8CC4-68EE6184A2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252449" y="1698625"/>
                <a:ext cx="211138" cy="346075"/>
              </a:xfrm>
              <a:custGeom>
                <a:avLst/>
                <a:gdLst>
                  <a:gd name="T0" fmla="*/ 119 w 133"/>
                  <a:gd name="T1" fmla="*/ 0 h 218"/>
                  <a:gd name="T2" fmla="*/ 62 w 133"/>
                  <a:gd name="T3" fmla="*/ 0 h 218"/>
                  <a:gd name="T4" fmla="*/ 52 w 133"/>
                  <a:gd name="T5" fmla="*/ 0 h 218"/>
                  <a:gd name="T6" fmla="*/ 0 w 133"/>
                  <a:gd name="T7" fmla="*/ 0 h 218"/>
                  <a:gd name="T8" fmla="*/ 0 w 133"/>
                  <a:gd name="T9" fmla="*/ 10 h 218"/>
                  <a:gd name="T10" fmla="*/ 57 w 133"/>
                  <a:gd name="T11" fmla="*/ 10 h 218"/>
                  <a:gd name="T12" fmla="*/ 57 w 133"/>
                  <a:gd name="T13" fmla="*/ 67 h 218"/>
                  <a:gd name="T14" fmla="*/ 0 w 133"/>
                  <a:gd name="T15" fmla="*/ 67 h 218"/>
                  <a:gd name="T16" fmla="*/ 0 w 133"/>
                  <a:gd name="T17" fmla="*/ 76 h 218"/>
                  <a:gd name="T18" fmla="*/ 57 w 133"/>
                  <a:gd name="T19" fmla="*/ 76 h 218"/>
                  <a:gd name="T20" fmla="*/ 57 w 133"/>
                  <a:gd name="T21" fmla="*/ 142 h 218"/>
                  <a:gd name="T22" fmla="*/ 0 w 133"/>
                  <a:gd name="T23" fmla="*/ 142 h 218"/>
                  <a:gd name="T24" fmla="*/ 0 w 133"/>
                  <a:gd name="T25" fmla="*/ 152 h 218"/>
                  <a:gd name="T26" fmla="*/ 57 w 133"/>
                  <a:gd name="T27" fmla="*/ 152 h 218"/>
                  <a:gd name="T28" fmla="*/ 57 w 133"/>
                  <a:gd name="T29" fmla="*/ 218 h 218"/>
                  <a:gd name="T30" fmla="*/ 67 w 133"/>
                  <a:gd name="T31" fmla="*/ 218 h 218"/>
                  <a:gd name="T32" fmla="*/ 67 w 133"/>
                  <a:gd name="T33" fmla="*/ 152 h 218"/>
                  <a:gd name="T34" fmla="*/ 123 w 133"/>
                  <a:gd name="T35" fmla="*/ 152 h 218"/>
                  <a:gd name="T36" fmla="*/ 123 w 133"/>
                  <a:gd name="T37" fmla="*/ 218 h 218"/>
                  <a:gd name="T38" fmla="*/ 133 w 133"/>
                  <a:gd name="T39" fmla="*/ 218 h 218"/>
                  <a:gd name="T40" fmla="*/ 133 w 133"/>
                  <a:gd name="T41" fmla="*/ 154 h 218"/>
                  <a:gd name="T42" fmla="*/ 133 w 133"/>
                  <a:gd name="T43" fmla="*/ 145 h 218"/>
                  <a:gd name="T44" fmla="*/ 133 w 133"/>
                  <a:gd name="T45" fmla="*/ 78 h 218"/>
                  <a:gd name="T46" fmla="*/ 133 w 133"/>
                  <a:gd name="T47" fmla="*/ 69 h 218"/>
                  <a:gd name="T48" fmla="*/ 133 w 133"/>
                  <a:gd name="T49" fmla="*/ 12 h 218"/>
                  <a:gd name="T50" fmla="*/ 133 w 133"/>
                  <a:gd name="T51" fmla="*/ 0 h 218"/>
                  <a:gd name="T52" fmla="*/ 119 w 133"/>
                  <a:gd name="T53" fmla="*/ 0 h 218"/>
                  <a:gd name="T54" fmla="*/ 123 w 133"/>
                  <a:gd name="T55" fmla="*/ 142 h 218"/>
                  <a:gd name="T56" fmla="*/ 67 w 133"/>
                  <a:gd name="T57" fmla="*/ 142 h 218"/>
                  <a:gd name="T58" fmla="*/ 67 w 133"/>
                  <a:gd name="T59" fmla="*/ 76 h 218"/>
                  <a:gd name="T60" fmla="*/ 123 w 133"/>
                  <a:gd name="T61" fmla="*/ 76 h 218"/>
                  <a:gd name="T62" fmla="*/ 123 w 133"/>
                  <a:gd name="T63" fmla="*/ 142 h 218"/>
                  <a:gd name="T64" fmla="*/ 123 w 133"/>
                  <a:gd name="T65" fmla="*/ 67 h 218"/>
                  <a:gd name="T66" fmla="*/ 67 w 133"/>
                  <a:gd name="T67" fmla="*/ 67 h 218"/>
                  <a:gd name="T68" fmla="*/ 67 w 133"/>
                  <a:gd name="T69" fmla="*/ 10 h 218"/>
                  <a:gd name="T70" fmla="*/ 123 w 133"/>
                  <a:gd name="T71" fmla="*/ 10 h 218"/>
                  <a:gd name="T72" fmla="*/ 123 w 133"/>
                  <a:gd name="T73" fmla="*/ 67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3" h="218">
                    <a:moveTo>
                      <a:pt x="119" y="0"/>
                    </a:moveTo>
                    <a:lnTo>
                      <a:pt x="62" y="0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57" y="10"/>
                    </a:lnTo>
                    <a:lnTo>
                      <a:pt x="57" y="67"/>
                    </a:lnTo>
                    <a:lnTo>
                      <a:pt x="0" y="67"/>
                    </a:lnTo>
                    <a:lnTo>
                      <a:pt x="0" y="76"/>
                    </a:lnTo>
                    <a:lnTo>
                      <a:pt x="57" y="76"/>
                    </a:lnTo>
                    <a:lnTo>
                      <a:pt x="57" y="142"/>
                    </a:lnTo>
                    <a:lnTo>
                      <a:pt x="0" y="142"/>
                    </a:lnTo>
                    <a:lnTo>
                      <a:pt x="0" y="152"/>
                    </a:lnTo>
                    <a:lnTo>
                      <a:pt x="57" y="152"/>
                    </a:lnTo>
                    <a:lnTo>
                      <a:pt x="57" y="218"/>
                    </a:lnTo>
                    <a:lnTo>
                      <a:pt x="67" y="218"/>
                    </a:lnTo>
                    <a:lnTo>
                      <a:pt x="67" y="152"/>
                    </a:lnTo>
                    <a:lnTo>
                      <a:pt x="123" y="152"/>
                    </a:lnTo>
                    <a:lnTo>
                      <a:pt x="123" y="218"/>
                    </a:lnTo>
                    <a:lnTo>
                      <a:pt x="133" y="218"/>
                    </a:lnTo>
                    <a:lnTo>
                      <a:pt x="133" y="154"/>
                    </a:lnTo>
                    <a:lnTo>
                      <a:pt x="133" y="145"/>
                    </a:lnTo>
                    <a:lnTo>
                      <a:pt x="133" y="78"/>
                    </a:lnTo>
                    <a:lnTo>
                      <a:pt x="133" y="69"/>
                    </a:lnTo>
                    <a:lnTo>
                      <a:pt x="133" y="12"/>
                    </a:lnTo>
                    <a:lnTo>
                      <a:pt x="133" y="0"/>
                    </a:lnTo>
                    <a:lnTo>
                      <a:pt x="119" y="0"/>
                    </a:lnTo>
                    <a:close/>
                    <a:moveTo>
                      <a:pt x="123" y="142"/>
                    </a:moveTo>
                    <a:lnTo>
                      <a:pt x="67" y="142"/>
                    </a:lnTo>
                    <a:lnTo>
                      <a:pt x="67" y="76"/>
                    </a:lnTo>
                    <a:lnTo>
                      <a:pt x="123" y="76"/>
                    </a:lnTo>
                    <a:lnTo>
                      <a:pt x="123" y="142"/>
                    </a:lnTo>
                    <a:close/>
                    <a:moveTo>
                      <a:pt x="123" y="67"/>
                    </a:moveTo>
                    <a:lnTo>
                      <a:pt x="67" y="67"/>
                    </a:lnTo>
                    <a:lnTo>
                      <a:pt x="67" y="10"/>
                    </a:lnTo>
                    <a:lnTo>
                      <a:pt x="123" y="10"/>
                    </a:lnTo>
                    <a:lnTo>
                      <a:pt x="123" y="6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Rectangle 319">
                <a:extLst>
                  <a:ext uri="{FF2B5EF4-FFF2-40B4-BE49-F238E27FC236}">
                    <a16:creationId xmlns:a16="http://schemas.microsoft.com/office/drawing/2014/main" id="{CE6DAED0-F843-450C-B617-AFDD608EB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52449" y="2058987"/>
                <a:ext cx="241300" cy="241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Rectangle 320">
                <a:extLst>
                  <a:ext uri="{FF2B5EF4-FFF2-40B4-BE49-F238E27FC236}">
                    <a16:creationId xmlns:a16="http://schemas.microsoft.com/office/drawing/2014/main" id="{1E1C835B-9555-4E56-8E2E-CB854169E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12736" y="2058987"/>
                <a:ext cx="239713" cy="2413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1">
                <a:extLst>
                  <a:ext uri="{FF2B5EF4-FFF2-40B4-BE49-F238E27FC236}">
                    <a16:creationId xmlns:a16="http://schemas.microsoft.com/office/drawing/2014/main" id="{A7E4246C-1271-44EE-B542-DA6885BAC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11136" y="2525712"/>
                <a:ext cx="341313" cy="668338"/>
              </a:xfrm>
              <a:custGeom>
                <a:avLst/>
                <a:gdLst>
                  <a:gd name="T0" fmla="*/ 61 w 91"/>
                  <a:gd name="T1" fmla="*/ 0 h 178"/>
                  <a:gd name="T2" fmla="*/ 4 w 91"/>
                  <a:gd name="T3" fmla="*/ 47 h 178"/>
                  <a:gd name="T4" fmla="*/ 0 w 91"/>
                  <a:gd name="T5" fmla="*/ 178 h 178"/>
                  <a:gd name="T6" fmla="*/ 91 w 91"/>
                  <a:gd name="T7" fmla="*/ 101 h 178"/>
                  <a:gd name="T8" fmla="*/ 91 w 91"/>
                  <a:gd name="T9" fmla="*/ 0 h 178"/>
                  <a:gd name="T10" fmla="*/ 61 w 91"/>
                  <a:gd name="T11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78">
                    <a:moveTo>
                      <a:pt x="61" y="0"/>
                    </a:moveTo>
                    <a:cubicBezTo>
                      <a:pt x="37" y="20"/>
                      <a:pt x="16" y="38"/>
                      <a:pt x="4" y="47"/>
                    </a:cubicBezTo>
                    <a:cubicBezTo>
                      <a:pt x="0" y="178"/>
                      <a:pt x="0" y="178"/>
                      <a:pt x="0" y="178"/>
                    </a:cubicBezTo>
                    <a:cubicBezTo>
                      <a:pt x="31" y="158"/>
                      <a:pt x="63" y="130"/>
                      <a:pt x="91" y="101"/>
                    </a:cubicBezTo>
                    <a:cubicBezTo>
                      <a:pt x="91" y="0"/>
                      <a:pt x="91" y="0"/>
                      <a:pt x="91" y="0"/>
                    </a:cubicBez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22">
                <a:extLst>
                  <a:ext uri="{FF2B5EF4-FFF2-40B4-BE49-F238E27FC236}">
                    <a16:creationId xmlns:a16="http://schemas.microsoft.com/office/drawing/2014/main" id="{70A4D71A-5B28-4D04-8EE5-7646D9EDB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74624" y="3317875"/>
                <a:ext cx="377825" cy="781050"/>
              </a:xfrm>
              <a:custGeom>
                <a:avLst/>
                <a:gdLst>
                  <a:gd name="T0" fmla="*/ 101 w 101"/>
                  <a:gd name="T1" fmla="*/ 122 h 208"/>
                  <a:gd name="T2" fmla="*/ 101 w 101"/>
                  <a:gd name="T3" fmla="*/ 0 h 208"/>
                  <a:gd name="T4" fmla="*/ 5 w 101"/>
                  <a:gd name="T5" fmla="*/ 81 h 208"/>
                  <a:gd name="T6" fmla="*/ 0 w 101"/>
                  <a:gd name="T7" fmla="*/ 208 h 208"/>
                  <a:gd name="T8" fmla="*/ 101 w 101"/>
                  <a:gd name="T9" fmla="*/ 122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208">
                    <a:moveTo>
                      <a:pt x="101" y="122"/>
                    </a:moveTo>
                    <a:cubicBezTo>
                      <a:pt x="101" y="0"/>
                      <a:pt x="101" y="0"/>
                      <a:pt x="101" y="0"/>
                    </a:cubicBezTo>
                    <a:cubicBezTo>
                      <a:pt x="53" y="44"/>
                      <a:pt x="5" y="81"/>
                      <a:pt x="5" y="81"/>
                    </a:cubicBezTo>
                    <a:cubicBezTo>
                      <a:pt x="0" y="208"/>
                      <a:pt x="0" y="208"/>
                      <a:pt x="0" y="208"/>
                    </a:cubicBezTo>
                    <a:cubicBezTo>
                      <a:pt x="35" y="186"/>
                      <a:pt x="69" y="154"/>
                      <a:pt x="101" y="122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23">
                <a:extLst>
                  <a:ext uri="{FF2B5EF4-FFF2-40B4-BE49-F238E27FC236}">
                    <a16:creationId xmlns:a16="http://schemas.microsoft.com/office/drawing/2014/main" id="{08751203-CBBE-48ED-8158-4046DE993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98424" y="5262562"/>
                <a:ext cx="454025" cy="550863"/>
              </a:xfrm>
              <a:custGeom>
                <a:avLst/>
                <a:gdLst>
                  <a:gd name="T0" fmla="*/ 121 w 121"/>
                  <a:gd name="T1" fmla="*/ 147 h 147"/>
                  <a:gd name="T2" fmla="*/ 121 w 121"/>
                  <a:gd name="T3" fmla="*/ 0 h 147"/>
                  <a:gd name="T4" fmla="*/ 3 w 121"/>
                  <a:gd name="T5" fmla="*/ 100 h 147"/>
                  <a:gd name="T6" fmla="*/ 0 w 121"/>
                  <a:gd name="T7" fmla="*/ 147 h 147"/>
                  <a:gd name="T8" fmla="*/ 121 w 121"/>
                  <a:gd name="T9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147">
                    <a:moveTo>
                      <a:pt x="121" y="147"/>
                    </a:moveTo>
                    <a:cubicBezTo>
                      <a:pt x="121" y="0"/>
                      <a:pt x="121" y="0"/>
                      <a:pt x="121" y="0"/>
                    </a:cubicBezTo>
                    <a:cubicBezTo>
                      <a:pt x="61" y="53"/>
                      <a:pt x="4" y="99"/>
                      <a:pt x="3" y="100"/>
                    </a:cubicBezTo>
                    <a:cubicBezTo>
                      <a:pt x="0" y="147"/>
                      <a:pt x="0" y="147"/>
                      <a:pt x="0" y="147"/>
                    </a:cubicBezTo>
                    <a:lnTo>
                      <a:pt x="121" y="147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24">
                <a:extLst>
                  <a:ext uri="{FF2B5EF4-FFF2-40B4-BE49-F238E27FC236}">
                    <a16:creationId xmlns:a16="http://schemas.microsoft.com/office/drawing/2014/main" id="{FD5CA659-5D2B-4402-9012-168177FD4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3349" y="4184650"/>
                <a:ext cx="419100" cy="935038"/>
              </a:xfrm>
              <a:custGeom>
                <a:avLst/>
                <a:gdLst>
                  <a:gd name="T0" fmla="*/ 112 w 112"/>
                  <a:gd name="T1" fmla="*/ 154 h 249"/>
                  <a:gd name="T2" fmla="*/ 112 w 112"/>
                  <a:gd name="T3" fmla="*/ 12 h 249"/>
                  <a:gd name="T4" fmla="*/ 5 w 112"/>
                  <a:gd name="T5" fmla="*/ 102 h 249"/>
                  <a:gd name="T6" fmla="*/ 9 w 112"/>
                  <a:gd name="T7" fmla="*/ 0 h 249"/>
                  <a:gd name="T8" fmla="*/ 0 w 112"/>
                  <a:gd name="T9" fmla="*/ 249 h 249"/>
                  <a:gd name="T10" fmla="*/ 112 w 112"/>
                  <a:gd name="T11" fmla="*/ 15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249">
                    <a:moveTo>
                      <a:pt x="112" y="154"/>
                    </a:moveTo>
                    <a:cubicBezTo>
                      <a:pt x="112" y="12"/>
                      <a:pt x="112" y="12"/>
                      <a:pt x="112" y="12"/>
                    </a:cubicBezTo>
                    <a:cubicBezTo>
                      <a:pt x="60" y="61"/>
                      <a:pt x="5" y="102"/>
                      <a:pt x="5" y="10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38" y="224"/>
                      <a:pt x="80" y="189"/>
                      <a:pt x="112" y="154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25">
                <a:extLst>
                  <a:ext uri="{FF2B5EF4-FFF2-40B4-BE49-F238E27FC236}">
                    <a16:creationId xmlns:a16="http://schemas.microsoft.com/office/drawing/2014/main" id="{AC9D095E-D3CD-4880-BD92-DDE0A2608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52449" y="2525712"/>
                <a:ext cx="312738" cy="379413"/>
              </a:xfrm>
              <a:custGeom>
                <a:avLst/>
                <a:gdLst>
                  <a:gd name="T0" fmla="*/ 0 w 83"/>
                  <a:gd name="T1" fmla="*/ 0 h 101"/>
                  <a:gd name="T2" fmla="*/ 0 w 83"/>
                  <a:gd name="T3" fmla="*/ 101 h 101"/>
                  <a:gd name="T4" fmla="*/ 83 w 83"/>
                  <a:gd name="T5" fmla="*/ 1 h 101"/>
                  <a:gd name="T6" fmla="*/ 0 w 83"/>
                  <a:gd name="T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01">
                    <a:moveTo>
                      <a:pt x="0" y="0"/>
                    </a:moveTo>
                    <a:cubicBezTo>
                      <a:pt x="0" y="101"/>
                      <a:pt x="0" y="101"/>
                      <a:pt x="0" y="101"/>
                    </a:cubicBezTo>
                    <a:cubicBezTo>
                      <a:pt x="44" y="51"/>
                      <a:pt x="83" y="1"/>
                      <a:pt x="83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326">
                <a:extLst>
                  <a:ext uri="{FF2B5EF4-FFF2-40B4-BE49-F238E27FC236}">
                    <a16:creationId xmlns:a16="http://schemas.microsoft.com/office/drawing/2014/main" id="{93587E70-5C8B-4550-B7CE-03CC47196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52449" y="2922587"/>
                <a:ext cx="428625" cy="2890838"/>
              </a:xfrm>
              <a:custGeom>
                <a:avLst/>
                <a:gdLst>
                  <a:gd name="T0" fmla="*/ 86 w 114"/>
                  <a:gd name="T1" fmla="*/ 0 h 770"/>
                  <a:gd name="T2" fmla="*/ 0 w 114"/>
                  <a:gd name="T3" fmla="*/ 105 h 770"/>
                  <a:gd name="T4" fmla="*/ 0 w 114"/>
                  <a:gd name="T5" fmla="*/ 227 h 770"/>
                  <a:gd name="T6" fmla="*/ 90 w 114"/>
                  <a:gd name="T7" fmla="*/ 117 h 770"/>
                  <a:gd name="T8" fmla="*/ 95 w 114"/>
                  <a:gd name="T9" fmla="*/ 233 h 770"/>
                  <a:gd name="T10" fmla="*/ 0 w 114"/>
                  <a:gd name="T11" fmla="*/ 348 h 770"/>
                  <a:gd name="T12" fmla="*/ 0 w 114"/>
                  <a:gd name="T13" fmla="*/ 490 h 770"/>
                  <a:gd name="T14" fmla="*/ 100 w 114"/>
                  <a:gd name="T15" fmla="*/ 369 h 770"/>
                  <a:gd name="T16" fmla="*/ 105 w 114"/>
                  <a:gd name="T17" fmla="*/ 496 h 770"/>
                  <a:gd name="T18" fmla="*/ 0 w 114"/>
                  <a:gd name="T19" fmla="*/ 623 h 770"/>
                  <a:gd name="T20" fmla="*/ 0 w 114"/>
                  <a:gd name="T21" fmla="*/ 770 h 770"/>
                  <a:gd name="T22" fmla="*/ 0 w 114"/>
                  <a:gd name="T23" fmla="*/ 770 h 770"/>
                  <a:gd name="T24" fmla="*/ 109 w 114"/>
                  <a:gd name="T25" fmla="*/ 639 h 770"/>
                  <a:gd name="T26" fmla="*/ 114 w 114"/>
                  <a:gd name="T27" fmla="*/ 770 h 770"/>
                  <a:gd name="T28" fmla="*/ 114 w 114"/>
                  <a:gd name="T29" fmla="*/ 770 h 770"/>
                  <a:gd name="T30" fmla="*/ 86 w 114"/>
                  <a:gd name="T31" fmla="*/ 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4" h="770">
                    <a:moveTo>
                      <a:pt x="86" y="0"/>
                    </a:moveTo>
                    <a:cubicBezTo>
                      <a:pt x="73" y="29"/>
                      <a:pt x="36" y="70"/>
                      <a:pt x="0" y="105"/>
                    </a:cubicBezTo>
                    <a:cubicBezTo>
                      <a:pt x="0" y="227"/>
                      <a:pt x="0" y="227"/>
                      <a:pt x="0" y="227"/>
                    </a:cubicBezTo>
                    <a:cubicBezTo>
                      <a:pt x="52" y="171"/>
                      <a:pt x="90" y="117"/>
                      <a:pt x="90" y="117"/>
                    </a:cubicBezTo>
                    <a:cubicBezTo>
                      <a:pt x="95" y="233"/>
                      <a:pt x="95" y="233"/>
                      <a:pt x="95" y="233"/>
                    </a:cubicBezTo>
                    <a:cubicBezTo>
                      <a:pt x="81" y="265"/>
                      <a:pt x="40" y="309"/>
                      <a:pt x="0" y="348"/>
                    </a:cubicBezTo>
                    <a:cubicBezTo>
                      <a:pt x="0" y="490"/>
                      <a:pt x="0" y="490"/>
                      <a:pt x="0" y="490"/>
                    </a:cubicBezTo>
                    <a:cubicBezTo>
                      <a:pt x="56" y="429"/>
                      <a:pt x="100" y="369"/>
                      <a:pt x="100" y="369"/>
                    </a:cubicBezTo>
                    <a:cubicBezTo>
                      <a:pt x="105" y="496"/>
                      <a:pt x="105" y="496"/>
                      <a:pt x="105" y="496"/>
                    </a:cubicBezTo>
                    <a:cubicBezTo>
                      <a:pt x="90" y="531"/>
                      <a:pt x="44" y="579"/>
                      <a:pt x="0" y="623"/>
                    </a:cubicBezTo>
                    <a:cubicBezTo>
                      <a:pt x="0" y="770"/>
                      <a:pt x="0" y="770"/>
                      <a:pt x="0" y="770"/>
                    </a:cubicBezTo>
                    <a:cubicBezTo>
                      <a:pt x="0" y="770"/>
                      <a:pt x="0" y="770"/>
                      <a:pt x="0" y="770"/>
                    </a:cubicBezTo>
                    <a:cubicBezTo>
                      <a:pt x="63" y="706"/>
                      <a:pt x="109" y="639"/>
                      <a:pt x="109" y="639"/>
                    </a:cubicBezTo>
                    <a:cubicBezTo>
                      <a:pt x="114" y="770"/>
                      <a:pt x="114" y="770"/>
                      <a:pt x="114" y="770"/>
                    </a:cubicBezTo>
                    <a:cubicBezTo>
                      <a:pt x="114" y="770"/>
                      <a:pt x="114" y="770"/>
                      <a:pt x="114" y="770"/>
                    </a:cubicBez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327">
                <a:extLst>
                  <a:ext uri="{FF2B5EF4-FFF2-40B4-BE49-F238E27FC236}">
                    <a16:creationId xmlns:a16="http://schemas.microsoft.com/office/drawing/2014/main" id="{702E7B9A-1F35-43EB-8DC9-B260C14FA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88911" y="3194050"/>
                <a:ext cx="19050" cy="427038"/>
              </a:xfrm>
              <a:custGeom>
                <a:avLst/>
                <a:gdLst>
                  <a:gd name="T0" fmla="*/ 5 w 5"/>
                  <a:gd name="T1" fmla="*/ 0 h 114"/>
                  <a:gd name="T2" fmla="*/ 0 w 5"/>
                  <a:gd name="T3" fmla="*/ 114 h 114"/>
                  <a:gd name="T4" fmla="*/ 0 w 5"/>
                  <a:gd name="T5" fmla="*/ 114 h 114"/>
                  <a:gd name="T6" fmla="*/ 5 w 5"/>
                  <a:gd name="T7" fmla="*/ 0 h 114"/>
                  <a:gd name="T8" fmla="*/ 5 w 5"/>
                  <a:gd name="T9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14">
                    <a:moveTo>
                      <a:pt x="5" y="0"/>
                    </a:move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D9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328">
                <a:extLst>
                  <a:ext uri="{FF2B5EF4-FFF2-40B4-BE49-F238E27FC236}">
                    <a16:creationId xmlns:a16="http://schemas.microsoft.com/office/drawing/2014/main" id="{EE4CE32F-62D1-4696-8B8D-AE5E7F84C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88911" y="2528887"/>
                <a:ext cx="682625" cy="1092200"/>
              </a:xfrm>
              <a:custGeom>
                <a:avLst/>
                <a:gdLst>
                  <a:gd name="T0" fmla="*/ 182 w 182"/>
                  <a:gd name="T1" fmla="*/ 106 h 291"/>
                  <a:gd name="T2" fmla="*/ 178 w 182"/>
                  <a:gd name="T3" fmla="*/ 0 h 291"/>
                  <a:gd name="T4" fmla="*/ 95 w 182"/>
                  <a:gd name="T5" fmla="*/ 100 h 291"/>
                  <a:gd name="T6" fmla="*/ 5 w 182"/>
                  <a:gd name="T7" fmla="*/ 177 h 291"/>
                  <a:gd name="T8" fmla="*/ 0 w 182"/>
                  <a:gd name="T9" fmla="*/ 291 h 291"/>
                  <a:gd name="T10" fmla="*/ 95 w 182"/>
                  <a:gd name="T11" fmla="*/ 210 h 291"/>
                  <a:gd name="T12" fmla="*/ 182 w 182"/>
                  <a:gd name="T13" fmla="*/ 106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" h="291">
                    <a:moveTo>
                      <a:pt x="182" y="106"/>
                    </a:moveTo>
                    <a:cubicBezTo>
                      <a:pt x="178" y="0"/>
                      <a:pt x="178" y="0"/>
                      <a:pt x="178" y="0"/>
                    </a:cubicBezTo>
                    <a:cubicBezTo>
                      <a:pt x="178" y="0"/>
                      <a:pt x="142" y="50"/>
                      <a:pt x="95" y="100"/>
                    </a:cubicBezTo>
                    <a:cubicBezTo>
                      <a:pt x="67" y="129"/>
                      <a:pt x="36" y="157"/>
                      <a:pt x="5" y="177"/>
                    </a:cubicBezTo>
                    <a:cubicBezTo>
                      <a:pt x="0" y="291"/>
                      <a:pt x="0" y="291"/>
                      <a:pt x="0" y="291"/>
                    </a:cubicBezTo>
                    <a:cubicBezTo>
                      <a:pt x="0" y="291"/>
                      <a:pt x="47" y="254"/>
                      <a:pt x="95" y="210"/>
                    </a:cubicBezTo>
                    <a:cubicBezTo>
                      <a:pt x="134" y="175"/>
                      <a:pt x="170" y="135"/>
                      <a:pt x="182" y="10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329">
                <a:extLst>
                  <a:ext uri="{FF2B5EF4-FFF2-40B4-BE49-F238E27FC236}">
                    <a16:creationId xmlns:a16="http://schemas.microsoft.com/office/drawing/2014/main" id="{4A212DEF-0F79-4412-8786-C058D19F2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50811" y="3362325"/>
                <a:ext cx="755650" cy="1204913"/>
              </a:xfrm>
              <a:custGeom>
                <a:avLst/>
                <a:gdLst>
                  <a:gd name="T0" fmla="*/ 201 w 201"/>
                  <a:gd name="T1" fmla="*/ 116 h 321"/>
                  <a:gd name="T2" fmla="*/ 196 w 201"/>
                  <a:gd name="T3" fmla="*/ 0 h 321"/>
                  <a:gd name="T4" fmla="*/ 105 w 201"/>
                  <a:gd name="T5" fmla="*/ 110 h 321"/>
                  <a:gd name="T6" fmla="*/ 5 w 201"/>
                  <a:gd name="T7" fmla="*/ 196 h 321"/>
                  <a:gd name="T8" fmla="*/ 4 w 201"/>
                  <a:gd name="T9" fmla="*/ 220 h 321"/>
                  <a:gd name="T10" fmla="*/ 0 w 201"/>
                  <a:gd name="T11" fmla="*/ 321 h 321"/>
                  <a:gd name="T12" fmla="*/ 105 w 201"/>
                  <a:gd name="T13" fmla="*/ 231 h 321"/>
                  <a:gd name="T14" fmla="*/ 201 w 201"/>
                  <a:gd name="T15" fmla="*/ 116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1" h="321">
                    <a:moveTo>
                      <a:pt x="201" y="116"/>
                    </a:moveTo>
                    <a:cubicBezTo>
                      <a:pt x="196" y="0"/>
                      <a:pt x="196" y="0"/>
                      <a:pt x="196" y="0"/>
                    </a:cubicBezTo>
                    <a:cubicBezTo>
                      <a:pt x="196" y="0"/>
                      <a:pt x="160" y="54"/>
                      <a:pt x="105" y="110"/>
                    </a:cubicBezTo>
                    <a:cubicBezTo>
                      <a:pt x="73" y="142"/>
                      <a:pt x="40" y="174"/>
                      <a:pt x="5" y="196"/>
                    </a:cubicBezTo>
                    <a:cubicBezTo>
                      <a:pt x="4" y="220"/>
                      <a:pt x="4" y="220"/>
                      <a:pt x="4" y="220"/>
                    </a:cubicBezTo>
                    <a:cubicBezTo>
                      <a:pt x="0" y="321"/>
                      <a:pt x="0" y="321"/>
                      <a:pt x="0" y="321"/>
                    </a:cubicBezTo>
                    <a:cubicBezTo>
                      <a:pt x="0" y="321"/>
                      <a:pt x="53" y="280"/>
                      <a:pt x="105" y="231"/>
                    </a:cubicBezTo>
                    <a:cubicBezTo>
                      <a:pt x="148" y="192"/>
                      <a:pt x="187" y="148"/>
                      <a:pt x="201" y="1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330">
                <a:extLst>
                  <a:ext uri="{FF2B5EF4-FFF2-40B4-BE49-F238E27FC236}">
                    <a16:creationId xmlns:a16="http://schemas.microsoft.com/office/drawing/2014/main" id="{F6CFF366-1068-436C-A60D-A9B9F80C9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361" y="4308475"/>
                <a:ext cx="836613" cy="1328738"/>
              </a:xfrm>
              <a:custGeom>
                <a:avLst/>
                <a:gdLst>
                  <a:gd name="T0" fmla="*/ 218 w 223"/>
                  <a:gd name="T1" fmla="*/ 0 h 354"/>
                  <a:gd name="T2" fmla="*/ 117 w 223"/>
                  <a:gd name="T3" fmla="*/ 121 h 354"/>
                  <a:gd name="T4" fmla="*/ 5 w 223"/>
                  <a:gd name="T5" fmla="*/ 216 h 354"/>
                  <a:gd name="T6" fmla="*/ 0 w 223"/>
                  <a:gd name="T7" fmla="*/ 354 h 354"/>
                  <a:gd name="T8" fmla="*/ 117 w 223"/>
                  <a:gd name="T9" fmla="*/ 254 h 354"/>
                  <a:gd name="T10" fmla="*/ 223 w 223"/>
                  <a:gd name="T11" fmla="*/ 127 h 354"/>
                  <a:gd name="T12" fmla="*/ 218 w 223"/>
                  <a:gd name="T1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3" h="354">
                    <a:moveTo>
                      <a:pt x="218" y="0"/>
                    </a:moveTo>
                    <a:cubicBezTo>
                      <a:pt x="218" y="0"/>
                      <a:pt x="176" y="60"/>
                      <a:pt x="117" y="121"/>
                    </a:cubicBezTo>
                    <a:cubicBezTo>
                      <a:pt x="85" y="156"/>
                      <a:pt x="44" y="191"/>
                      <a:pt x="5" y="216"/>
                    </a:cubicBezTo>
                    <a:cubicBezTo>
                      <a:pt x="0" y="354"/>
                      <a:pt x="0" y="354"/>
                      <a:pt x="0" y="354"/>
                    </a:cubicBezTo>
                    <a:cubicBezTo>
                      <a:pt x="0" y="354"/>
                      <a:pt x="57" y="308"/>
                      <a:pt x="117" y="254"/>
                    </a:cubicBezTo>
                    <a:cubicBezTo>
                      <a:pt x="164" y="210"/>
                      <a:pt x="208" y="161"/>
                      <a:pt x="223" y="127"/>
                    </a:cubicBezTo>
                    <a:lnTo>
                      <a:pt x="21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331">
                <a:extLst>
                  <a:ext uri="{FF2B5EF4-FFF2-40B4-BE49-F238E27FC236}">
                    <a16:creationId xmlns:a16="http://schemas.microsoft.com/office/drawing/2014/main" id="{476C2DEE-53A3-47A6-9FEE-94D1EA25F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2086" y="2905125"/>
                <a:ext cx="360363" cy="715963"/>
              </a:xfrm>
              <a:custGeom>
                <a:avLst/>
                <a:gdLst>
                  <a:gd name="T0" fmla="*/ 96 w 96"/>
                  <a:gd name="T1" fmla="*/ 0 h 191"/>
                  <a:gd name="T2" fmla="*/ 5 w 96"/>
                  <a:gd name="T3" fmla="*/ 77 h 191"/>
                  <a:gd name="T4" fmla="*/ 0 w 96"/>
                  <a:gd name="T5" fmla="*/ 191 h 191"/>
                  <a:gd name="T6" fmla="*/ 96 w 96"/>
                  <a:gd name="T7" fmla="*/ 110 h 191"/>
                  <a:gd name="T8" fmla="*/ 96 w 96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191">
                    <a:moveTo>
                      <a:pt x="96" y="0"/>
                    </a:moveTo>
                    <a:cubicBezTo>
                      <a:pt x="68" y="29"/>
                      <a:pt x="36" y="57"/>
                      <a:pt x="5" y="77"/>
                    </a:cubicBezTo>
                    <a:cubicBezTo>
                      <a:pt x="0" y="191"/>
                      <a:pt x="0" y="191"/>
                      <a:pt x="0" y="191"/>
                    </a:cubicBezTo>
                    <a:cubicBezTo>
                      <a:pt x="0" y="191"/>
                      <a:pt x="48" y="154"/>
                      <a:pt x="96" y="110"/>
                    </a:cubicBez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332">
                <a:extLst>
                  <a:ext uri="{FF2B5EF4-FFF2-40B4-BE49-F238E27FC236}">
                    <a16:creationId xmlns:a16="http://schemas.microsoft.com/office/drawing/2014/main" id="{5BF05CCD-D295-4B81-898E-7C7DF3E66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7011" y="2525712"/>
                <a:ext cx="212725" cy="176213"/>
              </a:xfrm>
              <a:custGeom>
                <a:avLst/>
                <a:gdLst>
                  <a:gd name="T0" fmla="*/ 2 w 57"/>
                  <a:gd name="T1" fmla="*/ 0 h 47"/>
                  <a:gd name="T2" fmla="*/ 0 w 57"/>
                  <a:gd name="T3" fmla="*/ 47 h 47"/>
                  <a:gd name="T4" fmla="*/ 57 w 57"/>
                  <a:gd name="T5" fmla="*/ 0 h 47"/>
                  <a:gd name="T6" fmla="*/ 2 w 57"/>
                  <a:gd name="T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47">
                    <a:moveTo>
                      <a:pt x="2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12" y="38"/>
                      <a:pt x="33" y="20"/>
                      <a:pt x="57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333">
                <a:extLst>
                  <a:ext uri="{FF2B5EF4-FFF2-40B4-BE49-F238E27FC236}">
                    <a16:creationId xmlns:a16="http://schemas.microsoft.com/office/drawing/2014/main" id="{EB0CEAB5-17F0-446C-97F3-E35E7F97E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6686" y="4098925"/>
                <a:ext cx="3175" cy="88900"/>
              </a:xfrm>
              <a:custGeom>
                <a:avLst/>
                <a:gdLst>
                  <a:gd name="T0" fmla="*/ 1 w 1"/>
                  <a:gd name="T1" fmla="*/ 0 h 24"/>
                  <a:gd name="T2" fmla="*/ 0 w 1"/>
                  <a:gd name="T3" fmla="*/ 24 h 24"/>
                  <a:gd name="T4" fmla="*/ 1 w 1"/>
                  <a:gd name="T5" fmla="*/ 0 h 24"/>
                  <a:gd name="T6" fmla="*/ 1 w 1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4">
                    <a:moveTo>
                      <a:pt x="1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973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334">
                <a:extLst>
                  <a:ext uri="{FF2B5EF4-FFF2-40B4-BE49-F238E27FC236}">
                    <a16:creationId xmlns:a16="http://schemas.microsoft.com/office/drawing/2014/main" id="{BD0836C6-819D-44BC-B0D5-B9E250831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55574" y="3775075"/>
                <a:ext cx="396875" cy="796925"/>
              </a:xfrm>
              <a:custGeom>
                <a:avLst/>
                <a:gdLst>
                  <a:gd name="T0" fmla="*/ 106 w 106"/>
                  <a:gd name="T1" fmla="*/ 121 h 212"/>
                  <a:gd name="T2" fmla="*/ 106 w 106"/>
                  <a:gd name="T3" fmla="*/ 0 h 212"/>
                  <a:gd name="T4" fmla="*/ 4 w 106"/>
                  <a:gd name="T5" fmla="*/ 86 h 212"/>
                  <a:gd name="T6" fmla="*/ 3 w 106"/>
                  <a:gd name="T7" fmla="*/ 110 h 212"/>
                  <a:gd name="T8" fmla="*/ 0 w 106"/>
                  <a:gd name="T9" fmla="*/ 212 h 212"/>
                  <a:gd name="T10" fmla="*/ 106 w 106"/>
                  <a:gd name="T11" fmla="*/ 12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6" h="212">
                    <a:moveTo>
                      <a:pt x="106" y="121"/>
                    </a:moveTo>
                    <a:cubicBezTo>
                      <a:pt x="106" y="0"/>
                      <a:pt x="106" y="0"/>
                      <a:pt x="106" y="0"/>
                    </a:cubicBezTo>
                    <a:cubicBezTo>
                      <a:pt x="74" y="32"/>
                      <a:pt x="39" y="64"/>
                      <a:pt x="4" y="86"/>
                    </a:cubicBezTo>
                    <a:cubicBezTo>
                      <a:pt x="3" y="110"/>
                      <a:pt x="3" y="110"/>
                      <a:pt x="3" y="110"/>
                    </a:cubicBezTo>
                    <a:cubicBezTo>
                      <a:pt x="0" y="212"/>
                      <a:pt x="0" y="212"/>
                      <a:pt x="0" y="212"/>
                    </a:cubicBezTo>
                    <a:cubicBezTo>
                      <a:pt x="0" y="212"/>
                      <a:pt x="54" y="170"/>
                      <a:pt x="106" y="12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335">
                <a:extLst>
                  <a:ext uri="{FF2B5EF4-FFF2-40B4-BE49-F238E27FC236}">
                    <a16:creationId xmlns:a16="http://schemas.microsoft.com/office/drawing/2014/main" id="{B6E30F12-363D-4F90-ACCD-F14E40890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9536" y="4762500"/>
                <a:ext cx="442913" cy="874713"/>
              </a:xfrm>
              <a:custGeom>
                <a:avLst/>
                <a:gdLst>
                  <a:gd name="T0" fmla="*/ 5 w 118"/>
                  <a:gd name="T1" fmla="*/ 95 h 233"/>
                  <a:gd name="T2" fmla="*/ 0 w 118"/>
                  <a:gd name="T3" fmla="*/ 233 h 233"/>
                  <a:gd name="T4" fmla="*/ 118 w 118"/>
                  <a:gd name="T5" fmla="*/ 133 h 233"/>
                  <a:gd name="T6" fmla="*/ 118 w 118"/>
                  <a:gd name="T7" fmla="*/ 0 h 233"/>
                  <a:gd name="T8" fmla="*/ 5 w 118"/>
                  <a:gd name="T9" fmla="*/ 95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233">
                    <a:moveTo>
                      <a:pt x="5" y="95"/>
                    </a:moveTo>
                    <a:cubicBezTo>
                      <a:pt x="0" y="233"/>
                      <a:pt x="0" y="233"/>
                      <a:pt x="0" y="233"/>
                    </a:cubicBezTo>
                    <a:cubicBezTo>
                      <a:pt x="0" y="233"/>
                      <a:pt x="58" y="187"/>
                      <a:pt x="118" y="133"/>
                    </a:cubicBezTo>
                    <a:cubicBezTo>
                      <a:pt x="118" y="0"/>
                      <a:pt x="118" y="0"/>
                      <a:pt x="118" y="0"/>
                    </a:cubicBezTo>
                    <a:cubicBezTo>
                      <a:pt x="86" y="35"/>
                      <a:pt x="44" y="70"/>
                      <a:pt x="5" y="9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338">
                <a:extLst>
                  <a:ext uri="{FF2B5EF4-FFF2-40B4-BE49-F238E27FC236}">
                    <a16:creationId xmlns:a16="http://schemas.microsoft.com/office/drawing/2014/main" id="{C2CD35A1-BE6C-4B13-833F-B6A5204AF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52449" y="5322887"/>
                <a:ext cx="428625" cy="490538"/>
              </a:xfrm>
              <a:custGeom>
                <a:avLst/>
                <a:gdLst>
                  <a:gd name="T0" fmla="*/ 109 w 114"/>
                  <a:gd name="T1" fmla="*/ 0 h 131"/>
                  <a:gd name="T2" fmla="*/ 0 w 114"/>
                  <a:gd name="T3" fmla="*/ 131 h 131"/>
                  <a:gd name="T4" fmla="*/ 114 w 114"/>
                  <a:gd name="T5" fmla="*/ 131 h 131"/>
                  <a:gd name="T6" fmla="*/ 109 w 114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131">
                    <a:moveTo>
                      <a:pt x="109" y="0"/>
                    </a:moveTo>
                    <a:cubicBezTo>
                      <a:pt x="109" y="0"/>
                      <a:pt x="63" y="67"/>
                      <a:pt x="0" y="131"/>
                    </a:cubicBezTo>
                    <a:cubicBezTo>
                      <a:pt x="114" y="131"/>
                      <a:pt x="114" y="131"/>
                      <a:pt x="114" y="131"/>
                    </a:cubicBez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6E6E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339">
                <a:extLst>
                  <a:ext uri="{FF2B5EF4-FFF2-40B4-BE49-F238E27FC236}">
                    <a16:creationId xmlns:a16="http://schemas.microsoft.com/office/drawing/2014/main" id="{84EE7D1A-518B-45D1-92CD-F5BBA2332A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7149" y="2344737"/>
                <a:ext cx="984250" cy="187325"/>
              </a:xfrm>
              <a:custGeom>
                <a:avLst/>
                <a:gdLst>
                  <a:gd name="T0" fmla="*/ 130 w 262"/>
                  <a:gd name="T1" fmla="*/ 0 h 50"/>
                  <a:gd name="T2" fmla="*/ 0 w 262"/>
                  <a:gd name="T3" fmla="*/ 0 h 50"/>
                  <a:gd name="T4" fmla="*/ 47 w 262"/>
                  <a:gd name="T5" fmla="*/ 50 h 50"/>
                  <a:gd name="T6" fmla="*/ 130 w 262"/>
                  <a:gd name="T7" fmla="*/ 50 h 50"/>
                  <a:gd name="T8" fmla="*/ 213 w 262"/>
                  <a:gd name="T9" fmla="*/ 50 h 50"/>
                  <a:gd name="T10" fmla="*/ 262 w 262"/>
                  <a:gd name="T11" fmla="*/ 0 h 50"/>
                  <a:gd name="T12" fmla="*/ 130 w 262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50">
                    <a:moveTo>
                      <a:pt x="13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47" y="1"/>
                      <a:pt x="47" y="50"/>
                    </a:cubicBezTo>
                    <a:cubicBezTo>
                      <a:pt x="130" y="50"/>
                      <a:pt x="130" y="50"/>
                      <a:pt x="130" y="50"/>
                    </a:cubicBezTo>
                    <a:cubicBezTo>
                      <a:pt x="213" y="50"/>
                      <a:pt x="213" y="50"/>
                      <a:pt x="213" y="50"/>
                    </a:cubicBezTo>
                    <a:cubicBezTo>
                      <a:pt x="213" y="0"/>
                      <a:pt x="262" y="0"/>
                      <a:pt x="262" y="0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340">
                <a:extLst>
                  <a:ext uri="{FF2B5EF4-FFF2-40B4-BE49-F238E27FC236}">
                    <a16:creationId xmlns:a16="http://schemas.microsoft.com/office/drawing/2014/main" id="{06E5014A-081F-4937-B6A3-95018D3B1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7149" y="2344737"/>
                <a:ext cx="495300" cy="187325"/>
              </a:xfrm>
              <a:custGeom>
                <a:avLst/>
                <a:gdLst>
                  <a:gd name="T0" fmla="*/ 0 w 132"/>
                  <a:gd name="T1" fmla="*/ 0 h 50"/>
                  <a:gd name="T2" fmla="*/ 48 w 132"/>
                  <a:gd name="T3" fmla="*/ 50 h 50"/>
                  <a:gd name="T4" fmla="*/ 132 w 132"/>
                  <a:gd name="T5" fmla="*/ 50 h 50"/>
                  <a:gd name="T6" fmla="*/ 132 w 132"/>
                  <a:gd name="T7" fmla="*/ 0 h 50"/>
                  <a:gd name="T8" fmla="*/ 0 w 132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50">
                    <a:moveTo>
                      <a:pt x="0" y="0"/>
                    </a:moveTo>
                    <a:cubicBezTo>
                      <a:pt x="0" y="0"/>
                      <a:pt x="48" y="1"/>
                      <a:pt x="48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2" y="0"/>
                      <a:pt x="132" y="0"/>
                      <a:pt x="13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345">
                <a:extLst>
                  <a:ext uri="{FF2B5EF4-FFF2-40B4-BE49-F238E27FC236}">
                    <a16:creationId xmlns:a16="http://schemas.microsoft.com/office/drawing/2014/main" id="{7CB9E60C-8510-473C-BFF9-C556814B5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7149" y="2284412"/>
                <a:ext cx="990600" cy="76200"/>
              </a:xfrm>
              <a:custGeom>
                <a:avLst/>
                <a:gdLst>
                  <a:gd name="T0" fmla="*/ 308 w 624"/>
                  <a:gd name="T1" fmla="*/ 0 h 48"/>
                  <a:gd name="T2" fmla="*/ 0 w 624"/>
                  <a:gd name="T3" fmla="*/ 0 h 48"/>
                  <a:gd name="T4" fmla="*/ 0 w 624"/>
                  <a:gd name="T5" fmla="*/ 48 h 48"/>
                  <a:gd name="T6" fmla="*/ 308 w 624"/>
                  <a:gd name="T7" fmla="*/ 48 h 48"/>
                  <a:gd name="T8" fmla="*/ 624 w 624"/>
                  <a:gd name="T9" fmla="*/ 48 h 48"/>
                  <a:gd name="T10" fmla="*/ 624 w 624"/>
                  <a:gd name="T11" fmla="*/ 0 h 48"/>
                  <a:gd name="T12" fmla="*/ 308 w 624"/>
                  <a:gd name="T13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4" h="48">
                    <a:moveTo>
                      <a:pt x="308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308" y="48"/>
                    </a:lnTo>
                    <a:lnTo>
                      <a:pt x="624" y="48"/>
                    </a:lnTo>
                    <a:lnTo>
                      <a:pt x="624" y="0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Rectangle 346">
                <a:extLst>
                  <a:ext uri="{FF2B5EF4-FFF2-40B4-BE49-F238E27FC236}">
                    <a16:creationId xmlns:a16="http://schemas.microsoft.com/office/drawing/2014/main" id="{DFD14F7A-ED46-4EF5-AC91-4DA46F879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57149" y="2284412"/>
                <a:ext cx="495300" cy="7620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347">
                <a:extLst>
                  <a:ext uri="{FF2B5EF4-FFF2-40B4-BE49-F238E27FC236}">
                    <a16:creationId xmlns:a16="http://schemas.microsoft.com/office/drawing/2014/main" id="{0F592183-FFA6-446D-85AA-FB899B634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2286" y="2622550"/>
                <a:ext cx="60325" cy="157163"/>
              </a:xfrm>
              <a:custGeom>
                <a:avLst/>
                <a:gdLst>
                  <a:gd name="T0" fmla="*/ 8 w 16"/>
                  <a:gd name="T1" fmla="*/ 0 h 42"/>
                  <a:gd name="T2" fmla="*/ 0 w 16"/>
                  <a:gd name="T3" fmla="*/ 8 h 42"/>
                  <a:gd name="T4" fmla="*/ 0 w 16"/>
                  <a:gd name="T5" fmla="*/ 42 h 42"/>
                  <a:gd name="T6" fmla="*/ 7 w 16"/>
                  <a:gd name="T7" fmla="*/ 42 h 42"/>
                  <a:gd name="T8" fmla="*/ 16 w 16"/>
                  <a:gd name="T9" fmla="*/ 42 h 42"/>
                  <a:gd name="T10" fmla="*/ 16 w 16"/>
                  <a:gd name="T11" fmla="*/ 8 h 42"/>
                  <a:gd name="T12" fmla="*/ 8 w 16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2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348">
                <a:extLst>
                  <a:ext uri="{FF2B5EF4-FFF2-40B4-BE49-F238E27FC236}">
                    <a16:creationId xmlns:a16="http://schemas.microsoft.com/office/drawing/2014/main" id="{9CF74128-3A2F-41BA-B330-B99D35A1C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2286" y="3433762"/>
                <a:ext cx="60325" cy="157163"/>
              </a:xfrm>
              <a:custGeom>
                <a:avLst/>
                <a:gdLst>
                  <a:gd name="T0" fmla="*/ 8 w 16"/>
                  <a:gd name="T1" fmla="*/ 0 h 42"/>
                  <a:gd name="T2" fmla="*/ 0 w 16"/>
                  <a:gd name="T3" fmla="*/ 8 h 42"/>
                  <a:gd name="T4" fmla="*/ 0 w 16"/>
                  <a:gd name="T5" fmla="*/ 42 h 42"/>
                  <a:gd name="T6" fmla="*/ 7 w 16"/>
                  <a:gd name="T7" fmla="*/ 42 h 42"/>
                  <a:gd name="T8" fmla="*/ 16 w 16"/>
                  <a:gd name="T9" fmla="*/ 42 h 42"/>
                  <a:gd name="T10" fmla="*/ 16 w 16"/>
                  <a:gd name="T11" fmla="*/ 8 h 42"/>
                  <a:gd name="T12" fmla="*/ 8 w 16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2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349">
                <a:extLst>
                  <a:ext uri="{FF2B5EF4-FFF2-40B4-BE49-F238E27FC236}">
                    <a16:creationId xmlns:a16="http://schemas.microsoft.com/office/drawing/2014/main" id="{364C79A2-D57D-48A9-BFB6-15681B324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2286" y="4394200"/>
                <a:ext cx="60325" cy="158750"/>
              </a:xfrm>
              <a:custGeom>
                <a:avLst/>
                <a:gdLst>
                  <a:gd name="T0" fmla="*/ 8 w 16"/>
                  <a:gd name="T1" fmla="*/ 0 h 42"/>
                  <a:gd name="T2" fmla="*/ 0 w 16"/>
                  <a:gd name="T3" fmla="*/ 8 h 42"/>
                  <a:gd name="T4" fmla="*/ 0 w 16"/>
                  <a:gd name="T5" fmla="*/ 42 h 42"/>
                  <a:gd name="T6" fmla="*/ 7 w 16"/>
                  <a:gd name="T7" fmla="*/ 42 h 42"/>
                  <a:gd name="T8" fmla="*/ 16 w 16"/>
                  <a:gd name="T9" fmla="*/ 42 h 42"/>
                  <a:gd name="T10" fmla="*/ 16 w 16"/>
                  <a:gd name="T11" fmla="*/ 8 h 42"/>
                  <a:gd name="T12" fmla="*/ 8 w 16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2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350">
                <a:extLst>
                  <a:ext uri="{FF2B5EF4-FFF2-40B4-BE49-F238E27FC236}">
                    <a16:creationId xmlns:a16="http://schemas.microsoft.com/office/drawing/2014/main" id="{285FB5D4-591F-42D5-B1CE-7128E43C6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01586" y="5257800"/>
                <a:ext cx="550863" cy="720725"/>
              </a:xfrm>
              <a:custGeom>
                <a:avLst/>
                <a:gdLst>
                  <a:gd name="T0" fmla="*/ 21 w 347"/>
                  <a:gd name="T1" fmla="*/ 0 h 454"/>
                  <a:gd name="T2" fmla="*/ 0 w 347"/>
                  <a:gd name="T3" fmla="*/ 454 h 454"/>
                  <a:gd name="T4" fmla="*/ 347 w 347"/>
                  <a:gd name="T5" fmla="*/ 454 h 454"/>
                  <a:gd name="T6" fmla="*/ 347 w 347"/>
                  <a:gd name="T7" fmla="*/ 0 h 454"/>
                  <a:gd name="T8" fmla="*/ 21 w 347"/>
                  <a:gd name="T9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7" h="454">
                    <a:moveTo>
                      <a:pt x="21" y="0"/>
                    </a:moveTo>
                    <a:lnTo>
                      <a:pt x="0" y="454"/>
                    </a:lnTo>
                    <a:lnTo>
                      <a:pt x="347" y="454"/>
                    </a:lnTo>
                    <a:lnTo>
                      <a:pt x="347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51">
                <a:extLst>
                  <a:ext uri="{FF2B5EF4-FFF2-40B4-BE49-F238E27FC236}">
                    <a16:creationId xmlns:a16="http://schemas.microsoft.com/office/drawing/2014/main" id="{9071BD76-4F14-47E9-90B8-79C865D7B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52449" y="5257800"/>
                <a:ext cx="541338" cy="720725"/>
              </a:xfrm>
              <a:custGeom>
                <a:avLst/>
                <a:gdLst>
                  <a:gd name="T0" fmla="*/ 320 w 341"/>
                  <a:gd name="T1" fmla="*/ 0 h 454"/>
                  <a:gd name="T2" fmla="*/ 0 w 341"/>
                  <a:gd name="T3" fmla="*/ 0 h 454"/>
                  <a:gd name="T4" fmla="*/ 0 w 341"/>
                  <a:gd name="T5" fmla="*/ 454 h 454"/>
                  <a:gd name="T6" fmla="*/ 341 w 341"/>
                  <a:gd name="T7" fmla="*/ 454 h 454"/>
                  <a:gd name="T8" fmla="*/ 320 w 341"/>
                  <a:gd name="T9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1" h="454">
                    <a:moveTo>
                      <a:pt x="320" y="0"/>
                    </a:moveTo>
                    <a:lnTo>
                      <a:pt x="0" y="0"/>
                    </a:lnTo>
                    <a:lnTo>
                      <a:pt x="0" y="454"/>
                    </a:lnTo>
                    <a:lnTo>
                      <a:pt x="341" y="45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52">
                <a:extLst>
                  <a:ext uri="{FF2B5EF4-FFF2-40B4-BE49-F238E27FC236}">
                    <a16:creationId xmlns:a16="http://schemas.microsoft.com/office/drawing/2014/main" id="{FFC2D908-44DC-4DC7-AD96-1A91B159D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5549" y="5227637"/>
                <a:ext cx="596900" cy="60325"/>
              </a:xfrm>
              <a:custGeom>
                <a:avLst/>
                <a:gdLst>
                  <a:gd name="T0" fmla="*/ 0 w 376"/>
                  <a:gd name="T1" fmla="*/ 0 h 38"/>
                  <a:gd name="T2" fmla="*/ 41 w 376"/>
                  <a:gd name="T3" fmla="*/ 38 h 38"/>
                  <a:gd name="T4" fmla="*/ 376 w 376"/>
                  <a:gd name="T5" fmla="*/ 38 h 38"/>
                  <a:gd name="T6" fmla="*/ 376 w 376"/>
                  <a:gd name="T7" fmla="*/ 0 h 38"/>
                  <a:gd name="T8" fmla="*/ 0 w 376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6" h="38">
                    <a:moveTo>
                      <a:pt x="0" y="0"/>
                    </a:moveTo>
                    <a:lnTo>
                      <a:pt x="41" y="38"/>
                    </a:lnTo>
                    <a:lnTo>
                      <a:pt x="376" y="38"/>
                    </a:lnTo>
                    <a:lnTo>
                      <a:pt x="37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53">
                <a:extLst>
                  <a:ext uri="{FF2B5EF4-FFF2-40B4-BE49-F238E27FC236}">
                    <a16:creationId xmlns:a16="http://schemas.microsoft.com/office/drawing/2014/main" id="{5AB22561-10CB-411A-82F3-5CDCED52D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52449" y="5227637"/>
                <a:ext cx="582613" cy="60325"/>
              </a:xfrm>
              <a:custGeom>
                <a:avLst/>
                <a:gdLst>
                  <a:gd name="T0" fmla="*/ 367 w 367"/>
                  <a:gd name="T1" fmla="*/ 0 h 38"/>
                  <a:gd name="T2" fmla="*/ 0 w 367"/>
                  <a:gd name="T3" fmla="*/ 0 h 38"/>
                  <a:gd name="T4" fmla="*/ 0 w 367"/>
                  <a:gd name="T5" fmla="*/ 38 h 38"/>
                  <a:gd name="T6" fmla="*/ 329 w 367"/>
                  <a:gd name="T7" fmla="*/ 38 h 38"/>
                  <a:gd name="T8" fmla="*/ 367 w 367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7" h="38">
                    <a:moveTo>
                      <a:pt x="367" y="0"/>
                    </a:moveTo>
                    <a:lnTo>
                      <a:pt x="0" y="0"/>
                    </a:lnTo>
                    <a:lnTo>
                      <a:pt x="0" y="38"/>
                    </a:lnTo>
                    <a:lnTo>
                      <a:pt x="329" y="38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54">
                <a:extLst>
                  <a:ext uri="{FF2B5EF4-FFF2-40B4-BE49-F238E27FC236}">
                    <a16:creationId xmlns:a16="http://schemas.microsoft.com/office/drawing/2014/main" id="{0D08E0B6-BD5D-42A9-B7D4-6D52C533D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7961" y="5257800"/>
                <a:ext cx="679450" cy="720725"/>
              </a:xfrm>
              <a:custGeom>
                <a:avLst/>
                <a:gdLst>
                  <a:gd name="T0" fmla="*/ 14 w 428"/>
                  <a:gd name="T1" fmla="*/ 0 h 454"/>
                  <a:gd name="T2" fmla="*/ 414 w 428"/>
                  <a:gd name="T3" fmla="*/ 0 h 454"/>
                  <a:gd name="T4" fmla="*/ 428 w 428"/>
                  <a:gd name="T5" fmla="*/ 454 h 454"/>
                  <a:gd name="T6" fmla="*/ 0 w 428"/>
                  <a:gd name="T7" fmla="*/ 454 h 454"/>
                  <a:gd name="T8" fmla="*/ 14 w 428"/>
                  <a:gd name="T9" fmla="*/ 0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" h="454">
                    <a:moveTo>
                      <a:pt x="14" y="0"/>
                    </a:moveTo>
                    <a:lnTo>
                      <a:pt x="414" y="0"/>
                    </a:lnTo>
                    <a:lnTo>
                      <a:pt x="428" y="454"/>
                    </a:lnTo>
                    <a:lnTo>
                      <a:pt x="0" y="45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55">
                <a:extLst>
                  <a:ext uri="{FF2B5EF4-FFF2-40B4-BE49-F238E27FC236}">
                    <a16:creationId xmlns:a16="http://schemas.microsoft.com/office/drawing/2014/main" id="{B010C964-3579-4B1D-883A-077557E31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80974" y="5227637"/>
                <a:ext cx="731838" cy="60325"/>
              </a:xfrm>
              <a:custGeom>
                <a:avLst/>
                <a:gdLst>
                  <a:gd name="T0" fmla="*/ 24 w 461"/>
                  <a:gd name="T1" fmla="*/ 38 h 38"/>
                  <a:gd name="T2" fmla="*/ 435 w 461"/>
                  <a:gd name="T3" fmla="*/ 38 h 38"/>
                  <a:gd name="T4" fmla="*/ 461 w 461"/>
                  <a:gd name="T5" fmla="*/ 0 h 38"/>
                  <a:gd name="T6" fmla="*/ 0 w 461"/>
                  <a:gd name="T7" fmla="*/ 0 h 38"/>
                  <a:gd name="T8" fmla="*/ 24 w 461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1" h="38">
                    <a:moveTo>
                      <a:pt x="24" y="38"/>
                    </a:moveTo>
                    <a:lnTo>
                      <a:pt x="435" y="38"/>
                    </a:lnTo>
                    <a:lnTo>
                      <a:pt x="461" y="0"/>
                    </a:lnTo>
                    <a:lnTo>
                      <a:pt x="0" y="0"/>
                    </a:lnTo>
                    <a:lnTo>
                      <a:pt x="24" y="38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356">
                <a:extLst>
                  <a:ext uri="{FF2B5EF4-FFF2-40B4-BE49-F238E27FC236}">
                    <a16:creationId xmlns:a16="http://schemas.microsoft.com/office/drawing/2014/main" id="{B9428273-0185-4330-9645-F21BDC147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7349" y="5588000"/>
                <a:ext cx="300038" cy="390525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57">
                <a:extLst>
                  <a:ext uri="{FF2B5EF4-FFF2-40B4-BE49-F238E27FC236}">
                    <a16:creationId xmlns:a16="http://schemas.microsoft.com/office/drawing/2014/main" id="{8A97ECD8-1794-4CB4-AA86-236D13A85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7349" y="5573712"/>
                <a:ext cx="330200" cy="404813"/>
              </a:xfrm>
              <a:custGeom>
                <a:avLst/>
                <a:gdLst>
                  <a:gd name="T0" fmla="*/ 208 w 208"/>
                  <a:gd name="T1" fmla="*/ 0 h 255"/>
                  <a:gd name="T2" fmla="*/ 0 w 208"/>
                  <a:gd name="T3" fmla="*/ 0 h 255"/>
                  <a:gd name="T4" fmla="*/ 0 w 208"/>
                  <a:gd name="T5" fmla="*/ 19 h 255"/>
                  <a:gd name="T6" fmla="*/ 189 w 208"/>
                  <a:gd name="T7" fmla="*/ 19 h 255"/>
                  <a:gd name="T8" fmla="*/ 189 w 208"/>
                  <a:gd name="T9" fmla="*/ 255 h 255"/>
                  <a:gd name="T10" fmla="*/ 208 w 208"/>
                  <a:gd name="T11" fmla="*/ 255 h 255"/>
                  <a:gd name="T12" fmla="*/ 208 w 208"/>
                  <a:gd name="T13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255">
                    <a:moveTo>
                      <a:pt x="208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189" y="19"/>
                    </a:lnTo>
                    <a:lnTo>
                      <a:pt x="189" y="255"/>
                    </a:lnTo>
                    <a:lnTo>
                      <a:pt x="208" y="25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358">
                <a:extLst>
                  <a:ext uri="{FF2B5EF4-FFF2-40B4-BE49-F238E27FC236}">
                    <a16:creationId xmlns:a16="http://schemas.microsoft.com/office/drawing/2014/main" id="{B4F9D64C-FB41-475D-8941-2072DA028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9899" y="5689600"/>
                <a:ext cx="153988" cy="293688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314">
                <a:extLst>
                  <a:ext uri="{FF2B5EF4-FFF2-40B4-BE49-F238E27FC236}">
                    <a16:creationId xmlns:a16="http://schemas.microsoft.com/office/drawing/2014/main" id="{AFBDE57D-5215-4F73-A3AC-72CF57131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30224" y="1343025"/>
                <a:ext cx="30163" cy="131763"/>
              </a:xfrm>
              <a:custGeom>
                <a:avLst/>
                <a:gdLst>
                  <a:gd name="T0" fmla="*/ 0 w 19"/>
                  <a:gd name="T1" fmla="*/ 83 h 83"/>
                  <a:gd name="T2" fmla="*/ 10 w 19"/>
                  <a:gd name="T3" fmla="*/ 0 h 83"/>
                  <a:gd name="T4" fmla="*/ 19 w 19"/>
                  <a:gd name="T5" fmla="*/ 83 h 83"/>
                  <a:gd name="T6" fmla="*/ 0 w 19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83">
                    <a:moveTo>
                      <a:pt x="0" y="83"/>
                    </a:moveTo>
                    <a:lnTo>
                      <a:pt x="10" y="0"/>
                    </a:lnTo>
                    <a:lnTo>
                      <a:pt x="19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343">
                <a:extLst>
                  <a:ext uri="{FF2B5EF4-FFF2-40B4-BE49-F238E27FC236}">
                    <a16:creationId xmlns:a16="http://schemas.microsoft.com/office/drawing/2014/main" id="{E5576704-70E6-4B50-95E3-BE9053A51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5911" y="1474787"/>
                <a:ext cx="461963" cy="223838"/>
              </a:xfrm>
              <a:custGeom>
                <a:avLst/>
                <a:gdLst>
                  <a:gd name="T0" fmla="*/ 159 w 291"/>
                  <a:gd name="T1" fmla="*/ 28 h 141"/>
                  <a:gd name="T2" fmla="*/ 159 w 291"/>
                  <a:gd name="T3" fmla="*/ 0 h 141"/>
                  <a:gd name="T4" fmla="*/ 147 w 291"/>
                  <a:gd name="T5" fmla="*/ 0 h 141"/>
                  <a:gd name="T6" fmla="*/ 140 w 291"/>
                  <a:gd name="T7" fmla="*/ 0 h 141"/>
                  <a:gd name="T8" fmla="*/ 140 w 291"/>
                  <a:gd name="T9" fmla="*/ 28 h 141"/>
                  <a:gd name="T10" fmla="*/ 0 w 291"/>
                  <a:gd name="T11" fmla="*/ 141 h 141"/>
                  <a:gd name="T12" fmla="*/ 291 w 291"/>
                  <a:gd name="T13" fmla="*/ 141 h 141"/>
                  <a:gd name="T14" fmla="*/ 159 w 291"/>
                  <a:gd name="T15" fmla="*/ 28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1" h="141">
                    <a:moveTo>
                      <a:pt x="159" y="28"/>
                    </a:moveTo>
                    <a:lnTo>
                      <a:pt x="159" y="0"/>
                    </a:lnTo>
                    <a:lnTo>
                      <a:pt x="147" y="0"/>
                    </a:lnTo>
                    <a:lnTo>
                      <a:pt x="140" y="0"/>
                    </a:lnTo>
                    <a:lnTo>
                      <a:pt x="140" y="28"/>
                    </a:lnTo>
                    <a:lnTo>
                      <a:pt x="0" y="141"/>
                    </a:lnTo>
                    <a:lnTo>
                      <a:pt x="291" y="141"/>
                    </a:lnTo>
                    <a:lnTo>
                      <a:pt x="159" y="2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344">
                <a:extLst>
                  <a:ext uri="{FF2B5EF4-FFF2-40B4-BE49-F238E27FC236}">
                    <a16:creationId xmlns:a16="http://schemas.microsoft.com/office/drawing/2014/main" id="{9E445398-661D-44BD-965D-00CA7062E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20674" y="1474787"/>
                <a:ext cx="231775" cy="223838"/>
              </a:xfrm>
              <a:custGeom>
                <a:avLst/>
                <a:gdLst>
                  <a:gd name="T0" fmla="*/ 146 w 146"/>
                  <a:gd name="T1" fmla="*/ 141 h 141"/>
                  <a:gd name="T2" fmla="*/ 146 w 146"/>
                  <a:gd name="T3" fmla="*/ 0 h 141"/>
                  <a:gd name="T4" fmla="*/ 137 w 146"/>
                  <a:gd name="T5" fmla="*/ 0 h 141"/>
                  <a:gd name="T6" fmla="*/ 137 w 146"/>
                  <a:gd name="T7" fmla="*/ 28 h 141"/>
                  <a:gd name="T8" fmla="*/ 0 w 146"/>
                  <a:gd name="T9" fmla="*/ 141 h 141"/>
                  <a:gd name="T10" fmla="*/ 146 w 146"/>
                  <a:gd name="T11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6" h="141">
                    <a:moveTo>
                      <a:pt x="146" y="141"/>
                    </a:moveTo>
                    <a:lnTo>
                      <a:pt x="146" y="0"/>
                    </a:lnTo>
                    <a:lnTo>
                      <a:pt x="137" y="0"/>
                    </a:lnTo>
                    <a:lnTo>
                      <a:pt x="137" y="28"/>
                    </a:lnTo>
                    <a:lnTo>
                      <a:pt x="0" y="141"/>
                    </a:lnTo>
                    <a:lnTo>
                      <a:pt x="146" y="14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Oval 360">
                <a:extLst>
                  <a:ext uri="{FF2B5EF4-FFF2-40B4-BE49-F238E27FC236}">
                    <a16:creationId xmlns:a16="http://schemas.microsoft.com/office/drawing/2014/main" id="{86CC2F44-6F50-45FF-A462-980C3F9C2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9111" y="1458912"/>
                <a:ext cx="57150" cy="5715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361">
                <a:extLst>
                  <a:ext uri="{FF2B5EF4-FFF2-40B4-BE49-F238E27FC236}">
                    <a16:creationId xmlns:a16="http://schemas.microsoft.com/office/drawing/2014/main" id="{4CB991AF-413D-4BFA-A960-E3403E727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82574" y="2044700"/>
                <a:ext cx="269875" cy="30163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362">
                <a:extLst>
                  <a:ext uri="{FF2B5EF4-FFF2-40B4-BE49-F238E27FC236}">
                    <a16:creationId xmlns:a16="http://schemas.microsoft.com/office/drawing/2014/main" id="{3E58D056-9C72-42A5-8C0D-6A0F94B837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52449" y="2044700"/>
                <a:ext cx="271463" cy="30163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69" name="Rectangle 168">
            <a:extLst>
              <a:ext uri="{FF2B5EF4-FFF2-40B4-BE49-F238E27FC236}">
                <a16:creationId xmlns:a16="http://schemas.microsoft.com/office/drawing/2014/main" id="{CE4AA929-8DA7-41C1-B642-C933C4BA3585}"/>
              </a:ext>
            </a:extLst>
          </p:cNvPr>
          <p:cNvSpPr/>
          <p:nvPr/>
        </p:nvSpPr>
        <p:spPr>
          <a:xfrm>
            <a:off x="3489753" y="1144932"/>
            <a:ext cx="1060807" cy="111352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ID" sz="14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Important elements</a:t>
            </a:r>
          </a:p>
          <a:p>
            <a:pPr algn="ctr"/>
            <a:r>
              <a:rPr lang="en-ID" sz="14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used to form moral judgments. 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C817895E-E128-4165-9DEE-78C4F2BEC461}"/>
              </a:ext>
            </a:extLst>
          </p:cNvPr>
          <p:cNvSpPr/>
          <p:nvPr/>
        </p:nvSpPr>
        <p:spPr>
          <a:xfrm>
            <a:off x="5371644" y="1122259"/>
            <a:ext cx="941753" cy="138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ID" sz="14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Guidance for thinking or acting.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FA0DF337-FA46-48DB-939F-EADB87D134AF}"/>
              </a:ext>
            </a:extLst>
          </p:cNvPr>
          <p:cNvSpPr/>
          <p:nvPr/>
        </p:nvSpPr>
        <p:spPr>
          <a:xfrm>
            <a:off x="6775634" y="1137046"/>
            <a:ext cx="1301566" cy="143827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en-US" sz="1400" b="1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Provide a basis for the decisions being made.</a:t>
            </a:r>
            <a:endParaRPr lang="en-ID" sz="1400" b="1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2777EE97-54A8-4860-9904-C8141B63990D}"/>
              </a:ext>
            </a:extLst>
          </p:cNvPr>
          <p:cNvSpPr/>
          <p:nvPr/>
        </p:nvSpPr>
        <p:spPr>
          <a:xfrm>
            <a:off x="6483530" y="1610721"/>
            <a:ext cx="941753" cy="138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endParaRPr lang="en-ID" sz="1200" b="1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8650" y="206383"/>
            <a:ext cx="501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Century Gothic" panose="020B0502020202020204" pitchFamily="34" charset="0"/>
              </a:rPr>
              <a:t>What are ethical principles?</a:t>
            </a:r>
            <a:endParaRPr lang="en-ZA" b="1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8369" y="4877222"/>
            <a:ext cx="20635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err="1">
                <a:latin typeface="Century Gothic" panose="020B0502020202020204" pitchFamily="34" charset="0"/>
              </a:rPr>
              <a:t>Pera</a:t>
            </a:r>
            <a:r>
              <a:rPr lang="en-US" sz="900">
                <a:latin typeface="Century Gothic" panose="020B0502020202020204" pitchFamily="34" charset="0"/>
              </a:rPr>
              <a:t> &amp; van </a:t>
            </a:r>
            <a:r>
              <a:rPr lang="en-US" sz="900" err="1">
                <a:latin typeface="Century Gothic" panose="020B0502020202020204" pitchFamily="34" charset="0"/>
              </a:rPr>
              <a:t>Tonder</a:t>
            </a:r>
            <a:r>
              <a:rPr lang="en-US" sz="900">
                <a:latin typeface="Century Gothic" panose="020B0502020202020204" pitchFamily="34" charset="0"/>
              </a:rPr>
              <a:t>, 2011:53</a:t>
            </a:r>
            <a:endParaRPr lang="en-ZA" sz="90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86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7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6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6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150"/>
                            </p:stCondLst>
                            <p:childTnLst>
                              <p:par>
                                <p:cTn id="3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6" grpId="0" animBg="1"/>
      <p:bldP spid="2" grpId="0"/>
      <p:bldP spid="89" grpId="0"/>
      <p:bldP spid="169" grpId="0"/>
      <p:bldP spid="170" grpId="0"/>
      <p:bldP spid="171" grpId="0"/>
      <p:bldP spid="172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3" name="Group 1"/>
          <p:cNvGrpSpPr>
            <a:grpSpLocks/>
          </p:cNvGrpSpPr>
          <p:nvPr/>
        </p:nvGrpSpPr>
        <p:grpSpPr bwMode="auto">
          <a:xfrm>
            <a:off x="2828925" y="915592"/>
            <a:ext cx="5179219" cy="2334815"/>
            <a:chOff x="2247900" y="1573213"/>
            <a:chExt cx="6905625" cy="3113087"/>
          </a:xfrm>
        </p:grpSpPr>
        <p:sp>
          <p:nvSpPr>
            <p:cNvPr id="2058" name="Rectangle 4"/>
            <p:cNvSpPr>
              <a:spLocks noChangeArrowheads="1"/>
            </p:cNvSpPr>
            <p:nvPr/>
          </p:nvSpPr>
          <p:spPr bwMode="auto">
            <a:xfrm>
              <a:off x="4876800" y="1573213"/>
              <a:ext cx="309563" cy="31115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59" name="Rectangle 5"/>
            <p:cNvSpPr>
              <a:spLocks noChangeArrowheads="1"/>
            </p:cNvSpPr>
            <p:nvPr/>
          </p:nvSpPr>
          <p:spPr bwMode="auto">
            <a:xfrm>
              <a:off x="9001125" y="2667000"/>
              <a:ext cx="152400" cy="1524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60" name="Rectangle 4"/>
            <p:cNvSpPr>
              <a:spLocks noChangeArrowheads="1"/>
            </p:cNvSpPr>
            <p:nvPr/>
          </p:nvSpPr>
          <p:spPr bwMode="auto">
            <a:xfrm>
              <a:off x="2247900" y="4457700"/>
              <a:ext cx="228600" cy="2286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pic>
        <p:nvPicPr>
          <p:cNvPr id="2057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82" y="4400550"/>
            <a:ext cx="565862" cy="68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7"/>
          <p:cNvSpPr>
            <a:spLocks noChangeArrowheads="1"/>
          </p:cNvSpPr>
          <p:nvPr/>
        </p:nvSpPr>
        <p:spPr bwMode="auto">
          <a:xfrm>
            <a:off x="0" y="1"/>
            <a:ext cx="9144000" cy="59055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R169 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2745" y="3250407"/>
            <a:ext cx="7049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Subject: FOUNDATIONS OF NURSING PRACTICE</a:t>
            </a:r>
          </a:p>
          <a:p>
            <a:pPr algn="ctr"/>
            <a:r>
              <a:rPr lang="en-US" sz="2400" b="1" dirty="0" smtClean="0"/>
              <a:t>Module: CARING AS AN ETHICAL PRINCIPLE              </a:t>
            </a:r>
            <a:endParaRPr lang="en-ZA" sz="2400" b="1" dirty="0"/>
          </a:p>
        </p:txBody>
      </p:sp>
      <p:pic>
        <p:nvPicPr>
          <p:cNvPr id="2" name="Picture 2" descr="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977" y="4741345"/>
            <a:ext cx="12001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https://i.pinimg.com/564x/9a/d9/85/9ad9851e39a1bf7d745e2f30f398794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800"/>
            <a:ext cx="9144000" cy="312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3382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277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-73479" y="2106386"/>
            <a:ext cx="9144000" cy="915591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charset="0"/>
              </a:rPr>
              <a:t>Caring as an Ethical Principle</a:t>
            </a:r>
            <a:endParaRPr lang="en-US" sz="32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0453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04974" y="2323269"/>
            <a:ext cx="18473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ZA" dirty="0" smtClean="0">
              <a:hlinkClick r:id="rId2"/>
            </a:endParaRPr>
          </a:p>
          <a:p>
            <a:endParaRPr lang="en-ZA" dirty="0">
              <a:hlinkClick r:id="rId2"/>
            </a:endParaRPr>
          </a:p>
          <a:p>
            <a:endParaRPr lang="en-ZA" dirty="0" smtClean="0">
              <a:hlinkClick r:id="rId2"/>
            </a:endParaRPr>
          </a:p>
          <a:p>
            <a:endParaRPr lang="en-ZA" dirty="0">
              <a:hlinkClick r:id="rId2"/>
            </a:endParaRPr>
          </a:p>
          <a:p>
            <a:endParaRPr lang="en-ZA" dirty="0" smtClean="0">
              <a:hlinkClick r:id="rId2"/>
            </a:endParaRPr>
          </a:p>
          <a:p>
            <a:endParaRPr lang="en-ZA" dirty="0"/>
          </a:p>
        </p:txBody>
      </p:sp>
      <p:sp>
        <p:nvSpPr>
          <p:cNvPr id="3" name="Rectangle 2"/>
          <p:cNvSpPr/>
          <p:nvPr/>
        </p:nvSpPr>
        <p:spPr>
          <a:xfrm>
            <a:off x="2158705" y="252248"/>
            <a:ext cx="48686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CARE 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CARING</a:t>
            </a:r>
          </a:p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COMPASSION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437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7862" y="872376"/>
            <a:ext cx="8776139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/>
              <a:t>Often used synonymously but some say there is a slight difference: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/>
              <a:t>Care </a:t>
            </a:r>
            <a:r>
              <a:rPr lang="en-US" sz="1800" dirty="0" smtClean="0"/>
              <a:t>sometimes seen as a </a:t>
            </a:r>
            <a:r>
              <a:rPr lang="en-US" sz="1800" b="1" dirty="0" smtClean="0"/>
              <a:t>procedure</a:t>
            </a:r>
            <a:r>
              <a:rPr lang="en-US" sz="1800" dirty="0" smtClean="0"/>
              <a:t> – the action/doing component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/>
              <a:t>Caring</a:t>
            </a:r>
            <a:r>
              <a:rPr lang="en-US" sz="1800" dirty="0" smtClean="0"/>
              <a:t> has an </a:t>
            </a:r>
            <a:r>
              <a:rPr lang="en-US" sz="1800" b="1" dirty="0" smtClean="0"/>
              <a:t>emotional</a:t>
            </a:r>
            <a:r>
              <a:rPr lang="en-US" sz="1800" dirty="0" smtClean="0"/>
              <a:t> component – the feeling/emotions component</a:t>
            </a:r>
          </a:p>
          <a:p>
            <a:pPr algn="r">
              <a:lnSpc>
                <a:spcPct val="150000"/>
              </a:lnSpc>
            </a:pPr>
            <a:r>
              <a:rPr lang="en-US" dirty="0" err="1" smtClean="0"/>
              <a:t>Pera</a:t>
            </a:r>
            <a:r>
              <a:rPr lang="en-US" dirty="0" smtClean="0"/>
              <a:t> and van </a:t>
            </a:r>
            <a:r>
              <a:rPr lang="en-US" dirty="0" err="1" smtClean="0"/>
              <a:t>Tonder</a:t>
            </a:r>
            <a:r>
              <a:rPr lang="en-US" dirty="0" smtClean="0"/>
              <a:t>, 2011: 22</a:t>
            </a:r>
          </a:p>
          <a:p>
            <a:pPr algn="r">
              <a:lnSpc>
                <a:spcPct val="150000"/>
              </a:lnSpc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89421" y="64277"/>
            <a:ext cx="43701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3"/>
                </a:solidFill>
              </a:rPr>
              <a:t>CARE and CARING</a:t>
            </a:r>
            <a:endParaRPr lang="en-US" sz="3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8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1758" y="341590"/>
            <a:ext cx="32880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smtClean="0">
                <a:ln/>
                <a:solidFill>
                  <a:schemeClr val="accent3"/>
                </a:solidFill>
                <a:effectLst/>
              </a:rPr>
              <a:t>COMPASSION</a:t>
            </a:r>
            <a:endParaRPr lang="en-US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1946" y="1065223"/>
            <a:ext cx="869205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303336"/>
                </a:solidFill>
              </a:rPr>
              <a:t>A sympathetic</a:t>
            </a:r>
            <a:r>
              <a:rPr lang="en-US" sz="1800" dirty="0">
                <a:solidFill>
                  <a:srgbClr val="303336"/>
                </a:solidFill>
              </a:rPr>
              <a:t> </a:t>
            </a:r>
            <a:r>
              <a:rPr lang="en-US" sz="1800" u="sng" dirty="0">
                <a:hlinkClick r:id="rId2"/>
              </a:rPr>
              <a:t>consciousness</a:t>
            </a:r>
            <a:r>
              <a:rPr lang="en-US" sz="1800" u="sng" dirty="0"/>
              <a:t> </a:t>
            </a:r>
            <a:r>
              <a:rPr lang="en-US" sz="1800" dirty="0">
                <a:solidFill>
                  <a:srgbClr val="303336"/>
                </a:solidFill>
              </a:rPr>
              <a:t>of others' distress together with a desire to </a:t>
            </a:r>
            <a:r>
              <a:rPr lang="en-US" sz="1800" u="sng" dirty="0">
                <a:solidFill>
                  <a:srgbClr val="3681CC"/>
                </a:solidFill>
              </a:rPr>
              <a:t>alleviate</a:t>
            </a:r>
            <a:r>
              <a:rPr lang="en-US" sz="1800" dirty="0">
                <a:solidFill>
                  <a:srgbClr val="303336"/>
                </a:solidFill>
              </a:rPr>
              <a:t> </a:t>
            </a:r>
            <a:r>
              <a:rPr lang="en-US" sz="1800" dirty="0" smtClean="0">
                <a:solidFill>
                  <a:srgbClr val="303336"/>
                </a:solidFill>
              </a:rPr>
              <a:t>it.</a:t>
            </a:r>
          </a:p>
          <a:p>
            <a:pPr algn="r"/>
            <a:r>
              <a:rPr lang="en-US" sz="900" i="1" dirty="0">
                <a:solidFill>
                  <a:srgbClr val="303336"/>
                </a:solidFill>
              </a:rPr>
              <a:t>Merriam-Webster.com Dictionary</a:t>
            </a:r>
            <a:r>
              <a:rPr lang="en-US" sz="900" dirty="0">
                <a:solidFill>
                  <a:srgbClr val="303336"/>
                </a:solidFill>
              </a:rPr>
              <a:t>, Merriam-Webster, https://www.merriam-webster.com/dictionary/compassion. Accessed 25 Feb. 2021.</a:t>
            </a:r>
            <a:endParaRPr lang="en-ZA" sz="9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8743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Caring – an innate (inborn) human attribute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Read and understand page 20 of your textbook: </a:t>
            </a:r>
            <a:r>
              <a:rPr lang="en-US" dirty="0" err="1" smtClean="0"/>
              <a:t>Pera</a:t>
            </a:r>
            <a:r>
              <a:rPr lang="en-US" dirty="0" smtClean="0"/>
              <a:t> and van </a:t>
            </a:r>
            <a:r>
              <a:rPr lang="en-US" dirty="0" err="1" smtClean="0"/>
              <a:t>Tonder</a:t>
            </a:r>
            <a:r>
              <a:rPr lang="en-US" dirty="0" smtClean="0"/>
              <a:t>, 2018.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2808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focus on the following: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941" y="1879996"/>
            <a:ext cx="8403838" cy="3263504"/>
          </a:xfrm>
        </p:spPr>
        <p:txBody>
          <a:bodyPr/>
          <a:lstStyle/>
          <a:p>
            <a:r>
              <a:rPr lang="en-US" dirty="0" smtClean="0"/>
              <a:t>Caring is the essence (core) of being human.</a:t>
            </a:r>
          </a:p>
          <a:p>
            <a:r>
              <a:rPr lang="en-US" dirty="0" smtClean="0"/>
              <a:t>An uncaring person is apathetic (indifferent and uninterested).</a:t>
            </a:r>
          </a:p>
          <a:p>
            <a:r>
              <a:rPr lang="en-US" dirty="0" smtClean="0"/>
              <a:t>Reflects in all the major religions and transcends cultural barriers.</a:t>
            </a:r>
          </a:p>
          <a:p>
            <a:r>
              <a:rPr lang="en-US" dirty="0" smtClean="0"/>
              <a:t>Society nurtures the people we want to attract into nursing.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02905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“The greatness of humanity is not in being human, but in being humane”.</a:t>
            </a:r>
            <a:br>
              <a:rPr lang="en-US" sz="1800" dirty="0" smtClean="0"/>
            </a:br>
            <a:r>
              <a:rPr lang="en-US" sz="1800" dirty="0" smtClean="0"/>
              <a:t>Mahatma Gandhi</a:t>
            </a:r>
            <a:endParaRPr lang="en-ZA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743865" y="1824069"/>
            <a:ext cx="72928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Being humane is where a person’s greatness and uniqueness lies.</a:t>
            </a:r>
          </a:p>
          <a:p>
            <a:endParaRPr lang="en-US" sz="1800" dirty="0"/>
          </a:p>
          <a:p>
            <a:r>
              <a:rPr lang="en-US" sz="1800" dirty="0" smtClean="0"/>
              <a:t>Humane </a:t>
            </a:r>
            <a:r>
              <a:rPr lang="en-US" sz="1800" dirty="0" err="1" smtClean="0"/>
              <a:t>behaviour</a:t>
            </a:r>
            <a:r>
              <a:rPr lang="en-US" sz="1800" dirty="0" smtClean="0"/>
              <a:t> is being kind, concerned and compassionate.</a:t>
            </a:r>
          </a:p>
          <a:p>
            <a:endParaRPr lang="en-US" sz="1800" dirty="0" smtClean="0"/>
          </a:p>
          <a:p>
            <a:r>
              <a:rPr lang="en-US" sz="1800" dirty="0" smtClean="0"/>
              <a:t>A humane person will not deliberately hurt another human, an animal, or the environment, but will be tolerant and caring.</a:t>
            </a: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2193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Ethics of Caring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Moodle, read pages 138 and 139 of </a:t>
            </a:r>
            <a:r>
              <a:rPr lang="en-US" dirty="0" err="1" smtClean="0"/>
              <a:t>Mulaudzi’s</a:t>
            </a:r>
            <a:r>
              <a:rPr lang="en-US" dirty="0" smtClean="0"/>
              <a:t> book extract.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5451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23" y="105508"/>
            <a:ext cx="5570855" cy="481791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19023" y="706232"/>
            <a:ext cx="3687537" cy="1015663"/>
            <a:chOff x="1205155" y="1050604"/>
            <a:chExt cx="4916716" cy="1354217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>
                  <a:solidFill>
                    <a:schemeClr val="bg1">
                      <a:lumMod val="85000"/>
                    </a:schemeClr>
                  </a:solidFill>
                </a:rPr>
                <a:t>1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40312" y="1334536"/>
              <a:ext cx="378155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>
                      <a:lumMod val="85000"/>
                    </a:schemeClr>
                  </a:solidFill>
                </a:rPr>
                <a:t>TAB ONE</a:t>
              </a:r>
              <a:r>
                <a:rPr lang="en-US">
                  <a:solidFill>
                    <a:schemeClr val="bg1">
                      <a:lumMod val="85000"/>
                    </a:schemeClr>
                  </a:solidFill>
                </a:rPr>
                <a:t/>
              </a:r>
              <a:br>
                <a:rPr lang="en-US">
                  <a:solidFill>
                    <a:schemeClr val="bg1">
                      <a:lumMod val="85000"/>
                    </a:schemeClr>
                  </a:solidFill>
                </a:rPr>
              </a:br>
              <a:r>
                <a:rPr lang="en-US">
                  <a:solidFill>
                    <a:schemeClr val="bg1">
                      <a:lumMod val="85000"/>
                    </a:schemeClr>
                  </a:solidFill>
                </a:rPr>
                <a:t>Add your own text here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7892" y="772267"/>
            <a:ext cx="4695992" cy="3689246"/>
            <a:chOff x="5219477" y="995322"/>
            <a:chExt cx="6261323" cy="1514980"/>
          </a:xfrm>
        </p:grpSpPr>
        <p:sp>
          <p:nvSpPr>
            <p:cNvPr id="45" name="Freeform: Shape 44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059127" y="772265"/>
            <a:ext cx="4695992" cy="3784679"/>
            <a:chOff x="5342415" y="977137"/>
            <a:chExt cx="6261323" cy="1554169"/>
          </a:xfrm>
        </p:grpSpPr>
        <p:grpSp>
          <p:nvGrpSpPr>
            <p:cNvPr id="49" name="Group 48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51" name="Freeform: Shape 5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502630" y="1084167"/>
              <a:ext cx="4291162" cy="1447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entury Gothic" panose="020B0502020202020204" pitchFamily="34" charset="0"/>
                </a:rPr>
                <a:t>Allowing people to make their own choices as long as they do not harm others.</a:t>
              </a:r>
            </a:p>
            <a:p>
              <a:endParaRPr lang="en-US" sz="1350" dirty="0">
                <a:latin typeface="Century Gothic" panose="020B0502020202020204" pitchFamily="34" charset="0"/>
              </a:endParaRPr>
            </a:p>
            <a:p>
              <a:r>
                <a:rPr lang="en-US" sz="1400" dirty="0">
                  <a:latin typeface="Century Gothic" panose="020B0502020202020204" pitchFamily="34" charset="0"/>
                </a:rPr>
                <a:t>Respect for autonomy is binding on all healthcare workers except in cases of e.g. severe mental handicap, small children etc.</a:t>
              </a: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r>
                <a:rPr lang="en-US" sz="1400" dirty="0">
                  <a:latin typeface="Century Gothic" panose="020B0502020202020204" pitchFamily="34" charset="0"/>
                </a:rPr>
                <a:t>Autonomy can be easily compromised in the healthcare situation due to a patient’s vulnerability.</a:t>
              </a: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endParaRPr lang="en-US" sz="1400" dirty="0">
                <a:latin typeface="Century Gothic" panose="020B0502020202020204" pitchFamily="34" charset="0"/>
              </a:endParaRPr>
            </a:p>
            <a:p>
              <a:endParaRPr lang="en-US" sz="135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30134" y="496290"/>
            <a:ext cx="4345251" cy="4214032"/>
            <a:chOff x="517874" y="3954953"/>
            <a:chExt cx="5793668" cy="1797554"/>
          </a:xfrm>
        </p:grpSpPr>
        <p:sp>
          <p:nvSpPr>
            <p:cNvPr id="54" name="Freeform: Shape 53"/>
            <p:cNvSpPr/>
            <p:nvPr/>
          </p:nvSpPr>
          <p:spPr>
            <a:xfrm>
              <a:off x="517874" y="3954953"/>
              <a:ext cx="5793668" cy="1797554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12182 w 3700733"/>
                <a:gd name="connsiteY10" fmla="*/ 173463 h 1449238"/>
                <a:gd name="connsiteX11" fmla="*/ 241544 w 3700733"/>
                <a:gd name="connsiteY11" fmla="*/ 0 h 1449238"/>
                <a:gd name="connsiteX0" fmla="*/ 229362 w 3688551"/>
                <a:gd name="connsiteY0" fmla="*/ 0 h 1449238"/>
                <a:gd name="connsiteX1" fmla="*/ 3688551 w 3688551"/>
                <a:gd name="connsiteY1" fmla="*/ 0 h 1449238"/>
                <a:gd name="connsiteX2" fmla="*/ 3688551 w 3688551"/>
                <a:gd name="connsiteY2" fmla="*/ 255819 h 1449238"/>
                <a:gd name="connsiteX3" fmla="*/ 3602396 w 3688551"/>
                <a:gd name="connsiteY3" fmla="*/ 302582 h 1449238"/>
                <a:gd name="connsiteX4" fmla="*/ 3378000 w 3688551"/>
                <a:gd name="connsiteY4" fmla="*/ 724619 h 1449238"/>
                <a:gd name="connsiteX5" fmla="*/ 3602396 w 3688551"/>
                <a:gd name="connsiteY5" fmla="*/ 1146656 h 1449238"/>
                <a:gd name="connsiteX6" fmla="*/ 3688551 w 3688551"/>
                <a:gd name="connsiteY6" fmla="*/ 1193420 h 1449238"/>
                <a:gd name="connsiteX7" fmla="*/ 3688551 w 3688551"/>
                <a:gd name="connsiteY7" fmla="*/ 1449238 h 1449238"/>
                <a:gd name="connsiteX8" fmla="*/ 229362 w 3688551"/>
                <a:gd name="connsiteY8" fmla="*/ 1449238 h 1449238"/>
                <a:gd name="connsiteX9" fmla="*/ 0 w 3688551"/>
                <a:gd name="connsiteY9" fmla="*/ 1312247 h 1449238"/>
                <a:gd name="connsiteX10" fmla="*/ 0 w 3688551"/>
                <a:gd name="connsiteY10" fmla="*/ 173463 h 1449238"/>
                <a:gd name="connsiteX11" fmla="*/ 229362 w 3688551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54817 w 3743368"/>
                <a:gd name="connsiteY10" fmla="*/ 173463 h 1449238"/>
                <a:gd name="connsiteX11" fmla="*/ 284179 w 3743368"/>
                <a:gd name="connsiteY11" fmla="*/ 0 h 1449238"/>
                <a:gd name="connsiteX0" fmla="*/ 302452 w 3761641"/>
                <a:gd name="connsiteY0" fmla="*/ 0 h 1449238"/>
                <a:gd name="connsiteX1" fmla="*/ 3761641 w 3761641"/>
                <a:gd name="connsiteY1" fmla="*/ 0 h 1449238"/>
                <a:gd name="connsiteX2" fmla="*/ 3761641 w 3761641"/>
                <a:gd name="connsiteY2" fmla="*/ 255819 h 1449238"/>
                <a:gd name="connsiteX3" fmla="*/ 3675486 w 3761641"/>
                <a:gd name="connsiteY3" fmla="*/ 302582 h 1449238"/>
                <a:gd name="connsiteX4" fmla="*/ 3451090 w 3761641"/>
                <a:gd name="connsiteY4" fmla="*/ 724619 h 1449238"/>
                <a:gd name="connsiteX5" fmla="*/ 3675486 w 3761641"/>
                <a:gd name="connsiteY5" fmla="*/ 1146656 h 1449238"/>
                <a:gd name="connsiteX6" fmla="*/ 3761641 w 3761641"/>
                <a:gd name="connsiteY6" fmla="*/ 1193420 h 1449238"/>
                <a:gd name="connsiteX7" fmla="*/ 3761641 w 3761641"/>
                <a:gd name="connsiteY7" fmla="*/ 1449238 h 1449238"/>
                <a:gd name="connsiteX8" fmla="*/ 302452 w 3761641"/>
                <a:gd name="connsiteY8" fmla="*/ 1449238 h 1449238"/>
                <a:gd name="connsiteX9" fmla="*/ 18273 w 3761641"/>
                <a:gd name="connsiteY9" fmla="*/ 1312247 h 1449238"/>
                <a:gd name="connsiteX10" fmla="*/ 0 w 3761641"/>
                <a:gd name="connsiteY10" fmla="*/ 173463 h 1449238"/>
                <a:gd name="connsiteX11" fmla="*/ 302452 w 3761641"/>
                <a:gd name="connsiteY11" fmla="*/ 0 h 1449238"/>
                <a:gd name="connsiteX0" fmla="*/ 296361 w 3755550"/>
                <a:gd name="connsiteY0" fmla="*/ 0 h 1449238"/>
                <a:gd name="connsiteX1" fmla="*/ 3755550 w 3755550"/>
                <a:gd name="connsiteY1" fmla="*/ 0 h 1449238"/>
                <a:gd name="connsiteX2" fmla="*/ 3755550 w 3755550"/>
                <a:gd name="connsiteY2" fmla="*/ 255819 h 1449238"/>
                <a:gd name="connsiteX3" fmla="*/ 3669395 w 3755550"/>
                <a:gd name="connsiteY3" fmla="*/ 302582 h 1449238"/>
                <a:gd name="connsiteX4" fmla="*/ 3444999 w 3755550"/>
                <a:gd name="connsiteY4" fmla="*/ 724619 h 1449238"/>
                <a:gd name="connsiteX5" fmla="*/ 3669395 w 3755550"/>
                <a:gd name="connsiteY5" fmla="*/ 1146656 h 1449238"/>
                <a:gd name="connsiteX6" fmla="*/ 3755550 w 3755550"/>
                <a:gd name="connsiteY6" fmla="*/ 1193420 h 1449238"/>
                <a:gd name="connsiteX7" fmla="*/ 3755550 w 3755550"/>
                <a:gd name="connsiteY7" fmla="*/ 1449238 h 1449238"/>
                <a:gd name="connsiteX8" fmla="*/ 296361 w 3755550"/>
                <a:gd name="connsiteY8" fmla="*/ 1449238 h 1449238"/>
                <a:gd name="connsiteX9" fmla="*/ 12182 w 3755550"/>
                <a:gd name="connsiteY9" fmla="*/ 1312247 h 1449238"/>
                <a:gd name="connsiteX10" fmla="*/ 0 w 3755550"/>
                <a:gd name="connsiteY10" fmla="*/ 175895 h 1449238"/>
                <a:gd name="connsiteX11" fmla="*/ 296361 w 3755550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0 w 3743368"/>
                <a:gd name="connsiteY10" fmla="*/ 180758 h 1449238"/>
                <a:gd name="connsiteX11" fmla="*/ 284179 w 3743368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3368" h="1449238">
                  <a:moveTo>
                    <a:pt x="284179" y="0"/>
                  </a:moveTo>
                  <a:lnTo>
                    <a:pt x="3743368" y="0"/>
                  </a:lnTo>
                  <a:lnTo>
                    <a:pt x="3743368" y="255819"/>
                  </a:lnTo>
                  <a:lnTo>
                    <a:pt x="3657213" y="302582"/>
                  </a:lnTo>
                  <a:cubicBezTo>
                    <a:pt x="3521829" y="394046"/>
                    <a:pt x="3432817" y="548938"/>
                    <a:pt x="3432817" y="724619"/>
                  </a:cubicBezTo>
                  <a:cubicBezTo>
                    <a:pt x="3432817" y="900300"/>
                    <a:pt x="3521829" y="1055192"/>
                    <a:pt x="3657213" y="1146656"/>
                  </a:cubicBezTo>
                  <a:lnTo>
                    <a:pt x="3743368" y="1193420"/>
                  </a:lnTo>
                  <a:lnTo>
                    <a:pt x="3743368" y="1449238"/>
                  </a:lnTo>
                  <a:lnTo>
                    <a:pt x="284179" y="1449238"/>
                  </a:lnTo>
                  <a:cubicBezTo>
                    <a:pt x="150778" y="1449238"/>
                    <a:pt x="0" y="1445648"/>
                    <a:pt x="0" y="1312247"/>
                  </a:cubicBezTo>
                  <a:lnTo>
                    <a:pt x="0" y="180758"/>
                  </a:lnTo>
                  <a:cubicBezTo>
                    <a:pt x="0" y="47357"/>
                    <a:pt x="150778" y="0"/>
                    <a:pt x="284179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65080" y="4021660"/>
              <a:ext cx="5566955" cy="1661447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167882 h 1449238"/>
                <a:gd name="connsiteX11" fmla="*/ 241544 w 3700733"/>
                <a:gd name="connsiteY11" fmla="*/ 0 h 1449238"/>
                <a:gd name="connsiteX0" fmla="*/ 241544 w 3700733"/>
                <a:gd name="connsiteY0" fmla="*/ 0 h 1449317"/>
                <a:gd name="connsiteX1" fmla="*/ 3700733 w 3700733"/>
                <a:gd name="connsiteY1" fmla="*/ 0 h 1449317"/>
                <a:gd name="connsiteX2" fmla="*/ 3700733 w 3700733"/>
                <a:gd name="connsiteY2" fmla="*/ 255819 h 1449317"/>
                <a:gd name="connsiteX3" fmla="*/ 3614578 w 3700733"/>
                <a:gd name="connsiteY3" fmla="*/ 302582 h 1449317"/>
                <a:gd name="connsiteX4" fmla="*/ 3390182 w 3700733"/>
                <a:gd name="connsiteY4" fmla="*/ 724619 h 1449317"/>
                <a:gd name="connsiteX5" fmla="*/ 3614578 w 3700733"/>
                <a:gd name="connsiteY5" fmla="*/ 1146656 h 1449317"/>
                <a:gd name="connsiteX6" fmla="*/ 3700733 w 3700733"/>
                <a:gd name="connsiteY6" fmla="*/ 1193420 h 1449317"/>
                <a:gd name="connsiteX7" fmla="*/ 3700733 w 3700733"/>
                <a:gd name="connsiteY7" fmla="*/ 1449238 h 1449317"/>
                <a:gd name="connsiteX8" fmla="*/ 241544 w 3700733"/>
                <a:gd name="connsiteY8" fmla="*/ 1449238 h 1449317"/>
                <a:gd name="connsiteX9" fmla="*/ 0 w 3700733"/>
                <a:gd name="connsiteY9" fmla="*/ 1323449 h 1449317"/>
                <a:gd name="connsiteX10" fmla="*/ 0 w 3700733"/>
                <a:gd name="connsiteY10" fmla="*/ 167882 h 1449317"/>
                <a:gd name="connsiteX11" fmla="*/ 241544 w 3700733"/>
                <a:gd name="connsiteY11" fmla="*/ 0 h 144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317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456850"/>
                    <a:pt x="0" y="1323449"/>
                  </a:cubicBezTo>
                  <a:lnTo>
                    <a:pt x="0" y="167882"/>
                  </a:lnTo>
                  <a:cubicBezTo>
                    <a:pt x="0" y="34481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771452" y="4072675"/>
              <a:ext cx="5540090" cy="15736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6286 w 3700733"/>
                <a:gd name="connsiteY10" fmla="*/ 163773 h 1449238"/>
                <a:gd name="connsiteX11" fmla="*/ 241544 w 3700733"/>
                <a:gd name="connsiteY11" fmla="*/ 0 h 1449238"/>
                <a:gd name="connsiteX0" fmla="*/ 235258 w 3694447"/>
                <a:gd name="connsiteY0" fmla="*/ 0 h 1449347"/>
                <a:gd name="connsiteX1" fmla="*/ 3694447 w 3694447"/>
                <a:gd name="connsiteY1" fmla="*/ 0 h 1449347"/>
                <a:gd name="connsiteX2" fmla="*/ 3694447 w 3694447"/>
                <a:gd name="connsiteY2" fmla="*/ 255819 h 1449347"/>
                <a:gd name="connsiteX3" fmla="*/ 3608292 w 3694447"/>
                <a:gd name="connsiteY3" fmla="*/ 302582 h 1449347"/>
                <a:gd name="connsiteX4" fmla="*/ 3383896 w 3694447"/>
                <a:gd name="connsiteY4" fmla="*/ 724619 h 1449347"/>
                <a:gd name="connsiteX5" fmla="*/ 3608292 w 3694447"/>
                <a:gd name="connsiteY5" fmla="*/ 1146656 h 1449347"/>
                <a:gd name="connsiteX6" fmla="*/ 3694447 w 3694447"/>
                <a:gd name="connsiteY6" fmla="*/ 1193420 h 1449347"/>
                <a:gd name="connsiteX7" fmla="*/ 3694447 w 3694447"/>
                <a:gd name="connsiteY7" fmla="*/ 1449238 h 1449347"/>
                <a:gd name="connsiteX8" fmla="*/ 235258 w 3694447"/>
                <a:gd name="connsiteY8" fmla="*/ 1449238 h 1449347"/>
                <a:gd name="connsiteX9" fmla="*/ 0 w 3694447"/>
                <a:gd name="connsiteY9" fmla="*/ 1324351 h 1449347"/>
                <a:gd name="connsiteX10" fmla="*/ 0 w 3694447"/>
                <a:gd name="connsiteY10" fmla="*/ 163773 h 1449347"/>
                <a:gd name="connsiteX11" fmla="*/ 235258 w 3694447"/>
                <a:gd name="connsiteY11" fmla="*/ 0 h 144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4447" h="1449347">
                  <a:moveTo>
                    <a:pt x="235258" y="0"/>
                  </a:moveTo>
                  <a:lnTo>
                    <a:pt x="3694447" y="0"/>
                  </a:lnTo>
                  <a:lnTo>
                    <a:pt x="3694447" y="255819"/>
                  </a:lnTo>
                  <a:lnTo>
                    <a:pt x="3608292" y="302582"/>
                  </a:lnTo>
                  <a:cubicBezTo>
                    <a:pt x="3472908" y="394046"/>
                    <a:pt x="3383896" y="548938"/>
                    <a:pt x="3383896" y="724619"/>
                  </a:cubicBezTo>
                  <a:cubicBezTo>
                    <a:pt x="3383896" y="900300"/>
                    <a:pt x="3472908" y="1055192"/>
                    <a:pt x="3608292" y="1146656"/>
                  </a:cubicBezTo>
                  <a:lnTo>
                    <a:pt x="3694447" y="1193420"/>
                  </a:lnTo>
                  <a:lnTo>
                    <a:pt x="3694447" y="1449238"/>
                  </a:lnTo>
                  <a:lnTo>
                    <a:pt x="235258" y="1449238"/>
                  </a:lnTo>
                  <a:cubicBezTo>
                    <a:pt x="101857" y="1449238"/>
                    <a:pt x="0" y="1457752"/>
                    <a:pt x="0" y="1324351"/>
                  </a:cubicBezTo>
                  <a:lnTo>
                    <a:pt x="0" y="163773"/>
                  </a:lnTo>
                  <a:cubicBezTo>
                    <a:pt x="0" y="30372"/>
                    <a:pt x="101857" y="0"/>
                    <a:pt x="235258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chemeClr val="accent2"/>
                </a:gs>
                <a:gs pos="0">
                  <a:schemeClr val="accent2">
                    <a:lumMod val="77000"/>
                    <a:lumOff val="23000"/>
                  </a:schemeClr>
                </a:gs>
                <a:gs pos="100000">
                  <a:schemeClr val="accent2">
                    <a:lumMod val="72000"/>
                  </a:schemeClr>
                </a:gs>
                <a:gs pos="94000">
                  <a:schemeClr val="accent2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1139" y="2018173"/>
            <a:ext cx="3687537" cy="1015663"/>
            <a:chOff x="1205155" y="1050604"/>
            <a:chExt cx="4916716" cy="1354217"/>
          </a:xfrm>
        </p:grpSpPr>
        <p:sp>
          <p:nvSpPr>
            <p:cNvPr id="58" name="TextBox 57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>
                  <a:solidFill>
                    <a:schemeClr val="bg1">
                      <a:lumMod val="85000"/>
                    </a:schemeClr>
                  </a:solidFill>
                </a:rPr>
                <a:t>1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340312" y="1334536"/>
              <a:ext cx="378155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AUTONOMY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459851" y="3930719"/>
            <a:ext cx="18979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Century Gothic" panose="020B0502020202020204" pitchFamily="34" charset="0"/>
              </a:rPr>
              <a:t>Pera</a:t>
            </a:r>
            <a:r>
              <a:rPr lang="en-US" sz="900" dirty="0">
                <a:latin typeface="Century Gothic" panose="020B0502020202020204" pitchFamily="34" charset="0"/>
              </a:rPr>
              <a:t> &amp; van </a:t>
            </a:r>
            <a:r>
              <a:rPr lang="en-US" sz="900" dirty="0" err="1">
                <a:latin typeface="Century Gothic" panose="020B0502020202020204" pitchFamily="34" charset="0"/>
              </a:rPr>
              <a:t>Tonder</a:t>
            </a:r>
            <a:r>
              <a:rPr lang="en-US" sz="900" dirty="0">
                <a:latin typeface="Century Gothic" panose="020B0502020202020204" pitchFamily="34" charset="0"/>
              </a:rPr>
              <a:t>, </a:t>
            </a:r>
            <a:r>
              <a:rPr lang="en-US" sz="900" dirty="0" smtClean="0">
                <a:latin typeface="Century Gothic" panose="020B0502020202020204" pitchFamily="34" charset="0"/>
              </a:rPr>
              <a:t>2021: 66-67</a:t>
            </a:r>
            <a:endParaRPr lang="en-US" sz="900" dirty="0">
              <a:latin typeface="Century Gothic" panose="020B0502020202020204" pitchFamily="34" charset="0"/>
            </a:endParaRPr>
          </a:p>
          <a:p>
            <a:endParaRPr lang="en-US" sz="900" dirty="0">
              <a:latin typeface="Century Gothic" panose="020B0502020202020204" pitchFamily="34" charset="0"/>
            </a:endParaRPr>
          </a:p>
          <a:p>
            <a:r>
              <a:rPr lang="en-US" sz="900" dirty="0">
                <a:latin typeface="Century Gothic" panose="020B0502020202020204" pitchFamily="34" charset="0"/>
              </a:rPr>
              <a:t>Geyer, et al., </a:t>
            </a:r>
            <a:r>
              <a:rPr lang="en-US" sz="900" dirty="0" smtClean="0">
                <a:latin typeface="Century Gothic" panose="020B0502020202020204" pitchFamily="34" charset="0"/>
              </a:rPr>
              <a:t>2021: 338</a:t>
            </a:r>
            <a:endParaRPr lang="en-ZA" sz="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2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37 -6.17284E-7 L -4.44444E-6 -6.17284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BATHO PELE PRINCIPLES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the principles on Moodle</a:t>
            </a:r>
          </a:p>
          <a:p>
            <a:r>
              <a:rPr lang="en-US" dirty="0" smtClean="0"/>
              <a:t>Read through page 139-140 on Moodle in </a:t>
            </a:r>
            <a:r>
              <a:rPr lang="en-US" dirty="0" err="1" smtClean="0"/>
              <a:t>Mulaudzi’s</a:t>
            </a:r>
            <a:r>
              <a:rPr lang="en-US" dirty="0" smtClean="0"/>
              <a:t> textbook extract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383112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6BE6461-CED7-47DC-98FD-52CB54413611}"/>
              </a:ext>
            </a:extLst>
          </p:cNvPr>
          <p:cNvGrpSpPr/>
          <p:nvPr/>
        </p:nvGrpSpPr>
        <p:grpSpPr>
          <a:xfrm>
            <a:off x="2584173" y="1173481"/>
            <a:ext cx="1071563" cy="508397"/>
            <a:chOff x="3445564" y="1564641"/>
            <a:chExt cx="1428750" cy="677863"/>
          </a:xfrm>
        </p:grpSpPr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078A1990-386C-4F98-B010-C53FE8FF0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564" y="1564641"/>
              <a:ext cx="1428750" cy="677863"/>
            </a:xfrm>
            <a:custGeom>
              <a:avLst/>
              <a:gdLst>
                <a:gd name="T0" fmla="*/ 0 w 379"/>
                <a:gd name="T1" fmla="*/ 58 h 180"/>
                <a:gd name="T2" fmla="*/ 70 w 379"/>
                <a:gd name="T3" fmla="*/ 180 h 180"/>
                <a:gd name="T4" fmla="*/ 306 w 379"/>
                <a:gd name="T5" fmla="*/ 179 h 180"/>
                <a:gd name="T6" fmla="*/ 379 w 379"/>
                <a:gd name="T7" fmla="*/ 55 h 180"/>
                <a:gd name="T8" fmla="*/ 0 w 379"/>
                <a:gd name="T9" fmla="*/ 5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180">
                  <a:moveTo>
                    <a:pt x="0" y="58"/>
                  </a:moveTo>
                  <a:cubicBezTo>
                    <a:pt x="0" y="58"/>
                    <a:pt x="50" y="143"/>
                    <a:pt x="70" y="180"/>
                  </a:cubicBezTo>
                  <a:cubicBezTo>
                    <a:pt x="144" y="151"/>
                    <a:pt x="233" y="151"/>
                    <a:pt x="306" y="179"/>
                  </a:cubicBezTo>
                  <a:cubicBezTo>
                    <a:pt x="344" y="116"/>
                    <a:pt x="367" y="75"/>
                    <a:pt x="379" y="55"/>
                  </a:cubicBezTo>
                  <a:cubicBezTo>
                    <a:pt x="263" y="3"/>
                    <a:pt x="121" y="0"/>
                    <a:pt x="0" y="58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70000"/>
                  </a:schemeClr>
                </a:gs>
              </a:gsLst>
              <a:lin ang="3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77E7BA1-4FE5-42E8-94EA-AD7706D62B1D}"/>
                </a:ext>
              </a:extLst>
            </p:cNvPr>
            <p:cNvSpPr txBox="1"/>
            <p:nvPr/>
          </p:nvSpPr>
          <p:spPr>
            <a:xfrm>
              <a:off x="3604042" y="1806904"/>
              <a:ext cx="1101786" cy="382010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01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F9C92DC-A9BE-4EC4-8307-CBA825DD4243}"/>
              </a:ext>
            </a:extLst>
          </p:cNvPr>
          <p:cNvGrpSpPr/>
          <p:nvPr/>
        </p:nvGrpSpPr>
        <p:grpSpPr>
          <a:xfrm>
            <a:off x="3615100" y="2728437"/>
            <a:ext cx="846689" cy="921544"/>
            <a:chOff x="4820133" y="3637916"/>
            <a:chExt cx="1128919" cy="1228725"/>
          </a:xfrm>
        </p:grpSpPr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A37E946D-0D7D-4B21-AE39-34003ADF7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864" y="3637916"/>
              <a:ext cx="992188" cy="1228725"/>
            </a:xfrm>
            <a:custGeom>
              <a:avLst/>
              <a:gdLst>
                <a:gd name="T0" fmla="*/ 71 w 263"/>
                <a:gd name="T1" fmla="*/ 326 h 326"/>
                <a:gd name="T2" fmla="*/ 0 w 263"/>
                <a:gd name="T3" fmla="*/ 205 h 326"/>
                <a:gd name="T4" fmla="*/ 119 w 263"/>
                <a:gd name="T5" fmla="*/ 0 h 326"/>
                <a:gd name="T6" fmla="*/ 263 w 263"/>
                <a:gd name="T7" fmla="*/ 0 h 326"/>
                <a:gd name="T8" fmla="*/ 71 w 263"/>
                <a:gd name="T9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26">
                  <a:moveTo>
                    <a:pt x="71" y="326"/>
                  </a:moveTo>
                  <a:cubicBezTo>
                    <a:pt x="71" y="326"/>
                    <a:pt x="22" y="240"/>
                    <a:pt x="0" y="205"/>
                  </a:cubicBezTo>
                  <a:cubicBezTo>
                    <a:pt x="62" y="155"/>
                    <a:pt x="106" y="78"/>
                    <a:pt x="119" y="0"/>
                  </a:cubicBezTo>
                  <a:cubicBezTo>
                    <a:pt x="193" y="0"/>
                    <a:pt x="240" y="0"/>
                    <a:pt x="263" y="0"/>
                  </a:cubicBezTo>
                  <a:cubicBezTo>
                    <a:pt x="250" y="126"/>
                    <a:pt x="182" y="251"/>
                    <a:pt x="71" y="326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5">
                    <a:lumMod val="75000"/>
                  </a:schemeClr>
                </a:gs>
                <a:gs pos="11000">
                  <a:schemeClr val="accent5">
                    <a:lumMod val="90000"/>
                    <a:lumOff val="10000"/>
                  </a:scheme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8FA2A49-DFC2-4E6D-A0EF-84B3840A5D46}"/>
                </a:ext>
              </a:extLst>
            </p:cNvPr>
            <p:cNvSpPr txBox="1"/>
            <p:nvPr/>
          </p:nvSpPr>
          <p:spPr>
            <a:xfrm>
              <a:off x="4820133" y="3983373"/>
              <a:ext cx="1101786" cy="382010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03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B98B4044-3404-41C6-BDA8-B1235E4211B3}"/>
              </a:ext>
            </a:extLst>
          </p:cNvPr>
          <p:cNvSpPr txBox="1"/>
          <p:nvPr/>
        </p:nvSpPr>
        <p:spPr>
          <a:xfrm>
            <a:off x="2412752" y="2254845"/>
            <a:ext cx="1462180" cy="42862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en-US" sz="27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6316C75-B687-4D8D-A1D3-4568FACE0A23}"/>
              </a:ext>
            </a:extLst>
          </p:cNvPr>
          <p:cNvSpPr txBox="1"/>
          <p:nvPr/>
        </p:nvSpPr>
        <p:spPr>
          <a:xfrm>
            <a:off x="2392344" y="2221114"/>
            <a:ext cx="1462180" cy="37223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CARING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90BFA5-4ED4-4446-9A31-853FFDFD5B64}"/>
              </a:ext>
            </a:extLst>
          </p:cNvPr>
          <p:cNvGrpSpPr/>
          <p:nvPr/>
        </p:nvGrpSpPr>
        <p:grpSpPr>
          <a:xfrm>
            <a:off x="3624772" y="1484234"/>
            <a:ext cx="828683" cy="933450"/>
            <a:chOff x="4833029" y="1978978"/>
            <a:chExt cx="1104910" cy="1244600"/>
          </a:xfrm>
        </p:grpSpPr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17D04BDA-EFFA-402C-9545-F4B5C5F55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801" y="1978978"/>
              <a:ext cx="973138" cy="1244600"/>
            </a:xfrm>
            <a:custGeom>
              <a:avLst/>
              <a:gdLst>
                <a:gd name="T0" fmla="*/ 258 w 258"/>
                <a:gd name="T1" fmla="*/ 329 h 330"/>
                <a:gd name="T2" fmla="*/ 117 w 258"/>
                <a:gd name="T3" fmla="*/ 330 h 330"/>
                <a:gd name="T4" fmla="*/ 0 w 258"/>
                <a:gd name="T5" fmla="*/ 125 h 330"/>
                <a:gd name="T6" fmla="*/ 71 w 258"/>
                <a:gd name="T7" fmla="*/ 0 h 330"/>
                <a:gd name="T8" fmla="*/ 258 w 258"/>
                <a:gd name="T9" fmla="*/ 3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330">
                  <a:moveTo>
                    <a:pt x="258" y="329"/>
                  </a:moveTo>
                  <a:cubicBezTo>
                    <a:pt x="258" y="329"/>
                    <a:pt x="159" y="329"/>
                    <a:pt x="117" y="330"/>
                  </a:cubicBezTo>
                  <a:cubicBezTo>
                    <a:pt x="106" y="251"/>
                    <a:pt x="61" y="175"/>
                    <a:pt x="0" y="125"/>
                  </a:cubicBezTo>
                  <a:cubicBezTo>
                    <a:pt x="36" y="61"/>
                    <a:pt x="60" y="20"/>
                    <a:pt x="71" y="0"/>
                  </a:cubicBezTo>
                  <a:cubicBezTo>
                    <a:pt x="174" y="74"/>
                    <a:pt x="248" y="196"/>
                    <a:pt x="258" y="329"/>
                  </a:cubicBezTo>
                  <a:close/>
                </a:path>
              </a:pathLst>
            </a:custGeom>
            <a:gradFill>
              <a:gsLst>
                <a:gs pos="24000">
                  <a:schemeClr val="accent6">
                    <a:lumMod val="75000"/>
                  </a:schemeClr>
                </a:gs>
                <a:gs pos="100000">
                  <a:schemeClr val="accent6">
                    <a:lumMod val="93000"/>
                  </a:schemeClr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100EEEB-2049-40FD-BF10-1A43E8AA5BE7}"/>
                </a:ext>
              </a:extLst>
            </p:cNvPr>
            <p:cNvSpPr txBox="1"/>
            <p:nvPr/>
          </p:nvSpPr>
          <p:spPr>
            <a:xfrm>
              <a:off x="4833029" y="2505093"/>
              <a:ext cx="1101786" cy="382010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02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9CD5C1-41E1-44F6-B63E-9DFE505002B1}"/>
              </a:ext>
            </a:extLst>
          </p:cNvPr>
          <p:cNvGrpSpPr/>
          <p:nvPr/>
        </p:nvGrpSpPr>
        <p:grpSpPr>
          <a:xfrm rot="21393939">
            <a:off x="1798485" y="1521140"/>
            <a:ext cx="784579" cy="933450"/>
            <a:chOff x="2382326" y="1911012"/>
            <a:chExt cx="973138" cy="1244600"/>
          </a:xfrm>
          <a:solidFill>
            <a:srgbClr val="FF99CC"/>
          </a:solidFill>
        </p:grpSpPr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AC594EAB-B185-4E26-872F-2DFD15D777AD}"/>
                </a:ext>
              </a:extLst>
            </p:cNvPr>
            <p:cNvSpPr>
              <a:spLocks/>
            </p:cNvSpPr>
            <p:nvPr/>
          </p:nvSpPr>
          <p:spPr bwMode="auto">
            <a:xfrm rot="21442565">
              <a:off x="2382326" y="1911012"/>
              <a:ext cx="973138" cy="1244600"/>
            </a:xfrm>
            <a:custGeom>
              <a:avLst/>
              <a:gdLst>
                <a:gd name="T0" fmla="*/ 0 w 258"/>
                <a:gd name="T1" fmla="*/ 329 h 330"/>
                <a:gd name="T2" fmla="*/ 141 w 258"/>
                <a:gd name="T3" fmla="*/ 330 h 330"/>
                <a:gd name="T4" fmla="*/ 258 w 258"/>
                <a:gd name="T5" fmla="*/ 125 h 330"/>
                <a:gd name="T6" fmla="*/ 187 w 258"/>
                <a:gd name="T7" fmla="*/ 0 h 330"/>
                <a:gd name="T8" fmla="*/ 0 w 258"/>
                <a:gd name="T9" fmla="*/ 3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330">
                  <a:moveTo>
                    <a:pt x="0" y="329"/>
                  </a:moveTo>
                  <a:cubicBezTo>
                    <a:pt x="0" y="329"/>
                    <a:pt x="99" y="329"/>
                    <a:pt x="141" y="330"/>
                  </a:cubicBezTo>
                  <a:cubicBezTo>
                    <a:pt x="152" y="251"/>
                    <a:pt x="197" y="175"/>
                    <a:pt x="258" y="125"/>
                  </a:cubicBezTo>
                  <a:cubicBezTo>
                    <a:pt x="222" y="61"/>
                    <a:pt x="198" y="20"/>
                    <a:pt x="187" y="0"/>
                  </a:cubicBezTo>
                  <a:cubicBezTo>
                    <a:pt x="84" y="74"/>
                    <a:pt x="10" y="196"/>
                    <a:pt x="0" y="329"/>
                  </a:cubicBezTo>
                  <a:close/>
                </a:path>
              </a:pathLst>
            </a:custGeom>
            <a:solidFill>
              <a:srgbClr val="FF66CC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B0A5726-63D8-4810-AE83-772ED02FCBD6}"/>
                </a:ext>
              </a:extLst>
            </p:cNvPr>
            <p:cNvSpPr txBox="1"/>
            <p:nvPr/>
          </p:nvSpPr>
          <p:spPr>
            <a:xfrm rot="145305">
              <a:off x="2549553" y="2369483"/>
              <a:ext cx="516953" cy="360207"/>
            </a:xfrm>
            <a:prstGeom prst="rect">
              <a:avLst/>
            </a:prstGeom>
            <a:solidFill>
              <a:srgbClr val="FF66CC"/>
            </a:solidFill>
          </p:spPr>
          <p:txBody>
            <a:bodyPr wrap="none" rtlCol="0">
              <a:normAutofit/>
            </a:bodyPr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06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2A57761-D246-4623-AFE6-D3C3F785B758}"/>
              </a:ext>
            </a:extLst>
          </p:cNvPr>
          <p:cNvGrpSpPr/>
          <p:nvPr/>
        </p:nvGrpSpPr>
        <p:grpSpPr>
          <a:xfrm>
            <a:off x="1973382" y="47191"/>
            <a:ext cx="2287191" cy="1345406"/>
            <a:chOff x="2631176" y="147003"/>
            <a:chExt cx="3049588" cy="1793875"/>
          </a:xfrm>
        </p:grpSpPr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66CDA9D3-C936-432E-8BA6-C3A9B5016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176" y="147003"/>
              <a:ext cx="3049588" cy="1793875"/>
            </a:xfrm>
            <a:custGeom>
              <a:avLst/>
              <a:gdLst>
                <a:gd name="T0" fmla="*/ 0 w 809"/>
                <a:gd name="T1" fmla="*/ 141 h 476"/>
                <a:gd name="T2" fmla="*/ 809 w 809"/>
                <a:gd name="T3" fmla="*/ 140 h 476"/>
                <a:gd name="T4" fmla="*/ 617 w 809"/>
                <a:gd name="T5" fmla="*/ 475 h 476"/>
                <a:gd name="T6" fmla="*/ 193 w 809"/>
                <a:gd name="T7" fmla="*/ 476 h 476"/>
                <a:gd name="T8" fmla="*/ 0 w 809"/>
                <a:gd name="T9" fmla="*/ 14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" h="476">
                  <a:moveTo>
                    <a:pt x="0" y="141"/>
                  </a:moveTo>
                  <a:cubicBezTo>
                    <a:pt x="240" y="0"/>
                    <a:pt x="571" y="1"/>
                    <a:pt x="809" y="140"/>
                  </a:cubicBezTo>
                  <a:cubicBezTo>
                    <a:pt x="745" y="254"/>
                    <a:pt x="637" y="441"/>
                    <a:pt x="617" y="475"/>
                  </a:cubicBezTo>
                  <a:cubicBezTo>
                    <a:pt x="484" y="407"/>
                    <a:pt x="314" y="407"/>
                    <a:pt x="193" y="476"/>
                  </a:cubicBezTo>
                  <a:cubicBezTo>
                    <a:pt x="116" y="344"/>
                    <a:pt x="0" y="141"/>
                    <a:pt x="0" y="14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3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A41193-322F-48EE-BF2E-FF6D11593132}"/>
                </a:ext>
              </a:extLst>
            </p:cNvPr>
            <p:cNvSpPr txBox="1"/>
            <p:nvPr/>
          </p:nvSpPr>
          <p:spPr>
            <a:xfrm>
              <a:off x="2855809" y="801538"/>
              <a:ext cx="2617539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  <a:latin typeface="+mj-lt"/>
                </a:rPr>
                <a:t>COMPASSION</a:t>
              </a:r>
              <a:endParaRPr 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FACB3FC-E05A-43C9-9AA9-8C337FDD96D7}"/>
              </a:ext>
            </a:extLst>
          </p:cNvPr>
          <p:cNvGrpSpPr/>
          <p:nvPr/>
        </p:nvGrpSpPr>
        <p:grpSpPr>
          <a:xfrm>
            <a:off x="3785515" y="548403"/>
            <a:ext cx="1694260" cy="2304487"/>
            <a:chOff x="5047351" y="731203"/>
            <a:chExt cx="2259013" cy="3072648"/>
          </a:xfrm>
        </p:grpSpPr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39DCF4DA-2ED4-494D-AD58-CA25B3C25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7351" y="731203"/>
              <a:ext cx="2259013" cy="2643188"/>
            </a:xfrm>
            <a:custGeom>
              <a:avLst/>
              <a:gdLst>
                <a:gd name="T0" fmla="*/ 598 w 599"/>
                <a:gd name="T1" fmla="*/ 701 h 701"/>
                <a:gd name="T2" fmla="*/ 194 w 599"/>
                <a:gd name="T3" fmla="*/ 0 h 701"/>
                <a:gd name="T4" fmla="*/ 0 w 599"/>
                <a:gd name="T5" fmla="*/ 334 h 701"/>
                <a:gd name="T6" fmla="*/ 211 w 599"/>
                <a:gd name="T7" fmla="*/ 701 h 701"/>
                <a:gd name="T8" fmla="*/ 598 w 599"/>
                <a:gd name="T9" fmla="*/ 701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9" h="701">
                  <a:moveTo>
                    <a:pt x="598" y="701"/>
                  </a:moveTo>
                  <a:cubicBezTo>
                    <a:pt x="599" y="423"/>
                    <a:pt x="433" y="137"/>
                    <a:pt x="194" y="0"/>
                  </a:cubicBezTo>
                  <a:cubicBezTo>
                    <a:pt x="127" y="112"/>
                    <a:pt x="19" y="299"/>
                    <a:pt x="0" y="334"/>
                  </a:cubicBezTo>
                  <a:cubicBezTo>
                    <a:pt x="126" y="415"/>
                    <a:pt x="210" y="562"/>
                    <a:pt x="211" y="701"/>
                  </a:cubicBezTo>
                  <a:cubicBezTo>
                    <a:pt x="364" y="701"/>
                    <a:pt x="598" y="701"/>
                    <a:pt x="598" y="701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75000"/>
                  </a:schemeClr>
                </a:gs>
                <a:gs pos="72000">
                  <a:schemeClr val="accent6"/>
                </a:gs>
              </a:gsLst>
              <a:lin ang="66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FFDF68-2DA3-4957-9C8F-23EBBADAEC93}"/>
                </a:ext>
              </a:extLst>
            </p:cNvPr>
            <p:cNvSpPr txBox="1"/>
            <p:nvPr/>
          </p:nvSpPr>
          <p:spPr>
            <a:xfrm rot="3354556">
              <a:off x="4987285" y="2177441"/>
              <a:ext cx="2743733" cy="50908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1800" b="1" dirty="0" smtClean="0">
                  <a:solidFill>
                    <a:schemeClr val="bg1"/>
                  </a:solidFill>
                  <a:latin typeface="+mj-lt"/>
                </a:rPr>
                <a:t>COMPETENCE</a:t>
              </a:r>
              <a:endParaRPr 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B5B2F2-311C-40AB-A278-C72D2A0460FD}"/>
              </a:ext>
            </a:extLst>
          </p:cNvPr>
          <p:cNvGrpSpPr/>
          <p:nvPr/>
        </p:nvGrpSpPr>
        <p:grpSpPr>
          <a:xfrm>
            <a:off x="751801" y="548403"/>
            <a:ext cx="1694260" cy="2071024"/>
            <a:chOff x="1002401" y="731203"/>
            <a:chExt cx="2259013" cy="2761365"/>
          </a:xfrm>
          <a:solidFill>
            <a:srgbClr val="FF99CC"/>
          </a:solidFill>
        </p:grpSpPr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904AA03B-2EC5-4B45-82C5-C1953A1A2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401" y="731203"/>
              <a:ext cx="2259013" cy="2643188"/>
            </a:xfrm>
            <a:custGeom>
              <a:avLst/>
              <a:gdLst>
                <a:gd name="T0" fmla="*/ 1 w 599"/>
                <a:gd name="T1" fmla="*/ 701 h 701"/>
                <a:gd name="T2" fmla="*/ 405 w 599"/>
                <a:gd name="T3" fmla="*/ 0 h 701"/>
                <a:gd name="T4" fmla="*/ 599 w 599"/>
                <a:gd name="T5" fmla="*/ 334 h 701"/>
                <a:gd name="T6" fmla="*/ 388 w 599"/>
                <a:gd name="T7" fmla="*/ 701 h 701"/>
                <a:gd name="T8" fmla="*/ 1 w 599"/>
                <a:gd name="T9" fmla="*/ 701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9" h="701">
                  <a:moveTo>
                    <a:pt x="1" y="701"/>
                  </a:moveTo>
                  <a:cubicBezTo>
                    <a:pt x="0" y="423"/>
                    <a:pt x="166" y="137"/>
                    <a:pt x="405" y="0"/>
                  </a:cubicBezTo>
                  <a:cubicBezTo>
                    <a:pt x="472" y="112"/>
                    <a:pt x="580" y="299"/>
                    <a:pt x="599" y="334"/>
                  </a:cubicBezTo>
                  <a:cubicBezTo>
                    <a:pt x="473" y="415"/>
                    <a:pt x="389" y="562"/>
                    <a:pt x="388" y="701"/>
                  </a:cubicBezTo>
                  <a:cubicBezTo>
                    <a:pt x="235" y="701"/>
                    <a:pt x="1" y="701"/>
                    <a:pt x="1" y="7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876909C-2DBB-438D-BE2B-E477FB0D6368}"/>
                </a:ext>
              </a:extLst>
            </p:cNvPr>
            <p:cNvSpPr txBox="1"/>
            <p:nvPr/>
          </p:nvSpPr>
          <p:spPr>
            <a:xfrm rot="18052484">
              <a:off x="652493" y="2001069"/>
              <a:ext cx="2638530" cy="344468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algn="r"/>
              <a:r>
                <a:rPr lang="en-US" sz="1800" b="1" dirty="0" smtClean="0">
                  <a:solidFill>
                    <a:schemeClr val="bg1"/>
                  </a:solidFill>
                  <a:latin typeface="+mj-lt"/>
                </a:rPr>
                <a:t>COMPORTMENT</a:t>
              </a:r>
              <a:endParaRPr 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71F845-28AD-4C39-B32A-22DABA63091B}"/>
              </a:ext>
            </a:extLst>
          </p:cNvPr>
          <p:cNvGrpSpPr/>
          <p:nvPr/>
        </p:nvGrpSpPr>
        <p:grpSpPr>
          <a:xfrm>
            <a:off x="2581792" y="3466625"/>
            <a:ext cx="1071563" cy="508397"/>
            <a:chOff x="3442389" y="4622166"/>
            <a:chExt cx="1428750" cy="677863"/>
          </a:xfrm>
        </p:grpSpPr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E6DB8DBE-EA45-4ED5-AA5F-763865846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389" y="4622166"/>
              <a:ext cx="1428750" cy="677863"/>
            </a:xfrm>
            <a:custGeom>
              <a:avLst/>
              <a:gdLst>
                <a:gd name="T0" fmla="*/ 379 w 379"/>
                <a:gd name="T1" fmla="*/ 121 h 180"/>
                <a:gd name="T2" fmla="*/ 309 w 379"/>
                <a:gd name="T3" fmla="*/ 0 h 180"/>
                <a:gd name="T4" fmla="*/ 73 w 379"/>
                <a:gd name="T5" fmla="*/ 0 h 180"/>
                <a:gd name="T6" fmla="*/ 0 w 379"/>
                <a:gd name="T7" fmla="*/ 124 h 180"/>
                <a:gd name="T8" fmla="*/ 379 w 379"/>
                <a:gd name="T9" fmla="*/ 12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180">
                  <a:moveTo>
                    <a:pt x="379" y="121"/>
                  </a:moveTo>
                  <a:cubicBezTo>
                    <a:pt x="379" y="121"/>
                    <a:pt x="329" y="37"/>
                    <a:pt x="309" y="0"/>
                  </a:cubicBezTo>
                  <a:cubicBezTo>
                    <a:pt x="235" y="29"/>
                    <a:pt x="146" y="28"/>
                    <a:pt x="73" y="0"/>
                  </a:cubicBezTo>
                  <a:cubicBezTo>
                    <a:pt x="35" y="64"/>
                    <a:pt x="12" y="104"/>
                    <a:pt x="0" y="124"/>
                  </a:cubicBezTo>
                  <a:cubicBezTo>
                    <a:pt x="116" y="177"/>
                    <a:pt x="258" y="180"/>
                    <a:pt x="379" y="121"/>
                  </a:cubicBezTo>
                  <a:close/>
                </a:path>
              </a:pathLst>
            </a:custGeom>
            <a:gradFill flip="none" rotWithShape="1">
              <a:gsLst>
                <a:gs pos="7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E39A64-3C72-4821-B557-E991BDD73A22}"/>
                </a:ext>
              </a:extLst>
            </p:cNvPr>
            <p:cNvSpPr txBox="1"/>
            <p:nvPr/>
          </p:nvSpPr>
          <p:spPr>
            <a:xfrm>
              <a:off x="3593899" y="4690567"/>
              <a:ext cx="1101786" cy="382010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04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C9370-CC68-4E33-926A-8047FF07C73C}"/>
              </a:ext>
            </a:extLst>
          </p:cNvPr>
          <p:cNvGrpSpPr/>
          <p:nvPr/>
        </p:nvGrpSpPr>
        <p:grpSpPr>
          <a:xfrm>
            <a:off x="3783134" y="2383554"/>
            <a:ext cx="1693069" cy="2210591"/>
            <a:chOff x="5044176" y="3178073"/>
            <a:chExt cx="2257425" cy="2947456"/>
          </a:xfrm>
        </p:grpSpPr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2FEEC316-D05C-4296-9AE8-4A7A764E5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4176" y="3479166"/>
              <a:ext cx="2257425" cy="2646363"/>
            </a:xfrm>
            <a:custGeom>
              <a:avLst/>
              <a:gdLst>
                <a:gd name="T0" fmla="*/ 194 w 599"/>
                <a:gd name="T1" fmla="*/ 702 h 702"/>
                <a:gd name="T2" fmla="*/ 599 w 599"/>
                <a:gd name="T3" fmla="*/ 1 h 702"/>
                <a:gd name="T4" fmla="*/ 212 w 599"/>
                <a:gd name="T5" fmla="*/ 0 h 702"/>
                <a:gd name="T6" fmla="*/ 0 w 599"/>
                <a:gd name="T7" fmla="*/ 367 h 702"/>
                <a:gd name="T8" fmla="*/ 194 w 599"/>
                <a:gd name="T9" fmla="*/ 70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9" h="702">
                  <a:moveTo>
                    <a:pt x="194" y="702"/>
                  </a:moveTo>
                  <a:cubicBezTo>
                    <a:pt x="435" y="564"/>
                    <a:pt x="599" y="277"/>
                    <a:pt x="599" y="1"/>
                  </a:cubicBezTo>
                  <a:cubicBezTo>
                    <a:pt x="468" y="0"/>
                    <a:pt x="252" y="0"/>
                    <a:pt x="212" y="0"/>
                  </a:cubicBezTo>
                  <a:cubicBezTo>
                    <a:pt x="205" y="150"/>
                    <a:pt x="120" y="297"/>
                    <a:pt x="0" y="367"/>
                  </a:cubicBezTo>
                  <a:cubicBezTo>
                    <a:pt x="76" y="499"/>
                    <a:pt x="194" y="702"/>
                    <a:pt x="194" y="702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5"/>
                </a:gs>
                <a:gs pos="0">
                  <a:schemeClr val="accent5">
                    <a:lumMod val="90000"/>
                    <a:lumOff val="10000"/>
                  </a:scheme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24E623A-655A-4A9A-BD65-8AC030E246AB}"/>
                </a:ext>
              </a:extLst>
            </p:cNvPr>
            <p:cNvSpPr txBox="1"/>
            <p:nvPr/>
          </p:nvSpPr>
          <p:spPr>
            <a:xfrm rot="18300174">
              <a:off x="4917709" y="4329252"/>
              <a:ext cx="2671690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  <a:latin typeface="+mj-lt"/>
                </a:rPr>
                <a:t>CONFIDENCE</a:t>
              </a:r>
              <a:endParaRPr 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A6F7E8D-58E0-47C1-8C46-728D9D303008}"/>
              </a:ext>
            </a:extLst>
          </p:cNvPr>
          <p:cNvGrpSpPr/>
          <p:nvPr/>
        </p:nvGrpSpPr>
        <p:grpSpPr>
          <a:xfrm>
            <a:off x="1975764" y="3712674"/>
            <a:ext cx="2288381" cy="1343025"/>
            <a:chOff x="2634351" y="4922204"/>
            <a:chExt cx="3051175" cy="1790700"/>
          </a:xfrm>
        </p:grpSpPr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EA1439D9-C232-45B3-8C35-EDFCE8681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351" y="4922204"/>
              <a:ext cx="3051175" cy="1790700"/>
            </a:xfrm>
            <a:custGeom>
              <a:avLst/>
              <a:gdLst>
                <a:gd name="T0" fmla="*/ 809 w 809"/>
                <a:gd name="T1" fmla="*/ 335 h 475"/>
                <a:gd name="T2" fmla="*/ 0 w 809"/>
                <a:gd name="T3" fmla="*/ 336 h 475"/>
                <a:gd name="T4" fmla="*/ 192 w 809"/>
                <a:gd name="T5" fmla="*/ 0 h 475"/>
                <a:gd name="T6" fmla="*/ 615 w 809"/>
                <a:gd name="T7" fmla="*/ 0 h 475"/>
                <a:gd name="T8" fmla="*/ 809 w 809"/>
                <a:gd name="T9" fmla="*/ 33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" h="475">
                  <a:moveTo>
                    <a:pt x="809" y="335"/>
                  </a:moveTo>
                  <a:cubicBezTo>
                    <a:pt x="569" y="475"/>
                    <a:pt x="238" y="474"/>
                    <a:pt x="0" y="336"/>
                  </a:cubicBezTo>
                  <a:cubicBezTo>
                    <a:pt x="64" y="222"/>
                    <a:pt x="172" y="34"/>
                    <a:pt x="192" y="0"/>
                  </a:cubicBezTo>
                  <a:cubicBezTo>
                    <a:pt x="325" y="69"/>
                    <a:pt x="495" y="69"/>
                    <a:pt x="615" y="0"/>
                  </a:cubicBezTo>
                  <a:cubicBezTo>
                    <a:pt x="692" y="132"/>
                    <a:pt x="809" y="335"/>
                    <a:pt x="809" y="33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8600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B234FE3-F12F-4D0D-B612-18EC6204B939}"/>
                </a:ext>
              </a:extLst>
            </p:cNvPr>
            <p:cNvSpPr txBox="1"/>
            <p:nvPr/>
          </p:nvSpPr>
          <p:spPr>
            <a:xfrm>
              <a:off x="2787140" y="5459864"/>
              <a:ext cx="2671690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  <a:latin typeface="+mj-lt"/>
                </a:rPr>
                <a:t>CONSCIENCE</a:t>
              </a:r>
              <a:endParaRPr 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A39DF2-7EC1-440B-A6D5-E7863C65F2F1}"/>
              </a:ext>
            </a:extLst>
          </p:cNvPr>
          <p:cNvGrpSpPr/>
          <p:nvPr/>
        </p:nvGrpSpPr>
        <p:grpSpPr>
          <a:xfrm>
            <a:off x="1769786" y="2728437"/>
            <a:ext cx="828787" cy="921544"/>
            <a:chOff x="2359714" y="3637916"/>
            <a:chExt cx="1105049" cy="1228725"/>
          </a:xfrm>
        </p:grpSpPr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26E9573A-5ABF-47CC-A24A-50C17742A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714" y="3637916"/>
              <a:ext cx="992188" cy="1228725"/>
            </a:xfrm>
            <a:custGeom>
              <a:avLst/>
              <a:gdLst>
                <a:gd name="T0" fmla="*/ 192 w 263"/>
                <a:gd name="T1" fmla="*/ 326 h 326"/>
                <a:gd name="T2" fmla="*/ 263 w 263"/>
                <a:gd name="T3" fmla="*/ 205 h 326"/>
                <a:gd name="T4" fmla="*/ 144 w 263"/>
                <a:gd name="T5" fmla="*/ 1 h 326"/>
                <a:gd name="T6" fmla="*/ 0 w 263"/>
                <a:gd name="T7" fmla="*/ 0 h 326"/>
                <a:gd name="T8" fmla="*/ 192 w 263"/>
                <a:gd name="T9" fmla="*/ 32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26">
                  <a:moveTo>
                    <a:pt x="192" y="326"/>
                  </a:moveTo>
                  <a:cubicBezTo>
                    <a:pt x="192" y="326"/>
                    <a:pt x="241" y="241"/>
                    <a:pt x="263" y="205"/>
                  </a:cubicBezTo>
                  <a:cubicBezTo>
                    <a:pt x="201" y="156"/>
                    <a:pt x="156" y="78"/>
                    <a:pt x="144" y="1"/>
                  </a:cubicBezTo>
                  <a:cubicBezTo>
                    <a:pt x="70" y="0"/>
                    <a:pt x="23" y="0"/>
                    <a:pt x="0" y="0"/>
                  </a:cubicBezTo>
                  <a:cubicBezTo>
                    <a:pt x="13" y="127"/>
                    <a:pt x="81" y="251"/>
                    <a:pt x="192" y="326"/>
                  </a:cubicBezTo>
                  <a:close/>
                </a:path>
              </a:pathLst>
            </a:custGeom>
            <a:gradFill flip="none" rotWithShape="1">
              <a:gsLst>
                <a:gs pos="86000">
                  <a:schemeClr val="accent2">
                    <a:lumMod val="90000"/>
                    <a:lumOff val="10000"/>
                  </a:schemeClr>
                </a:gs>
                <a:gs pos="22000">
                  <a:schemeClr val="accent2">
                    <a:lumMod val="75000"/>
                    <a:lumOff val="25000"/>
                  </a:schemeClr>
                </a:gs>
              </a:gsLst>
              <a:lin ang="10200000" scaled="0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BE72350-DF2A-4F95-850B-F55F89D17E04}"/>
                </a:ext>
              </a:extLst>
            </p:cNvPr>
            <p:cNvSpPr txBox="1"/>
            <p:nvPr/>
          </p:nvSpPr>
          <p:spPr>
            <a:xfrm>
              <a:off x="2362977" y="3988062"/>
              <a:ext cx="1101786" cy="382010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sz="1050" b="1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05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E65407-4C6A-41A3-917C-8AF6156AC86C}"/>
              </a:ext>
            </a:extLst>
          </p:cNvPr>
          <p:cNvGrpSpPr/>
          <p:nvPr/>
        </p:nvGrpSpPr>
        <p:grpSpPr>
          <a:xfrm>
            <a:off x="755373" y="2331663"/>
            <a:ext cx="1693069" cy="2262483"/>
            <a:chOff x="1007164" y="3108884"/>
            <a:chExt cx="2257425" cy="3016645"/>
          </a:xfrm>
        </p:grpSpPr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ECD65CEA-9978-4F92-A95F-CFC164F20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164" y="3479166"/>
              <a:ext cx="2257425" cy="2646363"/>
            </a:xfrm>
            <a:custGeom>
              <a:avLst/>
              <a:gdLst>
                <a:gd name="T0" fmla="*/ 406 w 599"/>
                <a:gd name="T1" fmla="*/ 702 h 702"/>
                <a:gd name="T2" fmla="*/ 0 w 599"/>
                <a:gd name="T3" fmla="*/ 1 h 702"/>
                <a:gd name="T4" fmla="*/ 387 w 599"/>
                <a:gd name="T5" fmla="*/ 0 h 702"/>
                <a:gd name="T6" fmla="*/ 599 w 599"/>
                <a:gd name="T7" fmla="*/ 367 h 702"/>
                <a:gd name="T8" fmla="*/ 406 w 599"/>
                <a:gd name="T9" fmla="*/ 70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9" h="702">
                  <a:moveTo>
                    <a:pt x="406" y="702"/>
                  </a:moveTo>
                  <a:cubicBezTo>
                    <a:pt x="165" y="564"/>
                    <a:pt x="0" y="277"/>
                    <a:pt x="0" y="1"/>
                  </a:cubicBezTo>
                  <a:cubicBezTo>
                    <a:pt x="131" y="0"/>
                    <a:pt x="347" y="0"/>
                    <a:pt x="387" y="0"/>
                  </a:cubicBezTo>
                  <a:cubicBezTo>
                    <a:pt x="394" y="150"/>
                    <a:pt x="479" y="297"/>
                    <a:pt x="599" y="367"/>
                  </a:cubicBezTo>
                  <a:cubicBezTo>
                    <a:pt x="523" y="499"/>
                    <a:pt x="406" y="702"/>
                    <a:pt x="406" y="702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85000"/>
                    <a:lumOff val="15000"/>
                  </a:schemeClr>
                </a:gs>
                <a:gs pos="0">
                  <a:schemeClr val="accent2">
                    <a:lumMod val="75000"/>
                    <a:lumOff val="25000"/>
                  </a:schemeClr>
                </a:gs>
              </a:gsLst>
              <a:lin ang="10200000" scaled="0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61DFFF0-BDBA-45A9-82FC-DEB3DD6D235B}"/>
                </a:ext>
              </a:extLst>
            </p:cNvPr>
            <p:cNvSpPr txBox="1"/>
            <p:nvPr/>
          </p:nvSpPr>
          <p:spPr>
            <a:xfrm rot="3562234">
              <a:off x="975355" y="4260063"/>
              <a:ext cx="2671690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  <a:latin typeface="+mj-lt"/>
                </a:rPr>
                <a:t>COMMITMENT</a:t>
              </a:r>
              <a:endParaRPr 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1090919A-9D71-48F1-AA34-9047E8126A6B}"/>
              </a:ext>
            </a:extLst>
          </p:cNvPr>
          <p:cNvSpPr txBox="1"/>
          <p:nvPr/>
        </p:nvSpPr>
        <p:spPr>
          <a:xfrm>
            <a:off x="6143373" y="1145715"/>
            <a:ext cx="2832461" cy="19968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The 6 C’s of </a:t>
            </a:r>
          </a:p>
          <a:p>
            <a:pPr algn="ctr"/>
            <a:r>
              <a:rPr lang="en-US" sz="4000" b="1" dirty="0" smtClean="0">
                <a:latin typeface="+mj-lt"/>
              </a:rPr>
              <a:t>Caring</a:t>
            </a:r>
            <a:endParaRPr lang="en-US" sz="4000" b="1" dirty="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9B35E99-7EB9-42D8-B93D-66C4A9C16EED}"/>
              </a:ext>
            </a:extLst>
          </p:cNvPr>
          <p:cNvSpPr txBox="1"/>
          <p:nvPr/>
        </p:nvSpPr>
        <p:spPr>
          <a:xfrm>
            <a:off x="6254753" y="3383547"/>
            <a:ext cx="2609700" cy="20012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1500"/>
              </a:lnSpc>
            </a:pPr>
            <a:r>
              <a:rPr lang="en-US" sz="1050" b="1" dirty="0" smtClean="0">
                <a:latin typeface="+mj-lt"/>
              </a:rPr>
              <a:t>Roach’s Nursing Theory</a:t>
            </a:r>
          </a:p>
          <a:p>
            <a:pPr algn="ctr">
              <a:lnSpc>
                <a:spcPts val="1500"/>
              </a:lnSpc>
            </a:pPr>
            <a:r>
              <a:rPr lang="en-US" sz="1050" b="1" dirty="0" smtClean="0">
                <a:latin typeface="+mj-lt"/>
              </a:rPr>
              <a:t>Caring, the Human Mode of Being</a:t>
            </a:r>
          </a:p>
          <a:p>
            <a:pPr algn="ctr">
              <a:lnSpc>
                <a:spcPts val="1500"/>
              </a:lnSpc>
            </a:pPr>
            <a:r>
              <a:rPr lang="en-US" sz="1050" b="1" dirty="0" smtClean="0">
                <a:latin typeface="+mj-lt"/>
              </a:rPr>
              <a:t>(2013: 165-179)</a:t>
            </a:r>
            <a:endParaRPr lang="en-US" sz="105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625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 nodePh="1">
                                  <p:stCondLst>
                                    <p:cond delay="110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2A57761-D246-4623-AFE6-D3C3F785B758}"/>
              </a:ext>
            </a:extLst>
          </p:cNvPr>
          <p:cNvGrpSpPr/>
          <p:nvPr/>
        </p:nvGrpSpPr>
        <p:grpSpPr>
          <a:xfrm>
            <a:off x="470402" y="236377"/>
            <a:ext cx="2287191" cy="1345406"/>
            <a:chOff x="2631176" y="147003"/>
            <a:chExt cx="3049588" cy="1793875"/>
          </a:xfrm>
          <a:solidFill>
            <a:srgbClr val="AC0075"/>
          </a:solidFill>
        </p:grpSpPr>
        <p:sp>
          <p:nvSpPr>
            <p:cNvPr id="3" name="Freeform 43">
              <a:extLst>
                <a:ext uri="{FF2B5EF4-FFF2-40B4-BE49-F238E27FC236}">
                  <a16:creationId xmlns:a16="http://schemas.microsoft.com/office/drawing/2014/main" id="{66CDA9D3-C936-432E-8BA6-C3A9B5016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176" y="147003"/>
              <a:ext cx="3049588" cy="1793875"/>
            </a:xfrm>
            <a:custGeom>
              <a:avLst/>
              <a:gdLst>
                <a:gd name="T0" fmla="*/ 0 w 809"/>
                <a:gd name="T1" fmla="*/ 141 h 476"/>
                <a:gd name="T2" fmla="*/ 809 w 809"/>
                <a:gd name="T3" fmla="*/ 140 h 476"/>
                <a:gd name="T4" fmla="*/ 617 w 809"/>
                <a:gd name="T5" fmla="*/ 475 h 476"/>
                <a:gd name="T6" fmla="*/ 193 w 809"/>
                <a:gd name="T7" fmla="*/ 476 h 476"/>
                <a:gd name="T8" fmla="*/ 0 w 809"/>
                <a:gd name="T9" fmla="*/ 141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" h="476">
                  <a:moveTo>
                    <a:pt x="0" y="141"/>
                  </a:moveTo>
                  <a:cubicBezTo>
                    <a:pt x="240" y="0"/>
                    <a:pt x="571" y="1"/>
                    <a:pt x="809" y="140"/>
                  </a:cubicBezTo>
                  <a:cubicBezTo>
                    <a:pt x="745" y="254"/>
                    <a:pt x="637" y="441"/>
                    <a:pt x="617" y="475"/>
                  </a:cubicBezTo>
                  <a:cubicBezTo>
                    <a:pt x="484" y="407"/>
                    <a:pt x="314" y="407"/>
                    <a:pt x="193" y="476"/>
                  </a:cubicBezTo>
                  <a:cubicBezTo>
                    <a:pt x="116" y="344"/>
                    <a:pt x="0" y="141"/>
                    <a:pt x="0" y="1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8A41193-322F-48EE-BF2E-FF6D11593132}"/>
                </a:ext>
              </a:extLst>
            </p:cNvPr>
            <p:cNvSpPr txBox="1"/>
            <p:nvPr/>
          </p:nvSpPr>
          <p:spPr>
            <a:xfrm>
              <a:off x="2942897" y="801538"/>
              <a:ext cx="2410372" cy="369332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  <a:latin typeface="+mj-lt"/>
                </a:rPr>
                <a:t>COMPASSION</a:t>
              </a:r>
              <a:endParaRPr 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757593" y="1927855"/>
            <a:ext cx="2287191" cy="400110"/>
          </a:xfrm>
          <a:prstGeom prst="rect">
            <a:avLst/>
          </a:prstGeom>
          <a:solidFill>
            <a:srgbClr val="AC0075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 caring nurse</a:t>
            </a:r>
            <a:endParaRPr lang="en-ZA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7593" y="3903379"/>
            <a:ext cx="1347889" cy="400110"/>
          </a:xfrm>
          <a:prstGeom prst="rect">
            <a:avLst/>
          </a:prstGeom>
          <a:solidFill>
            <a:srgbClr val="AC0075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Comfort</a:t>
            </a:r>
            <a:endParaRPr lang="en-ZA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7593" y="3242933"/>
            <a:ext cx="1999530" cy="400110"/>
          </a:xfrm>
          <a:prstGeom prst="rect">
            <a:avLst/>
          </a:prstGeom>
          <a:solidFill>
            <a:srgbClr val="AC0075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Spiritual needs</a:t>
            </a:r>
            <a:endParaRPr lang="en-ZA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57593" y="2585394"/>
            <a:ext cx="1333706" cy="400110"/>
          </a:xfrm>
          <a:prstGeom prst="rect">
            <a:avLst/>
          </a:prstGeom>
          <a:solidFill>
            <a:srgbClr val="AC0075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Empathy</a:t>
            </a:r>
            <a:endParaRPr lang="en-Z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7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FACB3FC-E05A-43C9-9AA9-8C337FDD96D7}"/>
              </a:ext>
            </a:extLst>
          </p:cNvPr>
          <p:cNvGrpSpPr/>
          <p:nvPr/>
        </p:nvGrpSpPr>
        <p:grpSpPr>
          <a:xfrm rot="18004104">
            <a:off x="551796" y="-87101"/>
            <a:ext cx="1694260" cy="1992359"/>
            <a:chOff x="5047351" y="731203"/>
            <a:chExt cx="2259013" cy="2656477"/>
          </a:xfrm>
          <a:solidFill>
            <a:srgbClr val="007DE7"/>
          </a:solidFill>
        </p:grpSpPr>
        <p:sp>
          <p:nvSpPr>
            <p:cNvPr id="4" name="Freeform 49">
              <a:extLst>
                <a:ext uri="{FF2B5EF4-FFF2-40B4-BE49-F238E27FC236}">
                  <a16:creationId xmlns:a16="http://schemas.microsoft.com/office/drawing/2014/main" id="{39DCF4DA-2ED4-494D-AD58-CA25B3C25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7351" y="731203"/>
              <a:ext cx="2259013" cy="2643188"/>
            </a:xfrm>
            <a:custGeom>
              <a:avLst/>
              <a:gdLst>
                <a:gd name="T0" fmla="*/ 598 w 599"/>
                <a:gd name="T1" fmla="*/ 701 h 701"/>
                <a:gd name="T2" fmla="*/ 194 w 599"/>
                <a:gd name="T3" fmla="*/ 0 h 701"/>
                <a:gd name="T4" fmla="*/ 0 w 599"/>
                <a:gd name="T5" fmla="*/ 334 h 701"/>
                <a:gd name="T6" fmla="*/ 211 w 599"/>
                <a:gd name="T7" fmla="*/ 701 h 701"/>
                <a:gd name="T8" fmla="*/ 598 w 599"/>
                <a:gd name="T9" fmla="*/ 701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9" h="701">
                  <a:moveTo>
                    <a:pt x="598" y="701"/>
                  </a:moveTo>
                  <a:cubicBezTo>
                    <a:pt x="599" y="423"/>
                    <a:pt x="433" y="137"/>
                    <a:pt x="194" y="0"/>
                  </a:cubicBezTo>
                  <a:cubicBezTo>
                    <a:pt x="127" y="112"/>
                    <a:pt x="19" y="299"/>
                    <a:pt x="0" y="334"/>
                  </a:cubicBezTo>
                  <a:cubicBezTo>
                    <a:pt x="126" y="415"/>
                    <a:pt x="210" y="562"/>
                    <a:pt x="211" y="701"/>
                  </a:cubicBezTo>
                  <a:cubicBezTo>
                    <a:pt x="364" y="701"/>
                    <a:pt x="598" y="701"/>
                    <a:pt x="598" y="7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FFFDF68-2DA3-4957-9C8F-23EBBADAEC93}"/>
                </a:ext>
              </a:extLst>
            </p:cNvPr>
            <p:cNvSpPr txBox="1"/>
            <p:nvPr/>
          </p:nvSpPr>
          <p:spPr>
            <a:xfrm rot="3595896">
              <a:off x="5127262" y="2013029"/>
              <a:ext cx="2318590" cy="430712"/>
            </a:xfrm>
            <a:prstGeom prst="rect">
              <a:avLst/>
            </a:prstGeom>
            <a:grpFill/>
          </p:spPr>
          <p:txBody>
            <a:bodyPr wrap="square" rtlCol="0">
              <a:normAutofit fontScale="92500" lnSpcReduction="20000"/>
            </a:bodyPr>
            <a:lstStyle/>
            <a:p>
              <a:r>
                <a:rPr lang="en-US" sz="1800" b="1" dirty="0" smtClean="0">
                  <a:solidFill>
                    <a:schemeClr val="bg1"/>
                  </a:solidFill>
                  <a:latin typeface="+mj-lt"/>
                </a:rPr>
                <a:t>COMPETENCE</a:t>
              </a:r>
              <a:endParaRPr 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676863" y="1530782"/>
            <a:ext cx="3502448" cy="400110"/>
          </a:xfrm>
          <a:prstGeom prst="rect">
            <a:avLst/>
          </a:prstGeom>
          <a:solidFill>
            <a:srgbClr val="007DE7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Knowledge and judgment </a:t>
            </a:r>
            <a:endParaRPr lang="en-ZA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5489" y="2081020"/>
            <a:ext cx="4590267" cy="707886"/>
          </a:xfrm>
          <a:prstGeom prst="rect">
            <a:avLst/>
          </a:prstGeom>
          <a:solidFill>
            <a:srgbClr val="007DE7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Cognitive, affective, psychomotor, technical and administrative skills</a:t>
            </a:r>
            <a:endParaRPr lang="en-ZA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5489" y="2969290"/>
            <a:ext cx="4416848" cy="400110"/>
          </a:xfrm>
          <a:prstGeom prst="rect">
            <a:avLst/>
          </a:prstGeom>
          <a:solidFill>
            <a:srgbClr val="007DE7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Assess, plan, implement, evaluate</a:t>
            </a:r>
            <a:endParaRPr lang="en-ZA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5489" y="3542878"/>
            <a:ext cx="1531758" cy="400110"/>
          </a:xfrm>
          <a:prstGeom prst="rect">
            <a:avLst/>
          </a:prstGeom>
          <a:solidFill>
            <a:srgbClr val="007DE7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Motivation</a:t>
            </a:r>
            <a:endParaRPr lang="en-ZA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393" y="4247407"/>
            <a:ext cx="8576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NB: Competence without compassion is cold and inhumane, compassion without competence is meaningless and dangerous.</a:t>
            </a:r>
            <a:endParaRPr lang="en-Z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61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64C9370-CC68-4E33-926A-8047FF07C73C}"/>
              </a:ext>
            </a:extLst>
          </p:cNvPr>
          <p:cNvGrpSpPr/>
          <p:nvPr/>
        </p:nvGrpSpPr>
        <p:grpSpPr>
          <a:xfrm rot="14451336">
            <a:off x="887902" y="-235222"/>
            <a:ext cx="1693069" cy="2053308"/>
            <a:chOff x="5044176" y="3387784"/>
            <a:chExt cx="2257425" cy="2737745"/>
          </a:xfrm>
        </p:grpSpPr>
        <p:sp>
          <p:nvSpPr>
            <p:cNvPr id="3" name="Freeform 51">
              <a:extLst>
                <a:ext uri="{FF2B5EF4-FFF2-40B4-BE49-F238E27FC236}">
                  <a16:creationId xmlns:a16="http://schemas.microsoft.com/office/drawing/2014/main" id="{2FEEC316-D05C-4296-9AE8-4A7A764E5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4176" y="3479166"/>
              <a:ext cx="2257425" cy="2646363"/>
            </a:xfrm>
            <a:custGeom>
              <a:avLst/>
              <a:gdLst>
                <a:gd name="T0" fmla="*/ 194 w 599"/>
                <a:gd name="T1" fmla="*/ 702 h 702"/>
                <a:gd name="T2" fmla="*/ 599 w 599"/>
                <a:gd name="T3" fmla="*/ 1 h 702"/>
                <a:gd name="T4" fmla="*/ 212 w 599"/>
                <a:gd name="T5" fmla="*/ 0 h 702"/>
                <a:gd name="T6" fmla="*/ 0 w 599"/>
                <a:gd name="T7" fmla="*/ 367 h 702"/>
                <a:gd name="T8" fmla="*/ 194 w 599"/>
                <a:gd name="T9" fmla="*/ 70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9" h="702">
                  <a:moveTo>
                    <a:pt x="194" y="702"/>
                  </a:moveTo>
                  <a:cubicBezTo>
                    <a:pt x="435" y="564"/>
                    <a:pt x="599" y="277"/>
                    <a:pt x="599" y="1"/>
                  </a:cubicBezTo>
                  <a:cubicBezTo>
                    <a:pt x="468" y="0"/>
                    <a:pt x="252" y="0"/>
                    <a:pt x="212" y="0"/>
                  </a:cubicBezTo>
                  <a:cubicBezTo>
                    <a:pt x="205" y="150"/>
                    <a:pt x="120" y="297"/>
                    <a:pt x="0" y="367"/>
                  </a:cubicBezTo>
                  <a:cubicBezTo>
                    <a:pt x="76" y="499"/>
                    <a:pt x="194" y="702"/>
                    <a:pt x="194" y="702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5"/>
                </a:gs>
                <a:gs pos="0">
                  <a:schemeClr val="accent5">
                    <a:lumMod val="90000"/>
                    <a:lumOff val="10000"/>
                  </a:schemeClr>
                </a:gs>
              </a:gsLst>
              <a:lin ang="27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24E623A-655A-4A9A-BD65-8AC030E246AB}"/>
                </a:ext>
              </a:extLst>
            </p:cNvPr>
            <p:cNvSpPr txBox="1"/>
            <p:nvPr/>
          </p:nvSpPr>
          <p:spPr>
            <a:xfrm rot="7148664">
              <a:off x="5092373" y="4538964"/>
              <a:ext cx="2671691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  <a:latin typeface="+mj-lt"/>
                </a:rPr>
                <a:t>CONFIDENCE</a:t>
              </a:r>
              <a:endParaRPr 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85348" y="1524574"/>
            <a:ext cx="8326645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What is “confidence,” and why does it matter for nurses? </a:t>
            </a:r>
            <a:endParaRPr lang="en-US" sz="1600" b="1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A </a:t>
            </a:r>
            <a:r>
              <a:rPr lang="en-US" dirty="0"/>
              <a:t>feeling or belief that you can do something well or succeed at something</a:t>
            </a:r>
            <a:r>
              <a:rPr lang="en-US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For </a:t>
            </a:r>
            <a:r>
              <a:rPr lang="en-US" dirty="0"/>
              <a:t>new nurses transitioning from the academic setting into their first patient care positions,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a </a:t>
            </a:r>
            <a:r>
              <a:rPr lang="en-US" dirty="0"/>
              <a:t>belief in their ability to skillfully deliver patient care </a:t>
            </a:r>
            <a:r>
              <a:rPr lang="en-US" dirty="0" smtClean="0"/>
              <a:t>is </a:t>
            </a:r>
            <a:r>
              <a:rPr lang="en-US" dirty="0"/>
              <a:t>crucial to their success. </a:t>
            </a:r>
            <a:endParaRPr lang="en-US" dirty="0" smtClean="0"/>
          </a:p>
          <a:p>
            <a:endParaRPr lang="en-US" dirty="0" smtClean="0"/>
          </a:p>
          <a:p>
            <a:endParaRPr lang="en-ZA" dirty="0"/>
          </a:p>
        </p:txBody>
      </p:sp>
      <p:sp>
        <p:nvSpPr>
          <p:cNvPr id="7" name="Rectangle 6"/>
          <p:cNvSpPr/>
          <p:nvPr/>
        </p:nvSpPr>
        <p:spPr>
          <a:xfrm>
            <a:off x="2151719" y="2801098"/>
            <a:ext cx="679258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HealthStream.com/</a:t>
            </a:r>
            <a:r>
              <a:rPr lang="en-US" sz="900" dirty="0" err="1"/>
              <a:t>pxadvisor</a:t>
            </a:r>
            <a:r>
              <a:rPr lang="en-US" sz="900" dirty="0"/>
              <a:t> • 800.933.9293 • contact@healthstream.com • Reprint from JANUARY 2016 PX Advisor</a:t>
            </a:r>
            <a:endParaRPr lang="en-ZA" sz="900" dirty="0"/>
          </a:p>
        </p:txBody>
      </p:sp>
      <p:sp>
        <p:nvSpPr>
          <p:cNvPr id="8" name="Rectangle 7"/>
          <p:cNvSpPr/>
          <p:nvPr/>
        </p:nvSpPr>
        <p:spPr>
          <a:xfrm>
            <a:off x="454370" y="3701344"/>
            <a:ext cx="868963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303336"/>
              </a:solidFill>
            </a:endParaRPr>
          </a:p>
          <a:p>
            <a:r>
              <a:rPr lang="en-US" sz="900" i="1" dirty="0" smtClean="0">
                <a:solidFill>
                  <a:srgbClr val="303336"/>
                </a:solidFill>
                <a:latin typeface="Open Sans"/>
              </a:rPr>
              <a:t>                                      </a:t>
            </a:r>
          </a:p>
          <a:p>
            <a:r>
              <a:rPr lang="en-US" sz="900" i="1" dirty="0">
                <a:solidFill>
                  <a:srgbClr val="303336"/>
                </a:solidFill>
                <a:latin typeface="Open Sans"/>
              </a:rPr>
              <a:t> </a:t>
            </a:r>
            <a:r>
              <a:rPr lang="en-US" sz="900" i="1" dirty="0" smtClean="0">
                <a:solidFill>
                  <a:srgbClr val="303336"/>
                </a:solidFill>
                <a:latin typeface="Open Sans"/>
              </a:rPr>
              <a:t>                                          </a:t>
            </a:r>
            <a:endParaRPr lang="en-Z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303336"/>
              </a:solidFill>
              <a:latin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  <a:p>
            <a:endParaRPr lang="en-ZA" dirty="0"/>
          </a:p>
        </p:txBody>
      </p:sp>
      <p:sp>
        <p:nvSpPr>
          <p:cNvPr id="11" name="Rectangle 10"/>
          <p:cNvSpPr/>
          <p:nvPr/>
        </p:nvSpPr>
        <p:spPr>
          <a:xfrm>
            <a:off x="6658302" y="-4161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ZA" dirty="0"/>
          </a:p>
        </p:txBody>
      </p:sp>
      <p:sp>
        <p:nvSpPr>
          <p:cNvPr id="12" name="TextBox 11"/>
          <p:cNvSpPr txBox="1"/>
          <p:nvPr/>
        </p:nvSpPr>
        <p:spPr>
          <a:xfrm>
            <a:off x="250371" y="3263512"/>
            <a:ext cx="8164286" cy="523220"/>
          </a:xfrm>
          <a:prstGeom prst="rect">
            <a:avLst/>
          </a:prstGeom>
          <a:solidFill>
            <a:srgbClr val="005399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Faith or belief that one will act in a right, proper, or effective way without any suggestion of conceit or arrogance.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0371" y="3997915"/>
            <a:ext cx="8164286" cy="523220"/>
          </a:xfrm>
          <a:prstGeom prst="rect">
            <a:avLst/>
          </a:prstGeom>
          <a:solidFill>
            <a:srgbClr val="005399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Implies an ease or coolness under stress that reflects perfect self-control and command of </a:t>
            </a:r>
            <a:r>
              <a:rPr lang="en-US" dirty="0" smtClean="0">
                <a:solidFill>
                  <a:schemeClr val="bg1"/>
                </a:solidFill>
              </a:rPr>
              <a:t>one's </a:t>
            </a:r>
            <a:r>
              <a:rPr lang="en-US" dirty="0">
                <a:solidFill>
                  <a:schemeClr val="bg1"/>
                </a:solidFill>
              </a:rPr>
              <a:t>powers.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22016" y="4650645"/>
            <a:ext cx="60519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rgbClr val="303336"/>
                </a:solidFill>
                <a:latin typeface="Open Sans"/>
              </a:rPr>
              <a:t>Merriam-Webster.com Dictionary</a:t>
            </a:r>
            <a:r>
              <a:rPr lang="en-US" sz="900" dirty="0">
                <a:solidFill>
                  <a:srgbClr val="303336"/>
                </a:solidFill>
                <a:latin typeface="Open Sans"/>
              </a:rPr>
              <a:t>, Merriam-Webster, https://www.merriam-webster.com/dictionary/confidence. Accessed 28 Feb. 2021.</a:t>
            </a:r>
            <a:endParaRPr lang="en-ZA" sz="900" dirty="0"/>
          </a:p>
        </p:txBody>
      </p:sp>
    </p:spTree>
    <p:extLst>
      <p:ext uri="{BB962C8B-B14F-4D97-AF65-F5344CB8AC3E}">
        <p14:creationId xmlns:p14="http://schemas.microsoft.com/office/powerpoint/2010/main" val="332064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6F7E8D-58E0-47C1-8C46-728D9D303008}"/>
              </a:ext>
            </a:extLst>
          </p:cNvPr>
          <p:cNvGrpSpPr/>
          <p:nvPr/>
        </p:nvGrpSpPr>
        <p:grpSpPr>
          <a:xfrm rot="10800000">
            <a:off x="283598" y="149667"/>
            <a:ext cx="2288381" cy="1343025"/>
            <a:chOff x="2634351" y="4922204"/>
            <a:chExt cx="3051175" cy="1790700"/>
          </a:xfrm>
        </p:grpSpPr>
        <p:sp>
          <p:nvSpPr>
            <p:cNvPr id="3" name="Freeform 53">
              <a:extLst>
                <a:ext uri="{FF2B5EF4-FFF2-40B4-BE49-F238E27FC236}">
                  <a16:creationId xmlns:a16="http://schemas.microsoft.com/office/drawing/2014/main" id="{EA1439D9-C232-45B3-8C35-EDFCE8681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351" y="4922204"/>
              <a:ext cx="3051175" cy="1790700"/>
            </a:xfrm>
            <a:custGeom>
              <a:avLst/>
              <a:gdLst>
                <a:gd name="T0" fmla="*/ 809 w 809"/>
                <a:gd name="T1" fmla="*/ 335 h 475"/>
                <a:gd name="T2" fmla="*/ 0 w 809"/>
                <a:gd name="T3" fmla="*/ 336 h 475"/>
                <a:gd name="T4" fmla="*/ 192 w 809"/>
                <a:gd name="T5" fmla="*/ 0 h 475"/>
                <a:gd name="T6" fmla="*/ 615 w 809"/>
                <a:gd name="T7" fmla="*/ 0 h 475"/>
                <a:gd name="T8" fmla="*/ 809 w 809"/>
                <a:gd name="T9" fmla="*/ 33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" h="475">
                  <a:moveTo>
                    <a:pt x="809" y="335"/>
                  </a:moveTo>
                  <a:cubicBezTo>
                    <a:pt x="569" y="475"/>
                    <a:pt x="238" y="474"/>
                    <a:pt x="0" y="336"/>
                  </a:cubicBezTo>
                  <a:cubicBezTo>
                    <a:pt x="64" y="222"/>
                    <a:pt x="172" y="34"/>
                    <a:pt x="192" y="0"/>
                  </a:cubicBezTo>
                  <a:cubicBezTo>
                    <a:pt x="325" y="69"/>
                    <a:pt x="495" y="69"/>
                    <a:pt x="615" y="0"/>
                  </a:cubicBezTo>
                  <a:cubicBezTo>
                    <a:pt x="692" y="132"/>
                    <a:pt x="809" y="335"/>
                    <a:pt x="809" y="33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86000"/>
                  </a:schemeClr>
                </a:gs>
              </a:gsLst>
              <a:lin ang="9000000" scaled="0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B234FE3-F12F-4D0D-B612-18EC6204B939}"/>
                </a:ext>
              </a:extLst>
            </p:cNvPr>
            <p:cNvSpPr txBox="1"/>
            <p:nvPr/>
          </p:nvSpPr>
          <p:spPr>
            <a:xfrm rot="10800000">
              <a:off x="2824095" y="5817555"/>
              <a:ext cx="2671690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  <a:latin typeface="+mj-lt"/>
                </a:rPr>
                <a:t>CONSCIENCE</a:t>
              </a:r>
              <a:endParaRPr 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121689" y="667290"/>
            <a:ext cx="28151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Pera</a:t>
            </a:r>
            <a:r>
              <a:rPr lang="en-US" dirty="0" smtClean="0"/>
              <a:t> and van </a:t>
            </a:r>
            <a:r>
              <a:rPr lang="en-US" dirty="0" err="1" smtClean="0"/>
              <a:t>Tonder</a:t>
            </a:r>
            <a:r>
              <a:rPr lang="en-US" dirty="0" smtClean="0"/>
              <a:t>, 2011: 28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1030014" y="1723697"/>
            <a:ext cx="7746124" cy="646331"/>
          </a:xfrm>
          <a:prstGeom prst="rect">
            <a:avLst/>
          </a:prstGeom>
          <a:solidFill>
            <a:srgbClr val="F1B500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Thoughts, feelings and actions that involve human valuing and judgement.</a:t>
            </a:r>
            <a:endParaRPr lang="en-ZA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030014" y="2492219"/>
            <a:ext cx="3563007" cy="369332"/>
          </a:xfrm>
          <a:prstGeom prst="rect">
            <a:avLst/>
          </a:prstGeom>
          <a:solidFill>
            <a:srgbClr val="F1B500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It is our ethical ‘gatekeeper’.</a:t>
            </a:r>
            <a:endParaRPr lang="en-ZA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030014" y="3031685"/>
            <a:ext cx="7746124" cy="646331"/>
          </a:xfrm>
          <a:prstGeom prst="rect">
            <a:avLst/>
          </a:prstGeom>
          <a:solidFill>
            <a:srgbClr val="F1B500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Cognitive aspect:  knowledge of and insight into rules and values that one adheres to.</a:t>
            </a:r>
            <a:endParaRPr lang="en-ZA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030014" y="4387616"/>
            <a:ext cx="7746124" cy="646331"/>
          </a:xfrm>
          <a:prstGeom prst="rect">
            <a:avLst/>
          </a:prstGeom>
          <a:solidFill>
            <a:srgbClr val="F1B500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Conative aspect: </a:t>
            </a:r>
            <a:r>
              <a:rPr lang="en-US" sz="1800" dirty="0"/>
              <a:t>expresses attempted action as opposed to action </a:t>
            </a:r>
            <a:r>
              <a:rPr lang="en-US" sz="1800" dirty="0" smtClean="0"/>
              <a:t>itself i.e. you can make decisions about future behavior.</a:t>
            </a:r>
            <a:endParaRPr lang="en-ZA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1030014" y="3848150"/>
            <a:ext cx="7746124" cy="369332"/>
          </a:xfrm>
          <a:prstGeom prst="rect">
            <a:avLst/>
          </a:prstGeom>
          <a:solidFill>
            <a:srgbClr val="F1B500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Affective aspect: feelings of obligation, shame, guilt and pride.</a:t>
            </a: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148005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8E65407-4C6A-41A3-917C-8AF6156AC86C}"/>
              </a:ext>
            </a:extLst>
          </p:cNvPr>
          <p:cNvGrpSpPr/>
          <p:nvPr/>
        </p:nvGrpSpPr>
        <p:grpSpPr>
          <a:xfrm rot="7197130">
            <a:off x="472711" y="-132017"/>
            <a:ext cx="1693069" cy="2069591"/>
            <a:chOff x="1007164" y="3366074"/>
            <a:chExt cx="2257425" cy="2759455"/>
          </a:xfrm>
        </p:grpSpPr>
        <p:sp>
          <p:nvSpPr>
            <p:cNvPr id="3" name="Freeform 47">
              <a:extLst>
                <a:ext uri="{FF2B5EF4-FFF2-40B4-BE49-F238E27FC236}">
                  <a16:creationId xmlns:a16="http://schemas.microsoft.com/office/drawing/2014/main" id="{ECD65CEA-9978-4F92-A95F-CFC164F20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164" y="3479166"/>
              <a:ext cx="2257425" cy="2646363"/>
            </a:xfrm>
            <a:custGeom>
              <a:avLst/>
              <a:gdLst>
                <a:gd name="T0" fmla="*/ 406 w 599"/>
                <a:gd name="T1" fmla="*/ 702 h 702"/>
                <a:gd name="T2" fmla="*/ 0 w 599"/>
                <a:gd name="T3" fmla="*/ 1 h 702"/>
                <a:gd name="T4" fmla="*/ 387 w 599"/>
                <a:gd name="T5" fmla="*/ 0 h 702"/>
                <a:gd name="T6" fmla="*/ 599 w 599"/>
                <a:gd name="T7" fmla="*/ 367 h 702"/>
                <a:gd name="T8" fmla="*/ 406 w 599"/>
                <a:gd name="T9" fmla="*/ 702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9" h="702">
                  <a:moveTo>
                    <a:pt x="406" y="702"/>
                  </a:moveTo>
                  <a:cubicBezTo>
                    <a:pt x="165" y="564"/>
                    <a:pt x="0" y="277"/>
                    <a:pt x="0" y="1"/>
                  </a:cubicBezTo>
                  <a:cubicBezTo>
                    <a:pt x="131" y="0"/>
                    <a:pt x="347" y="0"/>
                    <a:pt x="387" y="0"/>
                  </a:cubicBezTo>
                  <a:cubicBezTo>
                    <a:pt x="394" y="150"/>
                    <a:pt x="479" y="297"/>
                    <a:pt x="599" y="367"/>
                  </a:cubicBezTo>
                  <a:cubicBezTo>
                    <a:pt x="523" y="499"/>
                    <a:pt x="406" y="702"/>
                    <a:pt x="406" y="702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85000"/>
                    <a:lumOff val="15000"/>
                  </a:schemeClr>
                </a:gs>
                <a:gs pos="0">
                  <a:schemeClr val="accent2">
                    <a:lumMod val="75000"/>
                    <a:lumOff val="25000"/>
                  </a:schemeClr>
                </a:gs>
              </a:gsLst>
              <a:lin ang="10200000" scaled="0"/>
              <a:tileRect/>
            </a:gra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1DFFF0-BDBA-45A9-82FC-DEB3DD6D235B}"/>
                </a:ext>
              </a:extLst>
            </p:cNvPr>
            <p:cNvSpPr txBox="1"/>
            <p:nvPr/>
          </p:nvSpPr>
          <p:spPr>
            <a:xfrm rot="14402870">
              <a:off x="529029" y="4517253"/>
              <a:ext cx="2671690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800" b="1" dirty="0" smtClean="0">
                  <a:solidFill>
                    <a:schemeClr val="bg1"/>
                  </a:solidFill>
                  <a:latin typeface="+mj-lt"/>
                </a:rPr>
                <a:t>COMMITMENT</a:t>
              </a:r>
              <a:endParaRPr 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875331" y="4695005"/>
            <a:ext cx="5213131" cy="369332"/>
          </a:xfrm>
          <a:prstGeom prst="rect">
            <a:avLst/>
          </a:prstGeom>
          <a:solidFill>
            <a:srgbClr val="48F795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It is more than an obligation; it is dedication.</a:t>
            </a:r>
            <a:endParaRPr lang="en-ZA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3047" y="1962242"/>
            <a:ext cx="7937700" cy="646331"/>
          </a:xfrm>
          <a:prstGeom prst="rect">
            <a:avLst/>
          </a:prstGeom>
          <a:solidFill>
            <a:srgbClr val="48F795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444444"/>
                </a:solidFill>
                <a:latin typeface="KlavikaWebBasicRegular"/>
              </a:rPr>
              <a:t>Awareness of the challenges ahead and working to overcome these for the sake of your patient and your </a:t>
            </a:r>
            <a:r>
              <a:rPr lang="en-US" sz="1800" dirty="0" smtClean="0">
                <a:solidFill>
                  <a:srgbClr val="444444"/>
                </a:solidFill>
                <a:latin typeface="KlavikaWebBasicRegular"/>
              </a:rPr>
              <a:t>team.</a:t>
            </a:r>
            <a:endParaRPr lang="en-ZA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513047" y="2795474"/>
            <a:ext cx="7937700" cy="646331"/>
          </a:xfrm>
          <a:prstGeom prst="rect">
            <a:avLst/>
          </a:prstGeom>
          <a:solidFill>
            <a:srgbClr val="48F795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444444"/>
                </a:solidFill>
                <a:latin typeface="KlavikaWebBasicRegular"/>
              </a:rPr>
              <a:t>Accepting that your social life may, at times, </a:t>
            </a:r>
            <a:r>
              <a:rPr lang="en-US" sz="1800" dirty="0" smtClean="0">
                <a:solidFill>
                  <a:srgbClr val="444444"/>
                </a:solidFill>
                <a:latin typeface="KlavikaWebBasicRegular"/>
              </a:rPr>
              <a:t>come second </a:t>
            </a:r>
            <a:r>
              <a:rPr lang="en-US" sz="1800" dirty="0">
                <a:solidFill>
                  <a:srgbClr val="444444"/>
                </a:solidFill>
                <a:latin typeface="KlavikaWebBasicRegular"/>
              </a:rPr>
              <a:t>to the needs of your </a:t>
            </a:r>
            <a:r>
              <a:rPr lang="en-US" sz="1800" dirty="0" smtClean="0">
                <a:solidFill>
                  <a:srgbClr val="444444"/>
                </a:solidFill>
                <a:latin typeface="KlavikaWebBasicRegular"/>
              </a:rPr>
              <a:t>patients.</a:t>
            </a:r>
            <a:endParaRPr lang="en-ZA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02996" y="3628706"/>
            <a:ext cx="4645948" cy="369332"/>
          </a:xfrm>
          <a:prstGeom prst="rect">
            <a:avLst/>
          </a:prstGeom>
          <a:solidFill>
            <a:srgbClr val="48F795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444444"/>
                </a:solidFill>
                <a:latin typeface="KlavikaWebBasicRegular"/>
              </a:rPr>
              <a:t>Exhibiting a willingness to learn from </a:t>
            </a:r>
            <a:r>
              <a:rPr lang="en-US" sz="1800" dirty="0" smtClean="0">
                <a:solidFill>
                  <a:srgbClr val="444444"/>
                </a:solidFill>
                <a:latin typeface="KlavikaWebBasicRegular"/>
              </a:rPr>
              <a:t>others.</a:t>
            </a:r>
            <a:endParaRPr lang="en-ZA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513047" y="4138772"/>
            <a:ext cx="8424124" cy="369332"/>
          </a:xfrm>
          <a:prstGeom prst="rect">
            <a:avLst/>
          </a:prstGeom>
          <a:solidFill>
            <a:srgbClr val="48F795"/>
          </a:solidFill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444444"/>
                </a:solidFill>
                <a:latin typeface="KlavikaWebBasicRegular"/>
              </a:rPr>
              <a:t>Always striving to provide the best possible guidance and care for your </a:t>
            </a:r>
            <a:r>
              <a:rPr lang="en-US" sz="1800" dirty="0" smtClean="0">
                <a:solidFill>
                  <a:srgbClr val="444444"/>
                </a:solidFill>
                <a:latin typeface="KlavikaWebBasicRegular"/>
              </a:rPr>
              <a:t>patients.</a:t>
            </a:r>
            <a:endParaRPr lang="en-US" sz="1800" dirty="0">
              <a:solidFill>
                <a:srgbClr val="444444"/>
              </a:solidFill>
              <a:latin typeface="KlavikaWebBasicRegular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65001" y="1265275"/>
            <a:ext cx="4683466" cy="400110"/>
          </a:xfrm>
          <a:prstGeom prst="rect">
            <a:avLst/>
          </a:prstGeom>
          <a:solidFill>
            <a:srgbClr val="48F795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What does commitment look like</a:t>
            </a:r>
            <a:r>
              <a:rPr lang="en-US" sz="2000" b="1" dirty="0" smtClean="0">
                <a:solidFill>
                  <a:srgbClr val="000000"/>
                </a:solidFill>
              </a:rPr>
              <a:t>?</a:t>
            </a:r>
            <a:endParaRPr lang="en-US" sz="2000" b="1" i="0" dirty="0">
              <a:solidFill>
                <a:srgbClr val="444444"/>
              </a:solidFill>
              <a:effectLst/>
              <a:latin typeface="KlavikaWebBasic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8168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B5B2F2-311C-40AB-A278-C72D2A0460FD}"/>
              </a:ext>
            </a:extLst>
          </p:cNvPr>
          <p:cNvGrpSpPr/>
          <p:nvPr/>
        </p:nvGrpSpPr>
        <p:grpSpPr>
          <a:xfrm rot="3497535">
            <a:off x="682337" y="-122981"/>
            <a:ext cx="1694260" cy="1982391"/>
            <a:chOff x="1002401" y="731203"/>
            <a:chExt cx="2259013" cy="2643188"/>
          </a:xfrm>
          <a:solidFill>
            <a:srgbClr val="FF99CC"/>
          </a:solidFill>
        </p:grpSpPr>
        <p:sp>
          <p:nvSpPr>
            <p:cNvPr id="3" name="Freeform 45">
              <a:extLst>
                <a:ext uri="{FF2B5EF4-FFF2-40B4-BE49-F238E27FC236}">
                  <a16:creationId xmlns:a16="http://schemas.microsoft.com/office/drawing/2014/main" id="{904AA03B-2EC5-4B45-82C5-C1953A1A2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401" y="731203"/>
              <a:ext cx="2259013" cy="2643188"/>
            </a:xfrm>
            <a:custGeom>
              <a:avLst/>
              <a:gdLst>
                <a:gd name="T0" fmla="*/ 1 w 599"/>
                <a:gd name="T1" fmla="*/ 701 h 701"/>
                <a:gd name="T2" fmla="*/ 405 w 599"/>
                <a:gd name="T3" fmla="*/ 0 h 701"/>
                <a:gd name="T4" fmla="*/ 599 w 599"/>
                <a:gd name="T5" fmla="*/ 334 h 701"/>
                <a:gd name="T6" fmla="*/ 388 w 599"/>
                <a:gd name="T7" fmla="*/ 701 h 701"/>
                <a:gd name="T8" fmla="*/ 1 w 599"/>
                <a:gd name="T9" fmla="*/ 701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9" h="701">
                  <a:moveTo>
                    <a:pt x="1" y="701"/>
                  </a:moveTo>
                  <a:cubicBezTo>
                    <a:pt x="0" y="423"/>
                    <a:pt x="166" y="137"/>
                    <a:pt x="405" y="0"/>
                  </a:cubicBezTo>
                  <a:cubicBezTo>
                    <a:pt x="472" y="112"/>
                    <a:pt x="580" y="299"/>
                    <a:pt x="599" y="334"/>
                  </a:cubicBezTo>
                  <a:cubicBezTo>
                    <a:pt x="473" y="415"/>
                    <a:pt x="389" y="562"/>
                    <a:pt x="388" y="701"/>
                  </a:cubicBezTo>
                  <a:cubicBezTo>
                    <a:pt x="235" y="701"/>
                    <a:pt x="1" y="701"/>
                    <a:pt x="1" y="7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876909C-2DBB-438D-BE2B-E477FB0D6368}"/>
                </a:ext>
              </a:extLst>
            </p:cNvPr>
            <p:cNvSpPr txBox="1"/>
            <p:nvPr/>
          </p:nvSpPr>
          <p:spPr>
            <a:xfrm rot="18052484">
              <a:off x="659501" y="2010460"/>
              <a:ext cx="2410524" cy="304163"/>
            </a:xfrm>
            <a:prstGeom prst="rect">
              <a:avLst/>
            </a:prstGeom>
            <a:grpFill/>
          </p:spPr>
          <p:txBody>
            <a:bodyPr wrap="square" rtlCol="0">
              <a:noAutofit/>
            </a:bodyPr>
            <a:lstStyle/>
            <a:p>
              <a:pPr algn="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COMPORTMENT</a:t>
              </a:r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795868" y="714325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9402" y="4633983"/>
            <a:ext cx="715477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900" i="1" dirty="0" smtClean="0">
                <a:solidFill>
                  <a:srgbClr val="303336"/>
                </a:solidFill>
                <a:latin typeface="Open Sans"/>
              </a:rPr>
              <a:t>Merriam-Webster.com </a:t>
            </a:r>
            <a:r>
              <a:rPr lang="en-ZA" sz="900" i="1" dirty="0">
                <a:solidFill>
                  <a:srgbClr val="303336"/>
                </a:solidFill>
                <a:latin typeface="Open Sans"/>
              </a:rPr>
              <a:t>Thesaurus</a:t>
            </a:r>
            <a:r>
              <a:rPr lang="en-ZA" sz="900" dirty="0">
                <a:solidFill>
                  <a:srgbClr val="303336"/>
                </a:solidFill>
                <a:latin typeface="Open Sans"/>
              </a:rPr>
              <a:t>, Merriam-Webster, https://www.merriam-webster.com/thesaurus/comportment. Accessed 28 Feb. 2021.</a:t>
            </a:r>
            <a:endParaRPr lang="en-ZA" sz="900" dirty="0"/>
          </a:p>
        </p:txBody>
      </p:sp>
      <p:sp>
        <p:nvSpPr>
          <p:cNvPr id="10" name="Rectangle 9"/>
          <p:cNvSpPr/>
          <p:nvPr/>
        </p:nvSpPr>
        <p:spPr>
          <a:xfrm>
            <a:off x="1170294" y="3570458"/>
            <a:ext cx="760911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>
                <a:solidFill>
                  <a:srgbClr val="212121"/>
                </a:solidFill>
              </a:rPr>
              <a:t>Clickner</a:t>
            </a:r>
            <a:r>
              <a:rPr lang="en-US" sz="900" dirty="0">
                <a:solidFill>
                  <a:srgbClr val="212121"/>
                </a:solidFill>
              </a:rPr>
              <a:t> DA, </a:t>
            </a:r>
            <a:r>
              <a:rPr lang="en-US" sz="900" dirty="0" err="1">
                <a:solidFill>
                  <a:srgbClr val="212121"/>
                </a:solidFill>
              </a:rPr>
              <a:t>Shirey</a:t>
            </a:r>
            <a:r>
              <a:rPr lang="en-US" sz="900" dirty="0">
                <a:solidFill>
                  <a:srgbClr val="212121"/>
                </a:solidFill>
              </a:rPr>
              <a:t> MR. Professional comportment: the missing element in nursing practice. </a:t>
            </a:r>
            <a:r>
              <a:rPr lang="en-US" sz="900" dirty="0" err="1">
                <a:solidFill>
                  <a:srgbClr val="212121"/>
                </a:solidFill>
              </a:rPr>
              <a:t>Nurs</a:t>
            </a:r>
            <a:r>
              <a:rPr lang="en-US" sz="900" dirty="0">
                <a:solidFill>
                  <a:srgbClr val="212121"/>
                </a:solidFill>
              </a:rPr>
              <a:t> Forum. 2013 Apr-Jun;48(2):106-13. </a:t>
            </a:r>
            <a:endParaRPr lang="en-ZA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1170295" y="4233873"/>
            <a:ext cx="6612991" cy="400110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303336"/>
                </a:solidFill>
              </a:rPr>
              <a:t>The </a:t>
            </a:r>
            <a:r>
              <a:rPr lang="en-US" sz="2000" b="1" dirty="0">
                <a:solidFill>
                  <a:srgbClr val="303336"/>
                </a:solidFill>
              </a:rPr>
              <a:t>way or manner in which one conducts </a:t>
            </a:r>
            <a:r>
              <a:rPr lang="en-US" sz="2000" b="1" dirty="0" smtClean="0">
                <a:solidFill>
                  <a:srgbClr val="303336"/>
                </a:solidFill>
              </a:rPr>
              <a:t>oneself.</a:t>
            </a:r>
            <a:endParaRPr lang="en-ZA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2203" y="2980045"/>
            <a:ext cx="8029797" cy="523220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12121"/>
                </a:solidFill>
              </a:rPr>
              <a:t>The personal assimilation of professional comportment promotes mutual respect, harmony, commitment, and collaboration. </a:t>
            </a:r>
            <a:endParaRPr lang="en-ZA" dirty="0"/>
          </a:p>
        </p:txBody>
      </p:sp>
      <p:sp>
        <p:nvSpPr>
          <p:cNvPr id="15" name="TextBox 14"/>
          <p:cNvSpPr txBox="1"/>
          <p:nvPr/>
        </p:nvSpPr>
        <p:spPr>
          <a:xfrm>
            <a:off x="352204" y="2274216"/>
            <a:ext cx="7910053" cy="523220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12121"/>
                </a:solidFill>
              </a:rPr>
              <a:t>In </a:t>
            </a:r>
            <a:r>
              <a:rPr lang="en-US" dirty="0" smtClean="0">
                <a:solidFill>
                  <a:srgbClr val="212121"/>
                </a:solidFill>
              </a:rPr>
              <a:t>its absence, </a:t>
            </a:r>
            <a:r>
              <a:rPr lang="en-US" dirty="0">
                <a:solidFill>
                  <a:srgbClr val="212121"/>
                </a:solidFill>
              </a:rPr>
              <a:t>a culture of incivility, nurse aggression, and compromised patient safety will emerge. </a:t>
            </a:r>
            <a:endParaRPr lang="en-ZA" dirty="0"/>
          </a:p>
        </p:txBody>
      </p:sp>
      <p:sp>
        <p:nvSpPr>
          <p:cNvPr id="16" name="TextBox 15"/>
          <p:cNvSpPr txBox="1"/>
          <p:nvPr/>
        </p:nvSpPr>
        <p:spPr>
          <a:xfrm>
            <a:off x="352205" y="1797340"/>
            <a:ext cx="8261024" cy="307777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12121"/>
                </a:solidFill>
              </a:rPr>
              <a:t>Is critical </a:t>
            </a:r>
            <a:r>
              <a:rPr lang="en-US" dirty="0">
                <a:solidFill>
                  <a:srgbClr val="212121"/>
                </a:solidFill>
              </a:rPr>
              <a:t>in determining a nurse's effectiveness in relating, communicating, and </a:t>
            </a:r>
            <a:r>
              <a:rPr lang="en-US" dirty="0" smtClean="0">
                <a:solidFill>
                  <a:srgbClr val="212121"/>
                </a:solidFill>
              </a:rPr>
              <a:t>collaborating.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3634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 animBg="1"/>
      <p:bldP spid="14" grpId="0" animBg="1"/>
      <p:bldP spid="15" grpId="0" animBg="1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Eight Characteristics of caring</a:t>
            </a:r>
            <a:endParaRPr lang="en-ZA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21" y="1879996"/>
            <a:ext cx="7886700" cy="326350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ZA" sz="5500" b="1" dirty="0" smtClean="0">
                <a:solidFill>
                  <a:schemeClr val="accent4">
                    <a:lumMod val="50000"/>
                  </a:schemeClr>
                </a:solidFill>
              </a:rPr>
              <a:t>1. </a:t>
            </a:r>
            <a:r>
              <a:rPr lang="en-ZA" sz="5500" b="1" dirty="0" smtClean="0">
                <a:solidFill>
                  <a:schemeClr val="accent4">
                    <a:lumMod val="50000"/>
                  </a:schemeClr>
                </a:solidFill>
              </a:rPr>
              <a:t>Knowledge </a:t>
            </a:r>
            <a:endParaRPr lang="en-ZA" sz="55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ZA" sz="5500" b="1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</a:p>
          <a:p>
            <a:pPr marL="0" indent="0">
              <a:buNone/>
            </a:pPr>
            <a:r>
              <a:rPr lang="en-ZA" sz="5500" dirty="0" smtClean="0"/>
              <a:t>- </a:t>
            </a:r>
            <a:r>
              <a:rPr lang="en-ZA" sz="5500" dirty="0"/>
              <a:t>P</a:t>
            </a:r>
            <a:r>
              <a:rPr lang="en-ZA" sz="5500" dirty="0" smtClean="0"/>
              <a:t>atients’ needs </a:t>
            </a:r>
          </a:p>
          <a:p>
            <a:pPr>
              <a:buFontTx/>
              <a:buChar char="-"/>
            </a:pPr>
            <a:r>
              <a:rPr lang="en-ZA" sz="5500" dirty="0" smtClean="0"/>
              <a:t>Research</a:t>
            </a:r>
          </a:p>
          <a:p>
            <a:pPr>
              <a:buFontTx/>
              <a:buChar char="-"/>
            </a:pPr>
            <a:r>
              <a:rPr lang="en-ZA" sz="5500" dirty="0" smtClean="0"/>
              <a:t>Policies and procedure</a:t>
            </a:r>
          </a:p>
          <a:p>
            <a:pPr>
              <a:buFontTx/>
              <a:buChar char="-"/>
            </a:pPr>
            <a:r>
              <a:rPr lang="en-ZA" sz="5500" dirty="0" smtClean="0"/>
              <a:t>Literature re: patient’s condition, </a:t>
            </a:r>
            <a:r>
              <a:rPr lang="en-ZA" sz="5500" dirty="0" err="1" smtClean="0"/>
              <a:t>investigstion</a:t>
            </a:r>
            <a:r>
              <a:rPr lang="en-ZA" sz="5500" dirty="0"/>
              <a:t> </a:t>
            </a:r>
            <a:r>
              <a:rPr lang="en-ZA" sz="5500" dirty="0" smtClean="0"/>
              <a:t>etc.</a:t>
            </a:r>
          </a:p>
          <a:p>
            <a:pPr>
              <a:buFontTx/>
              <a:buChar char="-"/>
            </a:pPr>
            <a:endParaRPr lang="en-ZA" sz="5500" dirty="0"/>
          </a:p>
          <a:p>
            <a:pPr marL="0" indent="0">
              <a:buNone/>
            </a:pPr>
            <a:endParaRPr lang="en-ZA" sz="2200" b="1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r>
              <a:rPr lang="en-ZA" sz="2500" dirty="0"/>
              <a:t> </a:t>
            </a:r>
            <a:r>
              <a:rPr lang="en-ZA" sz="25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ZA" sz="2500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7188820" y="4438185"/>
            <a:ext cx="16444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" dirty="0" err="1" smtClean="0"/>
              <a:t>Mulaudziet</a:t>
            </a:r>
            <a:r>
              <a:rPr lang="en-ZA" sz="800" dirty="0" smtClean="0"/>
              <a:t> al: 134-138 </a:t>
            </a:r>
            <a:endParaRPr lang="en-ZA" sz="800" dirty="0"/>
          </a:p>
        </p:txBody>
      </p:sp>
    </p:spTree>
    <p:extLst>
      <p:ext uri="{BB962C8B-B14F-4D97-AF65-F5344CB8AC3E}">
        <p14:creationId xmlns:p14="http://schemas.microsoft.com/office/powerpoint/2010/main" val="40427413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Knowledge…</a:t>
            </a:r>
            <a:endParaRPr lang="en-ZA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7602" y="2134675"/>
            <a:ext cx="4657748" cy="10912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86" y="1791855"/>
            <a:ext cx="3901778" cy="30452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30029" y="2230244"/>
            <a:ext cx="42853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5399"/>
                </a:solidFill>
              </a:rPr>
              <a:t>      When </a:t>
            </a:r>
            <a:r>
              <a:rPr lang="en-US" sz="1600" b="1" dirty="0">
                <a:solidFill>
                  <a:srgbClr val="005399"/>
                </a:solidFill>
              </a:rPr>
              <a:t>do you utilize such knowledge?</a:t>
            </a:r>
          </a:p>
        </p:txBody>
      </p:sp>
    </p:spTree>
    <p:extLst>
      <p:ext uri="{BB962C8B-B14F-4D97-AF65-F5344CB8AC3E}">
        <p14:creationId xmlns:p14="http://schemas.microsoft.com/office/powerpoint/2010/main" val="2934587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23" y="105508"/>
            <a:ext cx="5570855" cy="481791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19023" y="706232"/>
            <a:ext cx="3687537" cy="1015663"/>
            <a:chOff x="1205155" y="1050604"/>
            <a:chExt cx="4916716" cy="1354217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>
                  <a:solidFill>
                    <a:schemeClr val="bg1">
                      <a:lumMod val="85000"/>
                    </a:schemeClr>
                  </a:solidFill>
                </a:rPr>
                <a:t>1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40312" y="1334536"/>
              <a:ext cx="378155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>
                      <a:lumMod val="85000"/>
                    </a:schemeClr>
                  </a:solidFill>
                </a:rPr>
                <a:t>TAB ONE</a:t>
              </a:r>
              <a:r>
                <a:rPr lang="en-US">
                  <a:solidFill>
                    <a:schemeClr val="bg1">
                      <a:lumMod val="85000"/>
                    </a:schemeClr>
                  </a:solidFill>
                </a:rPr>
                <a:t/>
              </a:r>
              <a:br>
                <a:rPr lang="en-US">
                  <a:solidFill>
                    <a:schemeClr val="bg1">
                      <a:lumMod val="85000"/>
                    </a:schemeClr>
                  </a:solidFill>
                </a:rPr>
              </a:br>
              <a:r>
                <a:rPr lang="en-US">
                  <a:solidFill>
                    <a:schemeClr val="bg1">
                      <a:lumMod val="85000"/>
                    </a:schemeClr>
                  </a:solidFill>
                </a:rPr>
                <a:t>Add your own text here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7892" y="772267"/>
            <a:ext cx="4695992" cy="3689246"/>
            <a:chOff x="5219477" y="995322"/>
            <a:chExt cx="6261323" cy="1514980"/>
          </a:xfrm>
        </p:grpSpPr>
        <p:sp>
          <p:nvSpPr>
            <p:cNvPr id="45" name="Freeform: Shape 44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059127" y="772265"/>
            <a:ext cx="4695992" cy="3737607"/>
            <a:chOff x="5342415" y="977137"/>
            <a:chExt cx="6261323" cy="1534839"/>
          </a:xfrm>
        </p:grpSpPr>
        <p:grpSp>
          <p:nvGrpSpPr>
            <p:cNvPr id="49" name="Group 48"/>
            <p:cNvGrpSpPr/>
            <p:nvPr/>
          </p:nvGrpSpPr>
          <p:grpSpPr>
            <a:xfrm>
              <a:off x="5342415" y="977137"/>
              <a:ext cx="6261323" cy="1534839"/>
              <a:chOff x="5219477" y="995322"/>
              <a:chExt cx="6261323" cy="1534839"/>
            </a:xfrm>
          </p:grpSpPr>
          <p:sp>
            <p:nvSpPr>
              <p:cNvPr id="51" name="Freeform: Shape 5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5219477" y="1015181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502630" y="1084167"/>
              <a:ext cx="4291162" cy="669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>
                <a:latin typeface="Century Gothic" panose="020B0502020202020204" pitchFamily="34" charset="0"/>
              </a:endParaRPr>
            </a:p>
            <a:p>
              <a:endParaRPr lang="en-US" sz="1400">
                <a:latin typeface="Century Gothic" panose="020B0502020202020204" pitchFamily="34" charset="0"/>
              </a:endParaRPr>
            </a:p>
            <a:p>
              <a:r>
                <a:rPr lang="en-US" b="1">
                  <a:latin typeface="Century Gothic" panose="020B0502020202020204" pitchFamily="34" charset="0"/>
                </a:rPr>
                <a:t>See handout:</a:t>
              </a:r>
            </a:p>
            <a:p>
              <a:endParaRPr lang="en-US" b="1">
                <a:latin typeface="Century Gothic" panose="020B0502020202020204" pitchFamily="34" charset="0"/>
              </a:endParaRPr>
            </a:p>
            <a:p>
              <a:r>
                <a:rPr lang="en-US" b="1">
                  <a:latin typeface="Century Gothic" panose="020B0502020202020204" pitchFamily="34" charset="0"/>
                </a:rPr>
                <a:t>“What you need to know about patient advocacy.”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30134" y="496290"/>
            <a:ext cx="4345251" cy="4214032"/>
            <a:chOff x="517874" y="3954953"/>
            <a:chExt cx="5793668" cy="1797554"/>
          </a:xfrm>
        </p:grpSpPr>
        <p:sp>
          <p:nvSpPr>
            <p:cNvPr id="54" name="Freeform: Shape 53"/>
            <p:cNvSpPr/>
            <p:nvPr/>
          </p:nvSpPr>
          <p:spPr>
            <a:xfrm>
              <a:off x="517874" y="3954953"/>
              <a:ext cx="5793668" cy="1797554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12182 w 3700733"/>
                <a:gd name="connsiteY10" fmla="*/ 173463 h 1449238"/>
                <a:gd name="connsiteX11" fmla="*/ 241544 w 3700733"/>
                <a:gd name="connsiteY11" fmla="*/ 0 h 1449238"/>
                <a:gd name="connsiteX0" fmla="*/ 229362 w 3688551"/>
                <a:gd name="connsiteY0" fmla="*/ 0 h 1449238"/>
                <a:gd name="connsiteX1" fmla="*/ 3688551 w 3688551"/>
                <a:gd name="connsiteY1" fmla="*/ 0 h 1449238"/>
                <a:gd name="connsiteX2" fmla="*/ 3688551 w 3688551"/>
                <a:gd name="connsiteY2" fmla="*/ 255819 h 1449238"/>
                <a:gd name="connsiteX3" fmla="*/ 3602396 w 3688551"/>
                <a:gd name="connsiteY3" fmla="*/ 302582 h 1449238"/>
                <a:gd name="connsiteX4" fmla="*/ 3378000 w 3688551"/>
                <a:gd name="connsiteY4" fmla="*/ 724619 h 1449238"/>
                <a:gd name="connsiteX5" fmla="*/ 3602396 w 3688551"/>
                <a:gd name="connsiteY5" fmla="*/ 1146656 h 1449238"/>
                <a:gd name="connsiteX6" fmla="*/ 3688551 w 3688551"/>
                <a:gd name="connsiteY6" fmla="*/ 1193420 h 1449238"/>
                <a:gd name="connsiteX7" fmla="*/ 3688551 w 3688551"/>
                <a:gd name="connsiteY7" fmla="*/ 1449238 h 1449238"/>
                <a:gd name="connsiteX8" fmla="*/ 229362 w 3688551"/>
                <a:gd name="connsiteY8" fmla="*/ 1449238 h 1449238"/>
                <a:gd name="connsiteX9" fmla="*/ 0 w 3688551"/>
                <a:gd name="connsiteY9" fmla="*/ 1312247 h 1449238"/>
                <a:gd name="connsiteX10" fmla="*/ 0 w 3688551"/>
                <a:gd name="connsiteY10" fmla="*/ 173463 h 1449238"/>
                <a:gd name="connsiteX11" fmla="*/ 229362 w 3688551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54817 w 3743368"/>
                <a:gd name="connsiteY10" fmla="*/ 173463 h 1449238"/>
                <a:gd name="connsiteX11" fmla="*/ 284179 w 3743368"/>
                <a:gd name="connsiteY11" fmla="*/ 0 h 1449238"/>
                <a:gd name="connsiteX0" fmla="*/ 302452 w 3761641"/>
                <a:gd name="connsiteY0" fmla="*/ 0 h 1449238"/>
                <a:gd name="connsiteX1" fmla="*/ 3761641 w 3761641"/>
                <a:gd name="connsiteY1" fmla="*/ 0 h 1449238"/>
                <a:gd name="connsiteX2" fmla="*/ 3761641 w 3761641"/>
                <a:gd name="connsiteY2" fmla="*/ 255819 h 1449238"/>
                <a:gd name="connsiteX3" fmla="*/ 3675486 w 3761641"/>
                <a:gd name="connsiteY3" fmla="*/ 302582 h 1449238"/>
                <a:gd name="connsiteX4" fmla="*/ 3451090 w 3761641"/>
                <a:gd name="connsiteY4" fmla="*/ 724619 h 1449238"/>
                <a:gd name="connsiteX5" fmla="*/ 3675486 w 3761641"/>
                <a:gd name="connsiteY5" fmla="*/ 1146656 h 1449238"/>
                <a:gd name="connsiteX6" fmla="*/ 3761641 w 3761641"/>
                <a:gd name="connsiteY6" fmla="*/ 1193420 h 1449238"/>
                <a:gd name="connsiteX7" fmla="*/ 3761641 w 3761641"/>
                <a:gd name="connsiteY7" fmla="*/ 1449238 h 1449238"/>
                <a:gd name="connsiteX8" fmla="*/ 302452 w 3761641"/>
                <a:gd name="connsiteY8" fmla="*/ 1449238 h 1449238"/>
                <a:gd name="connsiteX9" fmla="*/ 18273 w 3761641"/>
                <a:gd name="connsiteY9" fmla="*/ 1312247 h 1449238"/>
                <a:gd name="connsiteX10" fmla="*/ 0 w 3761641"/>
                <a:gd name="connsiteY10" fmla="*/ 173463 h 1449238"/>
                <a:gd name="connsiteX11" fmla="*/ 302452 w 3761641"/>
                <a:gd name="connsiteY11" fmla="*/ 0 h 1449238"/>
                <a:gd name="connsiteX0" fmla="*/ 296361 w 3755550"/>
                <a:gd name="connsiteY0" fmla="*/ 0 h 1449238"/>
                <a:gd name="connsiteX1" fmla="*/ 3755550 w 3755550"/>
                <a:gd name="connsiteY1" fmla="*/ 0 h 1449238"/>
                <a:gd name="connsiteX2" fmla="*/ 3755550 w 3755550"/>
                <a:gd name="connsiteY2" fmla="*/ 255819 h 1449238"/>
                <a:gd name="connsiteX3" fmla="*/ 3669395 w 3755550"/>
                <a:gd name="connsiteY3" fmla="*/ 302582 h 1449238"/>
                <a:gd name="connsiteX4" fmla="*/ 3444999 w 3755550"/>
                <a:gd name="connsiteY4" fmla="*/ 724619 h 1449238"/>
                <a:gd name="connsiteX5" fmla="*/ 3669395 w 3755550"/>
                <a:gd name="connsiteY5" fmla="*/ 1146656 h 1449238"/>
                <a:gd name="connsiteX6" fmla="*/ 3755550 w 3755550"/>
                <a:gd name="connsiteY6" fmla="*/ 1193420 h 1449238"/>
                <a:gd name="connsiteX7" fmla="*/ 3755550 w 3755550"/>
                <a:gd name="connsiteY7" fmla="*/ 1449238 h 1449238"/>
                <a:gd name="connsiteX8" fmla="*/ 296361 w 3755550"/>
                <a:gd name="connsiteY8" fmla="*/ 1449238 h 1449238"/>
                <a:gd name="connsiteX9" fmla="*/ 12182 w 3755550"/>
                <a:gd name="connsiteY9" fmla="*/ 1312247 h 1449238"/>
                <a:gd name="connsiteX10" fmla="*/ 0 w 3755550"/>
                <a:gd name="connsiteY10" fmla="*/ 175895 h 1449238"/>
                <a:gd name="connsiteX11" fmla="*/ 296361 w 3755550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0 w 3743368"/>
                <a:gd name="connsiteY10" fmla="*/ 180758 h 1449238"/>
                <a:gd name="connsiteX11" fmla="*/ 284179 w 3743368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3368" h="1449238">
                  <a:moveTo>
                    <a:pt x="284179" y="0"/>
                  </a:moveTo>
                  <a:lnTo>
                    <a:pt x="3743368" y="0"/>
                  </a:lnTo>
                  <a:lnTo>
                    <a:pt x="3743368" y="255819"/>
                  </a:lnTo>
                  <a:lnTo>
                    <a:pt x="3657213" y="302582"/>
                  </a:lnTo>
                  <a:cubicBezTo>
                    <a:pt x="3521829" y="394046"/>
                    <a:pt x="3432817" y="548938"/>
                    <a:pt x="3432817" y="724619"/>
                  </a:cubicBezTo>
                  <a:cubicBezTo>
                    <a:pt x="3432817" y="900300"/>
                    <a:pt x="3521829" y="1055192"/>
                    <a:pt x="3657213" y="1146656"/>
                  </a:cubicBezTo>
                  <a:lnTo>
                    <a:pt x="3743368" y="1193420"/>
                  </a:lnTo>
                  <a:lnTo>
                    <a:pt x="3743368" y="1449238"/>
                  </a:lnTo>
                  <a:lnTo>
                    <a:pt x="284179" y="1449238"/>
                  </a:lnTo>
                  <a:cubicBezTo>
                    <a:pt x="150778" y="1449238"/>
                    <a:pt x="0" y="1445648"/>
                    <a:pt x="0" y="1312247"/>
                  </a:cubicBezTo>
                  <a:lnTo>
                    <a:pt x="0" y="180758"/>
                  </a:lnTo>
                  <a:cubicBezTo>
                    <a:pt x="0" y="47357"/>
                    <a:pt x="150778" y="0"/>
                    <a:pt x="284179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65080" y="4021660"/>
              <a:ext cx="5566955" cy="1661447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167882 h 1449238"/>
                <a:gd name="connsiteX11" fmla="*/ 241544 w 3700733"/>
                <a:gd name="connsiteY11" fmla="*/ 0 h 1449238"/>
                <a:gd name="connsiteX0" fmla="*/ 241544 w 3700733"/>
                <a:gd name="connsiteY0" fmla="*/ 0 h 1449317"/>
                <a:gd name="connsiteX1" fmla="*/ 3700733 w 3700733"/>
                <a:gd name="connsiteY1" fmla="*/ 0 h 1449317"/>
                <a:gd name="connsiteX2" fmla="*/ 3700733 w 3700733"/>
                <a:gd name="connsiteY2" fmla="*/ 255819 h 1449317"/>
                <a:gd name="connsiteX3" fmla="*/ 3614578 w 3700733"/>
                <a:gd name="connsiteY3" fmla="*/ 302582 h 1449317"/>
                <a:gd name="connsiteX4" fmla="*/ 3390182 w 3700733"/>
                <a:gd name="connsiteY4" fmla="*/ 724619 h 1449317"/>
                <a:gd name="connsiteX5" fmla="*/ 3614578 w 3700733"/>
                <a:gd name="connsiteY5" fmla="*/ 1146656 h 1449317"/>
                <a:gd name="connsiteX6" fmla="*/ 3700733 w 3700733"/>
                <a:gd name="connsiteY6" fmla="*/ 1193420 h 1449317"/>
                <a:gd name="connsiteX7" fmla="*/ 3700733 w 3700733"/>
                <a:gd name="connsiteY7" fmla="*/ 1449238 h 1449317"/>
                <a:gd name="connsiteX8" fmla="*/ 241544 w 3700733"/>
                <a:gd name="connsiteY8" fmla="*/ 1449238 h 1449317"/>
                <a:gd name="connsiteX9" fmla="*/ 0 w 3700733"/>
                <a:gd name="connsiteY9" fmla="*/ 1323449 h 1449317"/>
                <a:gd name="connsiteX10" fmla="*/ 0 w 3700733"/>
                <a:gd name="connsiteY10" fmla="*/ 167882 h 1449317"/>
                <a:gd name="connsiteX11" fmla="*/ 241544 w 3700733"/>
                <a:gd name="connsiteY11" fmla="*/ 0 h 144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317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456850"/>
                    <a:pt x="0" y="1323449"/>
                  </a:cubicBezTo>
                  <a:lnTo>
                    <a:pt x="0" y="167882"/>
                  </a:lnTo>
                  <a:cubicBezTo>
                    <a:pt x="0" y="34481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771452" y="4072675"/>
              <a:ext cx="5540090" cy="15736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6286 w 3700733"/>
                <a:gd name="connsiteY10" fmla="*/ 163773 h 1449238"/>
                <a:gd name="connsiteX11" fmla="*/ 241544 w 3700733"/>
                <a:gd name="connsiteY11" fmla="*/ 0 h 1449238"/>
                <a:gd name="connsiteX0" fmla="*/ 235258 w 3694447"/>
                <a:gd name="connsiteY0" fmla="*/ 0 h 1449347"/>
                <a:gd name="connsiteX1" fmla="*/ 3694447 w 3694447"/>
                <a:gd name="connsiteY1" fmla="*/ 0 h 1449347"/>
                <a:gd name="connsiteX2" fmla="*/ 3694447 w 3694447"/>
                <a:gd name="connsiteY2" fmla="*/ 255819 h 1449347"/>
                <a:gd name="connsiteX3" fmla="*/ 3608292 w 3694447"/>
                <a:gd name="connsiteY3" fmla="*/ 302582 h 1449347"/>
                <a:gd name="connsiteX4" fmla="*/ 3383896 w 3694447"/>
                <a:gd name="connsiteY4" fmla="*/ 724619 h 1449347"/>
                <a:gd name="connsiteX5" fmla="*/ 3608292 w 3694447"/>
                <a:gd name="connsiteY5" fmla="*/ 1146656 h 1449347"/>
                <a:gd name="connsiteX6" fmla="*/ 3694447 w 3694447"/>
                <a:gd name="connsiteY6" fmla="*/ 1193420 h 1449347"/>
                <a:gd name="connsiteX7" fmla="*/ 3694447 w 3694447"/>
                <a:gd name="connsiteY7" fmla="*/ 1449238 h 1449347"/>
                <a:gd name="connsiteX8" fmla="*/ 235258 w 3694447"/>
                <a:gd name="connsiteY8" fmla="*/ 1449238 h 1449347"/>
                <a:gd name="connsiteX9" fmla="*/ 0 w 3694447"/>
                <a:gd name="connsiteY9" fmla="*/ 1324351 h 1449347"/>
                <a:gd name="connsiteX10" fmla="*/ 0 w 3694447"/>
                <a:gd name="connsiteY10" fmla="*/ 163773 h 1449347"/>
                <a:gd name="connsiteX11" fmla="*/ 235258 w 3694447"/>
                <a:gd name="connsiteY11" fmla="*/ 0 h 144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4447" h="1449347">
                  <a:moveTo>
                    <a:pt x="235258" y="0"/>
                  </a:moveTo>
                  <a:lnTo>
                    <a:pt x="3694447" y="0"/>
                  </a:lnTo>
                  <a:lnTo>
                    <a:pt x="3694447" y="255819"/>
                  </a:lnTo>
                  <a:lnTo>
                    <a:pt x="3608292" y="302582"/>
                  </a:lnTo>
                  <a:cubicBezTo>
                    <a:pt x="3472908" y="394046"/>
                    <a:pt x="3383896" y="548938"/>
                    <a:pt x="3383896" y="724619"/>
                  </a:cubicBezTo>
                  <a:cubicBezTo>
                    <a:pt x="3383896" y="900300"/>
                    <a:pt x="3472908" y="1055192"/>
                    <a:pt x="3608292" y="1146656"/>
                  </a:cubicBezTo>
                  <a:lnTo>
                    <a:pt x="3694447" y="1193420"/>
                  </a:lnTo>
                  <a:lnTo>
                    <a:pt x="3694447" y="1449238"/>
                  </a:lnTo>
                  <a:lnTo>
                    <a:pt x="235258" y="1449238"/>
                  </a:lnTo>
                  <a:cubicBezTo>
                    <a:pt x="101857" y="1449238"/>
                    <a:pt x="0" y="1457752"/>
                    <a:pt x="0" y="1324351"/>
                  </a:cubicBezTo>
                  <a:lnTo>
                    <a:pt x="0" y="163773"/>
                  </a:lnTo>
                  <a:cubicBezTo>
                    <a:pt x="0" y="30372"/>
                    <a:pt x="101857" y="0"/>
                    <a:pt x="235258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chemeClr val="accent2"/>
                </a:gs>
                <a:gs pos="0">
                  <a:schemeClr val="accent2">
                    <a:lumMod val="77000"/>
                    <a:lumOff val="23000"/>
                  </a:schemeClr>
                </a:gs>
                <a:gs pos="100000">
                  <a:schemeClr val="accent2">
                    <a:lumMod val="72000"/>
                  </a:schemeClr>
                </a:gs>
                <a:gs pos="94000">
                  <a:schemeClr val="accent2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1139" y="2018173"/>
            <a:ext cx="3687537" cy="1015663"/>
            <a:chOff x="1205155" y="1050604"/>
            <a:chExt cx="4916716" cy="1354217"/>
          </a:xfrm>
        </p:grpSpPr>
        <p:sp>
          <p:nvSpPr>
            <p:cNvPr id="58" name="TextBox 57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>
                  <a:solidFill>
                    <a:schemeClr val="bg1">
                      <a:lumMod val="85000"/>
                    </a:schemeClr>
                  </a:solidFill>
                </a:rPr>
                <a:t>2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340312" y="1334536"/>
              <a:ext cx="378155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ADVOCACY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370909" y="3661481"/>
            <a:ext cx="2063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Century Gothic" panose="020B0502020202020204" pitchFamily="34" charset="0"/>
              </a:rPr>
              <a:t>Pera</a:t>
            </a:r>
            <a:r>
              <a:rPr lang="en-US" sz="900" dirty="0">
                <a:latin typeface="Century Gothic" panose="020B0502020202020204" pitchFamily="34" charset="0"/>
              </a:rPr>
              <a:t> &amp; van </a:t>
            </a:r>
            <a:r>
              <a:rPr lang="en-US" sz="900" dirty="0" err="1">
                <a:latin typeface="Century Gothic" panose="020B0502020202020204" pitchFamily="34" charset="0"/>
              </a:rPr>
              <a:t>Tonder</a:t>
            </a:r>
            <a:r>
              <a:rPr lang="en-US" sz="900" dirty="0">
                <a:latin typeface="Century Gothic" panose="020B0502020202020204" pitchFamily="34" charset="0"/>
              </a:rPr>
              <a:t>, </a:t>
            </a:r>
            <a:r>
              <a:rPr lang="en-US" sz="900" dirty="0" smtClean="0">
                <a:latin typeface="Century Gothic" panose="020B0502020202020204" pitchFamily="34" charset="0"/>
              </a:rPr>
              <a:t>2021: 79-81</a:t>
            </a:r>
            <a:endParaRPr lang="en-US" sz="900" dirty="0">
              <a:latin typeface="Century Gothic" panose="020B0502020202020204" pitchFamily="34" charset="0"/>
            </a:endParaRPr>
          </a:p>
          <a:p>
            <a:endParaRPr lang="en-US" sz="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56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37 -2.96296E-6 L -4.44444E-6 -2.96296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3844"/>
            <a:ext cx="7886700" cy="435887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2</a:t>
            </a:r>
            <a:r>
              <a:rPr lang="en-ZA" sz="2900" dirty="0" smtClean="0"/>
              <a:t>. </a:t>
            </a:r>
            <a:r>
              <a:rPr lang="en-ZA" sz="2900" b="1" dirty="0" smtClean="0">
                <a:solidFill>
                  <a:schemeClr val="accent4">
                    <a:lumMod val="50000"/>
                  </a:schemeClr>
                </a:solidFill>
              </a:rPr>
              <a:t>Patience</a:t>
            </a:r>
          </a:p>
          <a:p>
            <a:pPr marL="0" indent="0">
              <a:buNone/>
            </a:pPr>
            <a:endParaRPr lang="en-ZA" sz="29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ZA" sz="2900" dirty="0" smtClean="0"/>
              <a:t>Build a caring relationship</a:t>
            </a:r>
            <a:endParaRPr lang="en-ZA" sz="2900" dirty="0"/>
          </a:p>
          <a:p>
            <a:pPr marL="0" indent="0">
              <a:buNone/>
            </a:pPr>
            <a:r>
              <a:rPr lang="en-ZA" sz="2900" dirty="0" smtClean="0"/>
              <a:t>This requires dedication, devotion and patience</a:t>
            </a:r>
          </a:p>
          <a:p>
            <a:pPr marL="0" indent="0">
              <a:buNone/>
            </a:pPr>
            <a:endParaRPr lang="en-ZA" sz="2900" dirty="0"/>
          </a:p>
          <a:p>
            <a:pPr marL="0" indent="0">
              <a:buNone/>
            </a:pPr>
            <a:r>
              <a:rPr lang="en-ZA" sz="2900" b="1" dirty="0" smtClean="0">
                <a:solidFill>
                  <a:schemeClr val="accent2">
                    <a:lumMod val="50000"/>
                  </a:schemeClr>
                </a:solidFill>
              </a:rPr>
              <a:t>3. Honesty</a:t>
            </a:r>
            <a:endParaRPr lang="en-ZA" sz="29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ZA" sz="2900" dirty="0"/>
              <a:t>A</a:t>
            </a:r>
            <a:r>
              <a:rPr lang="en-ZA" sz="2900" dirty="0" smtClean="0"/>
              <a:t> virtue that nurses must have</a:t>
            </a:r>
          </a:p>
          <a:p>
            <a:pPr marL="0" indent="0">
              <a:buNone/>
            </a:pPr>
            <a:endParaRPr lang="en-ZA" sz="2900" dirty="0"/>
          </a:p>
          <a:p>
            <a:pPr marL="0" indent="0">
              <a:buNone/>
            </a:pPr>
            <a:r>
              <a:rPr lang="en-ZA" sz="2900" b="1" dirty="0" smtClean="0">
                <a:solidFill>
                  <a:schemeClr val="accent2">
                    <a:lumMod val="50000"/>
                  </a:schemeClr>
                </a:solidFill>
              </a:rPr>
              <a:t>4. Respecting human dignity</a:t>
            </a:r>
          </a:p>
          <a:p>
            <a:pPr marL="0" indent="0">
              <a:buNone/>
            </a:pPr>
            <a:endParaRPr lang="en-ZA" sz="29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ZA" sz="2900" dirty="0" smtClean="0"/>
              <a:t>An integral part</a:t>
            </a:r>
          </a:p>
          <a:p>
            <a:pPr marL="0" indent="0">
              <a:buNone/>
            </a:pPr>
            <a:r>
              <a:rPr lang="en-ZA" sz="2900" dirty="0" smtClean="0"/>
              <a:t>Often not beneficial to your patient to tell the whole truth, especially if its not in the best interest of the patient at that moment – do it gradually and assess each situation</a:t>
            </a:r>
          </a:p>
          <a:p>
            <a:pPr marL="0" indent="0">
              <a:buNone/>
            </a:pPr>
            <a:r>
              <a:rPr lang="en-ZA" sz="2900" dirty="0" smtClean="0"/>
              <a:t>Honesty must be reciprocal e.g. patient disclosing medical </a:t>
            </a:r>
            <a:r>
              <a:rPr lang="en-ZA" sz="2900" dirty="0" err="1" smtClean="0"/>
              <a:t>conditiondiagnosis</a:t>
            </a:r>
            <a:endParaRPr lang="en-ZA" sz="29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188820" y="4438185"/>
            <a:ext cx="16444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" dirty="0" err="1" smtClean="0"/>
              <a:t>Mulaudziet</a:t>
            </a:r>
            <a:r>
              <a:rPr lang="en-ZA" sz="800" dirty="0" smtClean="0"/>
              <a:t> al: 134-138 </a:t>
            </a:r>
            <a:endParaRPr lang="en-ZA" sz="800" dirty="0"/>
          </a:p>
        </p:txBody>
      </p:sp>
    </p:spTree>
    <p:extLst>
      <p:ext uri="{BB962C8B-B14F-4D97-AF65-F5344CB8AC3E}">
        <p14:creationId xmlns:p14="http://schemas.microsoft.com/office/powerpoint/2010/main" val="10738882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3844"/>
            <a:ext cx="7886700" cy="4358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b="1" dirty="0">
                <a:solidFill>
                  <a:schemeClr val="accent4">
                    <a:lumMod val="50000"/>
                  </a:schemeClr>
                </a:solidFill>
              </a:rPr>
              <a:t>5</a:t>
            </a:r>
            <a:r>
              <a:rPr lang="en-ZA" b="1" dirty="0" smtClean="0">
                <a:solidFill>
                  <a:schemeClr val="accent4">
                    <a:lumMod val="50000"/>
                  </a:schemeClr>
                </a:solidFill>
              </a:rPr>
              <a:t>. Trust</a:t>
            </a:r>
          </a:p>
          <a:p>
            <a:pPr marL="0" indent="0">
              <a:buNone/>
            </a:pPr>
            <a:endParaRPr lang="en-ZA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ZA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ZA" dirty="0" smtClean="0"/>
              <a:t>Build a trusting relationship –  takes time</a:t>
            </a:r>
          </a:p>
          <a:p>
            <a:pPr marL="0" indent="0">
              <a:buNone/>
            </a:pPr>
            <a:endParaRPr lang="en-ZA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ZA" b="1" dirty="0">
                <a:solidFill>
                  <a:schemeClr val="accent4">
                    <a:lumMod val="50000"/>
                  </a:schemeClr>
                </a:solidFill>
              </a:rPr>
              <a:t>6</a:t>
            </a:r>
            <a:r>
              <a:rPr lang="en-ZA" b="1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ZA" b="1" dirty="0" smtClean="0">
                <a:solidFill>
                  <a:schemeClr val="accent4">
                    <a:lumMod val="50000"/>
                  </a:schemeClr>
                </a:solidFill>
              </a:rPr>
              <a:t>Humility</a:t>
            </a:r>
            <a:endParaRPr lang="en-ZA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ZA" dirty="0" smtClean="0"/>
              <a:t>A sign of maturity</a:t>
            </a:r>
          </a:p>
          <a:p>
            <a:pPr marL="0" indent="0">
              <a:buNone/>
            </a:pPr>
            <a:r>
              <a:rPr lang="en-ZA" dirty="0" smtClean="0"/>
              <a:t>Confident of your competence and knowledge</a:t>
            </a:r>
          </a:p>
          <a:p>
            <a:pPr marL="0" indent="0">
              <a:buNone/>
            </a:pPr>
            <a:r>
              <a:rPr lang="en-ZA" dirty="0" smtClean="0"/>
              <a:t>Respecting others</a:t>
            </a:r>
          </a:p>
          <a:p>
            <a:pPr marL="0" indent="0">
              <a:buNone/>
            </a:pPr>
            <a:r>
              <a:rPr lang="en-ZA" dirty="0" smtClean="0"/>
              <a:t>Selfless</a:t>
            </a:r>
          </a:p>
          <a:p>
            <a:pPr marL="0" indent="0">
              <a:buNone/>
            </a:pPr>
            <a:r>
              <a:rPr lang="en-ZA" dirty="0" smtClean="0"/>
              <a:t>Sharing of knowledge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7188820" y="4438185"/>
            <a:ext cx="16444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" dirty="0" err="1" smtClean="0"/>
              <a:t>Mulaudziet</a:t>
            </a:r>
            <a:r>
              <a:rPr lang="en-ZA" sz="800" dirty="0" smtClean="0"/>
              <a:t> al: 134-138 </a:t>
            </a:r>
            <a:endParaRPr lang="en-ZA" sz="800" dirty="0"/>
          </a:p>
        </p:txBody>
      </p:sp>
    </p:spTree>
    <p:extLst>
      <p:ext uri="{BB962C8B-B14F-4D97-AF65-F5344CB8AC3E}">
        <p14:creationId xmlns:p14="http://schemas.microsoft.com/office/powerpoint/2010/main" val="38104261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ZA" sz="1800" b="1" dirty="0" smtClean="0">
                <a:solidFill>
                  <a:schemeClr val="accent2">
                    <a:lumMod val="50000"/>
                  </a:schemeClr>
                </a:solidFill>
              </a:rPr>
              <a:t>7. Hope </a:t>
            </a:r>
          </a:p>
          <a:p>
            <a:pPr marL="0" indent="0">
              <a:buNone/>
            </a:pPr>
            <a:endParaRPr lang="en-ZA" sz="18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ZA" sz="1800" dirty="0" err="1" smtClean="0"/>
              <a:t>Instill</a:t>
            </a:r>
            <a:r>
              <a:rPr lang="en-ZA" sz="1800" dirty="0" smtClean="0"/>
              <a:t> hope in patients</a:t>
            </a:r>
          </a:p>
          <a:p>
            <a:pPr marL="0" indent="0">
              <a:buNone/>
            </a:pPr>
            <a:r>
              <a:rPr lang="en-ZA" sz="1800" dirty="0" smtClean="0"/>
              <a:t>But not false hope</a:t>
            </a:r>
          </a:p>
          <a:p>
            <a:pPr marL="0" indent="0">
              <a:buNone/>
            </a:pPr>
            <a:endParaRPr lang="en-ZA" sz="1800" dirty="0"/>
          </a:p>
          <a:p>
            <a:pPr marL="0" indent="0">
              <a:buNone/>
            </a:pPr>
            <a:r>
              <a:rPr lang="en-ZA" sz="1800" b="1" dirty="0" smtClean="0">
                <a:solidFill>
                  <a:schemeClr val="accent2">
                    <a:lumMod val="50000"/>
                  </a:schemeClr>
                </a:solidFill>
              </a:rPr>
              <a:t>8. Courage</a:t>
            </a:r>
          </a:p>
          <a:p>
            <a:pPr marL="0" indent="0">
              <a:buNone/>
            </a:pPr>
            <a:r>
              <a:rPr lang="en-ZA" sz="1800" b="1" dirty="0" smtClean="0"/>
              <a:t> </a:t>
            </a:r>
            <a:r>
              <a:rPr lang="en-ZA" sz="1800" dirty="0"/>
              <a:t>A</a:t>
            </a:r>
            <a:r>
              <a:rPr lang="en-ZA" sz="1800" dirty="0" smtClean="0"/>
              <a:t>dvocate for </a:t>
            </a:r>
            <a:r>
              <a:rPr lang="en-ZA" sz="1800" dirty="0" err="1" smtClean="0"/>
              <a:t>pt’s</a:t>
            </a:r>
            <a:r>
              <a:rPr lang="en-ZA" sz="1800" dirty="0" smtClean="0"/>
              <a:t> rights and needs</a:t>
            </a:r>
            <a:endParaRPr lang="en-ZA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88820" y="4438185"/>
            <a:ext cx="16444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800" dirty="0" err="1" smtClean="0"/>
              <a:t>Mulaudziet</a:t>
            </a:r>
            <a:r>
              <a:rPr lang="en-ZA" sz="800" dirty="0" smtClean="0"/>
              <a:t> al: 134-138 </a:t>
            </a:r>
            <a:endParaRPr lang="en-ZA" sz="800" dirty="0"/>
          </a:p>
        </p:txBody>
      </p:sp>
    </p:spTree>
    <p:extLst>
      <p:ext uri="{BB962C8B-B14F-4D97-AF65-F5344CB8AC3E}">
        <p14:creationId xmlns:p14="http://schemas.microsoft.com/office/powerpoint/2010/main" val="11276864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5"/>
                </a:solidFill>
              </a:rPr>
              <a:t>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8575"/>
            <a:ext cx="9220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87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916" y="64686"/>
            <a:ext cx="5570855" cy="481791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19023" y="706232"/>
            <a:ext cx="3687537" cy="1015663"/>
            <a:chOff x="1205155" y="1050604"/>
            <a:chExt cx="4916716" cy="1354217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6000" b="1" dirty="0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  <a:t>1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40312" y="1334536"/>
              <a:ext cx="378155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b="1" dirty="0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  <a:t>TAB ONE</a:t>
              </a:r>
              <a:r>
                <a:rPr lang="en-US" dirty="0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  <a:t/>
              </a:r>
              <a:br>
                <a:rPr lang="en-US" dirty="0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</a:br>
              <a:r>
                <a:rPr lang="en-US" dirty="0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  <a:t>Add your own text here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7892" y="772267"/>
            <a:ext cx="4695992" cy="3689246"/>
            <a:chOff x="5219477" y="995322"/>
            <a:chExt cx="6261323" cy="1514980"/>
          </a:xfrm>
        </p:grpSpPr>
        <p:sp>
          <p:nvSpPr>
            <p:cNvPr id="45" name="Freeform: Shape 44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059127" y="772265"/>
            <a:ext cx="4695992" cy="3689247"/>
            <a:chOff x="5342415" y="977137"/>
            <a:chExt cx="6261323" cy="1514980"/>
          </a:xfrm>
        </p:grpSpPr>
        <p:grpSp>
          <p:nvGrpSpPr>
            <p:cNvPr id="49" name="Group 48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51" name="Freeform: Shape 5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446054" y="1350621"/>
              <a:ext cx="4291162" cy="922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400" dirty="0">
                  <a:latin typeface="Century Gothic" panose="020B0502020202020204" pitchFamily="34" charset="0"/>
                </a:rPr>
                <a:t>Being accountable to someone for something you have done or not done.</a:t>
              </a:r>
            </a:p>
            <a:p>
              <a:pPr defTabSz="685800"/>
              <a:endParaRPr lang="en-US" sz="1400" dirty="0">
                <a:latin typeface="Century Gothic" panose="020B0502020202020204" pitchFamily="34" charset="0"/>
              </a:endParaRPr>
            </a:p>
            <a:p>
              <a:pPr defTabSz="685800"/>
              <a:r>
                <a:rPr lang="en-US" sz="1400" dirty="0">
                  <a:latin typeface="Century Gothic" panose="020B0502020202020204" pitchFamily="34" charset="0"/>
                </a:rPr>
                <a:t>Accepting the consequences of your behavior.</a:t>
              </a:r>
            </a:p>
            <a:p>
              <a:pPr defTabSz="685800"/>
              <a:endParaRPr lang="en-US" sz="1400" dirty="0">
                <a:latin typeface="Century Gothic" panose="020B0502020202020204" pitchFamily="34" charset="0"/>
              </a:endParaRPr>
            </a:p>
            <a:p>
              <a:pPr defTabSz="685800"/>
              <a:r>
                <a:rPr lang="en-US" sz="1400" dirty="0">
                  <a:latin typeface="Century Gothic" panose="020B0502020202020204" pitchFamily="34" charset="0"/>
                </a:rPr>
                <a:t>A retroactive review of decisions, actions and their effectiveness.</a:t>
              </a:r>
            </a:p>
            <a:p>
              <a:pPr defTabSz="685800"/>
              <a:endParaRPr lang="en-US" sz="14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30134" y="476625"/>
            <a:ext cx="4345251" cy="4214032"/>
            <a:chOff x="517874" y="3954953"/>
            <a:chExt cx="5793668" cy="1797554"/>
          </a:xfrm>
        </p:grpSpPr>
        <p:sp>
          <p:nvSpPr>
            <p:cNvPr id="54" name="Freeform: Shape 53"/>
            <p:cNvSpPr/>
            <p:nvPr/>
          </p:nvSpPr>
          <p:spPr>
            <a:xfrm>
              <a:off x="517874" y="3954953"/>
              <a:ext cx="5793668" cy="1797554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12182 w 3700733"/>
                <a:gd name="connsiteY10" fmla="*/ 173463 h 1449238"/>
                <a:gd name="connsiteX11" fmla="*/ 241544 w 3700733"/>
                <a:gd name="connsiteY11" fmla="*/ 0 h 1449238"/>
                <a:gd name="connsiteX0" fmla="*/ 229362 w 3688551"/>
                <a:gd name="connsiteY0" fmla="*/ 0 h 1449238"/>
                <a:gd name="connsiteX1" fmla="*/ 3688551 w 3688551"/>
                <a:gd name="connsiteY1" fmla="*/ 0 h 1449238"/>
                <a:gd name="connsiteX2" fmla="*/ 3688551 w 3688551"/>
                <a:gd name="connsiteY2" fmla="*/ 255819 h 1449238"/>
                <a:gd name="connsiteX3" fmla="*/ 3602396 w 3688551"/>
                <a:gd name="connsiteY3" fmla="*/ 302582 h 1449238"/>
                <a:gd name="connsiteX4" fmla="*/ 3378000 w 3688551"/>
                <a:gd name="connsiteY4" fmla="*/ 724619 h 1449238"/>
                <a:gd name="connsiteX5" fmla="*/ 3602396 w 3688551"/>
                <a:gd name="connsiteY5" fmla="*/ 1146656 h 1449238"/>
                <a:gd name="connsiteX6" fmla="*/ 3688551 w 3688551"/>
                <a:gd name="connsiteY6" fmla="*/ 1193420 h 1449238"/>
                <a:gd name="connsiteX7" fmla="*/ 3688551 w 3688551"/>
                <a:gd name="connsiteY7" fmla="*/ 1449238 h 1449238"/>
                <a:gd name="connsiteX8" fmla="*/ 229362 w 3688551"/>
                <a:gd name="connsiteY8" fmla="*/ 1449238 h 1449238"/>
                <a:gd name="connsiteX9" fmla="*/ 0 w 3688551"/>
                <a:gd name="connsiteY9" fmla="*/ 1312247 h 1449238"/>
                <a:gd name="connsiteX10" fmla="*/ 0 w 3688551"/>
                <a:gd name="connsiteY10" fmla="*/ 173463 h 1449238"/>
                <a:gd name="connsiteX11" fmla="*/ 229362 w 3688551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54817 w 3743368"/>
                <a:gd name="connsiteY10" fmla="*/ 173463 h 1449238"/>
                <a:gd name="connsiteX11" fmla="*/ 284179 w 3743368"/>
                <a:gd name="connsiteY11" fmla="*/ 0 h 1449238"/>
                <a:gd name="connsiteX0" fmla="*/ 302452 w 3761641"/>
                <a:gd name="connsiteY0" fmla="*/ 0 h 1449238"/>
                <a:gd name="connsiteX1" fmla="*/ 3761641 w 3761641"/>
                <a:gd name="connsiteY1" fmla="*/ 0 h 1449238"/>
                <a:gd name="connsiteX2" fmla="*/ 3761641 w 3761641"/>
                <a:gd name="connsiteY2" fmla="*/ 255819 h 1449238"/>
                <a:gd name="connsiteX3" fmla="*/ 3675486 w 3761641"/>
                <a:gd name="connsiteY3" fmla="*/ 302582 h 1449238"/>
                <a:gd name="connsiteX4" fmla="*/ 3451090 w 3761641"/>
                <a:gd name="connsiteY4" fmla="*/ 724619 h 1449238"/>
                <a:gd name="connsiteX5" fmla="*/ 3675486 w 3761641"/>
                <a:gd name="connsiteY5" fmla="*/ 1146656 h 1449238"/>
                <a:gd name="connsiteX6" fmla="*/ 3761641 w 3761641"/>
                <a:gd name="connsiteY6" fmla="*/ 1193420 h 1449238"/>
                <a:gd name="connsiteX7" fmla="*/ 3761641 w 3761641"/>
                <a:gd name="connsiteY7" fmla="*/ 1449238 h 1449238"/>
                <a:gd name="connsiteX8" fmla="*/ 302452 w 3761641"/>
                <a:gd name="connsiteY8" fmla="*/ 1449238 h 1449238"/>
                <a:gd name="connsiteX9" fmla="*/ 18273 w 3761641"/>
                <a:gd name="connsiteY9" fmla="*/ 1312247 h 1449238"/>
                <a:gd name="connsiteX10" fmla="*/ 0 w 3761641"/>
                <a:gd name="connsiteY10" fmla="*/ 173463 h 1449238"/>
                <a:gd name="connsiteX11" fmla="*/ 302452 w 3761641"/>
                <a:gd name="connsiteY11" fmla="*/ 0 h 1449238"/>
                <a:gd name="connsiteX0" fmla="*/ 296361 w 3755550"/>
                <a:gd name="connsiteY0" fmla="*/ 0 h 1449238"/>
                <a:gd name="connsiteX1" fmla="*/ 3755550 w 3755550"/>
                <a:gd name="connsiteY1" fmla="*/ 0 h 1449238"/>
                <a:gd name="connsiteX2" fmla="*/ 3755550 w 3755550"/>
                <a:gd name="connsiteY2" fmla="*/ 255819 h 1449238"/>
                <a:gd name="connsiteX3" fmla="*/ 3669395 w 3755550"/>
                <a:gd name="connsiteY3" fmla="*/ 302582 h 1449238"/>
                <a:gd name="connsiteX4" fmla="*/ 3444999 w 3755550"/>
                <a:gd name="connsiteY4" fmla="*/ 724619 h 1449238"/>
                <a:gd name="connsiteX5" fmla="*/ 3669395 w 3755550"/>
                <a:gd name="connsiteY5" fmla="*/ 1146656 h 1449238"/>
                <a:gd name="connsiteX6" fmla="*/ 3755550 w 3755550"/>
                <a:gd name="connsiteY6" fmla="*/ 1193420 h 1449238"/>
                <a:gd name="connsiteX7" fmla="*/ 3755550 w 3755550"/>
                <a:gd name="connsiteY7" fmla="*/ 1449238 h 1449238"/>
                <a:gd name="connsiteX8" fmla="*/ 296361 w 3755550"/>
                <a:gd name="connsiteY8" fmla="*/ 1449238 h 1449238"/>
                <a:gd name="connsiteX9" fmla="*/ 12182 w 3755550"/>
                <a:gd name="connsiteY9" fmla="*/ 1312247 h 1449238"/>
                <a:gd name="connsiteX10" fmla="*/ 0 w 3755550"/>
                <a:gd name="connsiteY10" fmla="*/ 175895 h 1449238"/>
                <a:gd name="connsiteX11" fmla="*/ 296361 w 3755550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0 w 3743368"/>
                <a:gd name="connsiteY10" fmla="*/ 180758 h 1449238"/>
                <a:gd name="connsiteX11" fmla="*/ 284179 w 3743368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3368" h="1449238">
                  <a:moveTo>
                    <a:pt x="284179" y="0"/>
                  </a:moveTo>
                  <a:lnTo>
                    <a:pt x="3743368" y="0"/>
                  </a:lnTo>
                  <a:lnTo>
                    <a:pt x="3743368" y="255819"/>
                  </a:lnTo>
                  <a:lnTo>
                    <a:pt x="3657213" y="302582"/>
                  </a:lnTo>
                  <a:cubicBezTo>
                    <a:pt x="3521829" y="394046"/>
                    <a:pt x="3432817" y="548938"/>
                    <a:pt x="3432817" y="724619"/>
                  </a:cubicBezTo>
                  <a:cubicBezTo>
                    <a:pt x="3432817" y="900300"/>
                    <a:pt x="3521829" y="1055192"/>
                    <a:pt x="3657213" y="1146656"/>
                  </a:cubicBezTo>
                  <a:lnTo>
                    <a:pt x="3743368" y="1193420"/>
                  </a:lnTo>
                  <a:lnTo>
                    <a:pt x="3743368" y="1449238"/>
                  </a:lnTo>
                  <a:lnTo>
                    <a:pt x="284179" y="1449238"/>
                  </a:lnTo>
                  <a:cubicBezTo>
                    <a:pt x="150778" y="1449238"/>
                    <a:pt x="0" y="1445648"/>
                    <a:pt x="0" y="1312247"/>
                  </a:cubicBezTo>
                  <a:lnTo>
                    <a:pt x="0" y="180758"/>
                  </a:lnTo>
                  <a:cubicBezTo>
                    <a:pt x="0" y="47357"/>
                    <a:pt x="150778" y="0"/>
                    <a:pt x="284179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65080" y="4021660"/>
              <a:ext cx="5566955" cy="1661447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167882 h 1449238"/>
                <a:gd name="connsiteX11" fmla="*/ 241544 w 3700733"/>
                <a:gd name="connsiteY11" fmla="*/ 0 h 1449238"/>
                <a:gd name="connsiteX0" fmla="*/ 241544 w 3700733"/>
                <a:gd name="connsiteY0" fmla="*/ 0 h 1449317"/>
                <a:gd name="connsiteX1" fmla="*/ 3700733 w 3700733"/>
                <a:gd name="connsiteY1" fmla="*/ 0 h 1449317"/>
                <a:gd name="connsiteX2" fmla="*/ 3700733 w 3700733"/>
                <a:gd name="connsiteY2" fmla="*/ 255819 h 1449317"/>
                <a:gd name="connsiteX3" fmla="*/ 3614578 w 3700733"/>
                <a:gd name="connsiteY3" fmla="*/ 302582 h 1449317"/>
                <a:gd name="connsiteX4" fmla="*/ 3390182 w 3700733"/>
                <a:gd name="connsiteY4" fmla="*/ 724619 h 1449317"/>
                <a:gd name="connsiteX5" fmla="*/ 3614578 w 3700733"/>
                <a:gd name="connsiteY5" fmla="*/ 1146656 h 1449317"/>
                <a:gd name="connsiteX6" fmla="*/ 3700733 w 3700733"/>
                <a:gd name="connsiteY6" fmla="*/ 1193420 h 1449317"/>
                <a:gd name="connsiteX7" fmla="*/ 3700733 w 3700733"/>
                <a:gd name="connsiteY7" fmla="*/ 1449238 h 1449317"/>
                <a:gd name="connsiteX8" fmla="*/ 241544 w 3700733"/>
                <a:gd name="connsiteY8" fmla="*/ 1449238 h 1449317"/>
                <a:gd name="connsiteX9" fmla="*/ 0 w 3700733"/>
                <a:gd name="connsiteY9" fmla="*/ 1323449 h 1449317"/>
                <a:gd name="connsiteX10" fmla="*/ 0 w 3700733"/>
                <a:gd name="connsiteY10" fmla="*/ 167882 h 1449317"/>
                <a:gd name="connsiteX11" fmla="*/ 241544 w 3700733"/>
                <a:gd name="connsiteY11" fmla="*/ 0 h 144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317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456850"/>
                    <a:pt x="0" y="1323449"/>
                  </a:cubicBezTo>
                  <a:lnTo>
                    <a:pt x="0" y="167882"/>
                  </a:lnTo>
                  <a:cubicBezTo>
                    <a:pt x="0" y="34481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771452" y="4072675"/>
              <a:ext cx="5540090" cy="15736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6286 w 3700733"/>
                <a:gd name="connsiteY10" fmla="*/ 163773 h 1449238"/>
                <a:gd name="connsiteX11" fmla="*/ 241544 w 3700733"/>
                <a:gd name="connsiteY11" fmla="*/ 0 h 1449238"/>
                <a:gd name="connsiteX0" fmla="*/ 235258 w 3694447"/>
                <a:gd name="connsiteY0" fmla="*/ 0 h 1449347"/>
                <a:gd name="connsiteX1" fmla="*/ 3694447 w 3694447"/>
                <a:gd name="connsiteY1" fmla="*/ 0 h 1449347"/>
                <a:gd name="connsiteX2" fmla="*/ 3694447 w 3694447"/>
                <a:gd name="connsiteY2" fmla="*/ 255819 h 1449347"/>
                <a:gd name="connsiteX3" fmla="*/ 3608292 w 3694447"/>
                <a:gd name="connsiteY3" fmla="*/ 302582 h 1449347"/>
                <a:gd name="connsiteX4" fmla="*/ 3383896 w 3694447"/>
                <a:gd name="connsiteY4" fmla="*/ 724619 h 1449347"/>
                <a:gd name="connsiteX5" fmla="*/ 3608292 w 3694447"/>
                <a:gd name="connsiteY5" fmla="*/ 1146656 h 1449347"/>
                <a:gd name="connsiteX6" fmla="*/ 3694447 w 3694447"/>
                <a:gd name="connsiteY6" fmla="*/ 1193420 h 1449347"/>
                <a:gd name="connsiteX7" fmla="*/ 3694447 w 3694447"/>
                <a:gd name="connsiteY7" fmla="*/ 1449238 h 1449347"/>
                <a:gd name="connsiteX8" fmla="*/ 235258 w 3694447"/>
                <a:gd name="connsiteY8" fmla="*/ 1449238 h 1449347"/>
                <a:gd name="connsiteX9" fmla="*/ 0 w 3694447"/>
                <a:gd name="connsiteY9" fmla="*/ 1324351 h 1449347"/>
                <a:gd name="connsiteX10" fmla="*/ 0 w 3694447"/>
                <a:gd name="connsiteY10" fmla="*/ 163773 h 1449347"/>
                <a:gd name="connsiteX11" fmla="*/ 235258 w 3694447"/>
                <a:gd name="connsiteY11" fmla="*/ 0 h 144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4447" h="1449347">
                  <a:moveTo>
                    <a:pt x="235258" y="0"/>
                  </a:moveTo>
                  <a:lnTo>
                    <a:pt x="3694447" y="0"/>
                  </a:lnTo>
                  <a:lnTo>
                    <a:pt x="3694447" y="255819"/>
                  </a:lnTo>
                  <a:lnTo>
                    <a:pt x="3608292" y="302582"/>
                  </a:lnTo>
                  <a:cubicBezTo>
                    <a:pt x="3472908" y="394046"/>
                    <a:pt x="3383896" y="548938"/>
                    <a:pt x="3383896" y="724619"/>
                  </a:cubicBezTo>
                  <a:cubicBezTo>
                    <a:pt x="3383896" y="900300"/>
                    <a:pt x="3472908" y="1055192"/>
                    <a:pt x="3608292" y="1146656"/>
                  </a:cubicBezTo>
                  <a:lnTo>
                    <a:pt x="3694447" y="1193420"/>
                  </a:lnTo>
                  <a:lnTo>
                    <a:pt x="3694447" y="1449238"/>
                  </a:lnTo>
                  <a:lnTo>
                    <a:pt x="235258" y="1449238"/>
                  </a:lnTo>
                  <a:cubicBezTo>
                    <a:pt x="101857" y="1449238"/>
                    <a:pt x="0" y="1457752"/>
                    <a:pt x="0" y="1324351"/>
                  </a:cubicBezTo>
                  <a:lnTo>
                    <a:pt x="0" y="163773"/>
                  </a:lnTo>
                  <a:cubicBezTo>
                    <a:pt x="0" y="30372"/>
                    <a:pt x="101857" y="0"/>
                    <a:pt x="235258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chemeClr val="accent2"/>
                </a:gs>
                <a:gs pos="0">
                  <a:schemeClr val="accent2">
                    <a:lumMod val="77000"/>
                    <a:lumOff val="23000"/>
                  </a:schemeClr>
                </a:gs>
                <a:gs pos="100000">
                  <a:schemeClr val="accent2">
                    <a:lumMod val="72000"/>
                  </a:schemeClr>
                </a:gs>
                <a:gs pos="94000">
                  <a:schemeClr val="accent2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1139" y="2018173"/>
            <a:ext cx="3687537" cy="1015663"/>
            <a:chOff x="1205155" y="1050604"/>
            <a:chExt cx="4916716" cy="1354217"/>
          </a:xfrm>
        </p:grpSpPr>
        <p:sp>
          <p:nvSpPr>
            <p:cNvPr id="58" name="TextBox 57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6000" b="1" dirty="0">
                  <a:latin typeface="Calibri" panose="020F0502020204030204"/>
                </a:rPr>
                <a:t>3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340312" y="1334536"/>
              <a:ext cx="378155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400" b="1" dirty="0">
                  <a:latin typeface="Century Gothic" panose="020B0502020202020204" pitchFamily="34" charset="0"/>
                </a:rPr>
                <a:t>ACCOUNTABILITY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6278336" y="4129036"/>
            <a:ext cx="26922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latin typeface="Century Gothic" panose="020B0502020202020204" pitchFamily="34" charset="0"/>
              </a:rPr>
              <a:t>Pera</a:t>
            </a:r>
            <a:r>
              <a:rPr lang="en-US" sz="1000" dirty="0">
                <a:latin typeface="Century Gothic" panose="020B0502020202020204" pitchFamily="34" charset="0"/>
              </a:rPr>
              <a:t> &amp; van </a:t>
            </a:r>
            <a:r>
              <a:rPr lang="en-US" sz="1000" dirty="0" err="1">
                <a:latin typeface="Century Gothic" panose="020B0502020202020204" pitchFamily="34" charset="0"/>
              </a:rPr>
              <a:t>Tonder</a:t>
            </a:r>
            <a:r>
              <a:rPr lang="en-US" sz="1000" dirty="0">
                <a:latin typeface="Century Gothic" panose="020B0502020202020204" pitchFamily="34" charset="0"/>
              </a:rPr>
              <a:t>, </a:t>
            </a:r>
            <a:r>
              <a:rPr lang="en-US" sz="1000" dirty="0" smtClean="0">
                <a:latin typeface="Century Gothic" panose="020B0502020202020204" pitchFamily="34" charset="0"/>
              </a:rPr>
              <a:t>2021: 82-84</a:t>
            </a:r>
            <a:endParaRPr lang="en-US" sz="1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43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37 3.7037E-6 L -1.04167E-6 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23" y="105508"/>
            <a:ext cx="5570855" cy="481791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19023" y="706232"/>
            <a:ext cx="3687537" cy="1015663"/>
            <a:chOff x="1205155" y="1050604"/>
            <a:chExt cx="4916716" cy="1354217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6000" b="1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  <a:t>1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40312" y="1334536"/>
              <a:ext cx="378155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b="1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  <a:t>TAB ONE</a:t>
              </a:r>
              <a:r>
                <a:rPr lang="en-US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  <a:t/>
              </a:r>
              <a:br>
                <a:rPr lang="en-US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</a:br>
              <a:r>
                <a:rPr lang="en-US">
                  <a:solidFill>
                    <a:prstClr val="white">
                      <a:lumMod val="85000"/>
                    </a:prstClr>
                  </a:solidFill>
                  <a:latin typeface="Calibri" panose="020F0502020204030204"/>
                </a:rPr>
                <a:t>Add your own text here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7892" y="772267"/>
            <a:ext cx="4695992" cy="3689246"/>
            <a:chOff x="5219477" y="995322"/>
            <a:chExt cx="6261323" cy="1514980"/>
          </a:xfrm>
        </p:grpSpPr>
        <p:sp>
          <p:nvSpPr>
            <p:cNvPr id="45" name="Freeform: Shape 44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059127" y="772265"/>
            <a:ext cx="4695992" cy="3689247"/>
            <a:chOff x="5342415" y="977137"/>
            <a:chExt cx="6261323" cy="1514980"/>
          </a:xfrm>
        </p:grpSpPr>
        <p:grpSp>
          <p:nvGrpSpPr>
            <p:cNvPr id="49" name="Group 48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51" name="Freeform: Shape 5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482372" y="1229076"/>
              <a:ext cx="4291162" cy="1011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400">
                  <a:latin typeface="Century Gothic" panose="020B0502020202020204" pitchFamily="34" charset="0"/>
                </a:rPr>
                <a:t>Moral obligation to act for the benefit of others.</a:t>
              </a:r>
            </a:p>
            <a:p>
              <a:pPr defTabSz="685800"/>
              <a:endParaRPr lang="en-US" sz="1400">
                <a:latin typeface="Century Gothic" panose="020B0502020202020204" pitchFamily="34" charset="0"/>
              </a:endParaRPr>
            </a:p>
            <a:p>
              <a:pPr defTabSz="685800"/>
              <a:r>
                <a:rPr lang="en-US" sz="1400">
                  <a:latin typeface="Century Gothic" panose="020B0502020202020204" pitchFamily="34" charset="0"/>
                </a:rPr>
                <a:t>Three general obligations:</a:t>
              </a:r>
            </a:p>
            <a:p>
              <a:pPr marL="285750" indent="-285750" defTabSz="685800">
                <a:buFont typeface="Arial" panose="020B0604020202020204" pitchFamily="34" charset="0"/>
                <a:buChar char="•"/>
              </a:pPr>
              <a:r>
                <a:rPr lang="en-US" sz="1400">
                  <a:latin typeface="Century Gothic" panose="020B0502020202020204" pitchFamily="34" charset="0"/>
                </a:rPr>
                <a:t>To do or promote good</a:t>
              </a:r>
            </a:p>
            <a:p>
              <a:pPr marL="285750" indent="-285750" defTabSz="685800">
                <a:buFont typeface="Arial" panose="020B0604020202020204" pitchFamily="34" charset="0"/>
                <a:buChar char="•"/>
              </a:pPr>
              <a:r>
                <a:rPr lang="en-US" sz="1400">
                  <a:latin typeface="Century Gothic" panose="020B0502020202020204" pitchFamily="34" charset="0"/>
                </a:rPr>
                <a:t>To </a:t>
              </a:r>
              <a:r>
                <a:rPr lang="en-US" sz="1400" u="sng">
                  <a:latin typeface="Century Gothic" panose="020B0502020202020204" pitchFamily="34" charset="0"/>
                </a:rPr>
                <a:t>prevent</a:t>
              </a:r>
              <a:r>
                <a:rPr lang="en-US" sz="1400">
                  <a:latin typeface="Century Gothic" panose="020B0502020202020204" pitchFamily="34" charset="0"/>
                </a:rPr>
                <a:t> evil or harm</a:t>
              </a:r>
            </a:p>
            <a:p>
              <a:pPr marL="285750" indent="-285750" defTabSz="685800">
                <a:buFont typeface="Arial" panose="020B0604020202020204" pitchFamily="34" charset="0"/>
                <a:buChar char="•"/>
              </a:pPr>
              <a:r>
                <a:rPr lang="en-US" sz="1400">
                  <a:latin typeface="Century Gothic" panose="020B0502020202020204" pitchFamily="34" charset="0"/>
                </a:rPr>
                <a:t>To </a:t>
              </a:r>
              <a:r>
                <a:rPr lang="en-US" sz="1400" u="sng">
                  <a:latin typeface="Century Gothic" panose="020B0502020202020204" pitchFamily="34" charset="0"/>
                </a:rPr>
                <a:t>remove</a:t>
              </a:r>
              <a:r>
                <a:rPr lang="en-US" sz="1400">
                  <a:latin typeface="Century Gothic" panose="020B0502020202020204" pitchFamily="34" charset="0"/>
                </a:rPr>
                <a:t> evil or harm.</a:t>
              </a:r>
            </a:p>
            <a:p>
              <a:pPr marL="285750" indent="-285750" defTabSz="685800">
                <a:buFont typeface="Arial" panose="020B0604020202020204" pitchFamily="34" charset="0"/>
                <a:buChar char="•"/>
              </a:pPr>
              <a:endParaRPr lang="en-US" sz="1400">
                <a:latin typeface="Century Gothic" panose="020B0502020202020204" pitchFamily="34" charset="0"/>
              </a:endParaRPr>
            </a:p>
            <a:p>
              <a:pPr defTabSz="685800"/>
              <a:r>
                <a:rPr lang="en-US" sz="1400">
                  <a:latin typeface="Century Gothic" panose="020B0502020202020204" pitchFamily="34" charset="0"/>
                </a:rPr>
                <a:t>Not always easy to know what will harm or benefit e.g. vaccinations.</a:t>
              </a:r>
            </a:p>
            <a:p>
              <a:pPr marL="285750" indent="-285750" defTabSz="685800">
                <a:buFont typeface="Arial" panose="020B0604020202020204" pitchFamily="34" charset="0"/>
                <a:buChar char="•"/>
              </a:pPr>
              <a:endParaRPr lang="en-US" sz="140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30134" y="476625"/>
            <a:ext cx="4345251" cy="4214032"/>
            <a:chOff x="517874" y="3954953"/>
            <a:chExt cx="5793668" cy="1797554"/>
          </a:xfrm>
        </p:grpSpPr>
        <p:sp>
          <p:nvSpPr>
            <p:cNvPr id="54" name="Freeform: Shape 53"/>
            <p:cNvSpPr/>
            <p:nvPr/>
          </p:nvSpPr>
          <p:spPr>
            <a:xfrm>
              <a:off x="517874" y="3954953"/>
              <a:ext cx="5793668" cy="1797554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12182 w 3700733"/>
                <a:gd name="connsiteY10" fmla="*/ 173463 h 1449238"/>
                <a:gd name="connsiteX11" fmla="*/ 241544 w 3700733"/>
                <a:gd name="connsiteY11" fmla="*/ 0 h 1449238"/>
                <a:gd name="connsiteX0" fmla="*/ 229362 w 3688551"/>
                <a:gd name="connsiteY0" fmla="*/ 0 h 1449238"/>
                <a:gd name="connsiteX1" fmla="*/ 3688551 w 3688551"/>
                <a:gd name="connsiteY1" fmla="*/ 0 h 1449238"/>
                <a:gd name="connsiteX2" fmla="*/ 3688551 w 3688551"/>
                <a:gd name="connsiteY2" fmla="*/ 255819 h 1449238"/>
                <a:gd name="connsiteX3" fmla="*/ 3602396 w 3688551"/>
                <a:gd name="connsiteY3" fmla="*/ 302582 h 1449238"/>
                <a:gd name="connsiteX4" fmla="*/ 3378000 w 3688551"/>
                <a:gd name="connsiteY4" fmla="*/ 724619 h 1449238"/>
                <a:gd name="connsiteX5" fmla="*/ 3602396 w 3688551"/>
                <a:gd name="connsiteY5" fmla="*/ 1146656 h 1449238"/>
                <a:gd name="connsiteX6" fmla="*/ 3688551 w 3688551"/>
                <a:gd name="connsiteY6" fmla="*/ 1193420 h 1449238"/>
                <a:gd name="connsiteX7" fmla="*/ 3688551 w 3688551"/>
                <a:gd name="connsiteY7" fmla="*/ 1449238 h 1449238"/>
                <a:gd name="connsiteX8" fmla="*/ 229362 w 3688551"/>
                <a:gd name="connsiteY8" fmla="*/ 1449238 h 1449238"/>
                <a:gd name="connsiteX9" fmla="*/ 0 w 3688551"/>
                <a:gd name="connsiteY9" fmla="*/ 1312247 h 1449238"/>
                <a:gd name="connsiteX10" fmla="*/ 0 w 3688551"/>
                <a:gd name="connsiteY10" fmla="*/ 173463 h 1449238"/>
                <a:gd name="connsiteX11" fmla="*/ 229362 w 3688551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54817 w 3743368"/>
                <a:gd name="connsiteY10" fmla="*/ 173463 h 1449238"/>
                <a:gd name="connsiteX11" fmla="*/ 284179 w 3743368"/>
                <a:gd name="connsiteY11" fmla="*/ 0 h 1449238"/>
                <a:gd name="connsiteX0" fmla="*/ 302452 w 3761641"/>
                <a:gd name="connsiteY0" fmla="*/ 0 h 1449238"/>
                <a:gd name="connsiteX1" fmla="*/ 3761641 w 3761641"/>
                <a:gd name="connsiteY1" fmla="*/ 0 h 1449238"/>
                <a:gd name="connsiteX2" fmla="*/ 3761641 w 3761641"/>
                <a:gd name="connsiteY2" fmla="*/ 255819 h 1449238"/>
                <a:gd name="connsiteX3" fmla="*/ 3675486 w 3761641"/>
                <a:gd name="connsiteY3" fmla="*/ 302582 h 1449238"/>
                <a:gd name="connsiteX4" fmla="*/ 3451090 w 3761641"/>
                <a:gd name="connsiteY4" fmla="*/ 724619 h 1449238"/>
                <a:gd name="connsiteX5" fmla="*/ 3675486 w 3761641"/>
                <a:gd name="connsiteY5" fmla="*/ 1146656 h 1449238"/>
                <a:gd name="connsiteX6" fmla="*/ 3761641 w 3761641"/>
                <a:gd name="connsiteY6" fmla="*/ 1193420 h 1449238"/>
                <a:gd name="connsiteX7" fmla="*/ 3761641 w 3761641"/>
                <a:gd name="connsiteY7" fmla="*/ 1449238 h 1449238"/>
                <a:gd name="connsiteX8" fmla="*/ 302452 w 3761641"/>
                <a:gd name="connsiteY8" fmla="*/ 1449238 h 1449238"/>
                <a:gd name="connsiteX9" fmla="*/ 18273 w 3761641"/>
                <a:gd name="connsiteY9" fmla="*/ 1312247 h 1449238"/>
                <a:gd name="connsiteX10" fmla="*/ 0 w 3761641"/>
                <a:gd name="connsiteY10" fmla="*/ 173463 h 1449238"/>
                <a:gd name="connsiteX11" fmla="*/ 302452 w 3761641"/>
                <a:gd name="connsiteY11" fmla="*/ 0 h 1449238"/>
                <a:gd name="connsiteX0" fmla="*/ 296361 w 3755550"/>
                <a:gd name="connsiteY0" fmla="*/ 0 h 1449238"/>
                <a:gd name="connsiteX1" fmla="*/ 3755550 w 3755550"/>
                <a:gd name="connsiteY1" fmla="*/ 0 h 1449238"/>
                <a:gd name="connsiteX2" fmla="*/ 3755550 w 3755550"/>
                <a:gd name="connsiteY2" fmla="*/ 255819 h 1449238"/>
                <a:gd name="connsiteX3" fmla="*/ 3669395 w 3755550"/>
                <a:gd name="connsiteY3" fmla="*/ 302582 h 1449238"/>
                <a:gd name="connsiteX4" fmla="*/ 3444999 w 3755550"/>
                <a:gd name="connsiteY4" fmla="*/ 724619 h 1449238"/>
                <a:gd name="connsiteX5" fmla="*/ 3669395 w 3755550"/>
                <a:gd name="connsiteY5" fmla="*/ 1146656 h 1449238"/>
                <a:gd name="connsiteX6" fmla="*/ 3755550 w 3755550"/>
                <a:gd name="connsiteY6" fmla="*/ 1193420 h 1449238"/>
                <a:gd name="connsiteX7" fmla="*/ 3755550 w 3755550"/>
                <a:gd name="connsiteY7" fmla="*/ 1449238 h 1449238"/>
                <a:gd name="connsiteX8" fmla="*/ 296361 w 3755550"/>
                <a:gd name="connsiteY8" fmla="*/ 1449238 h 1449238"/>
                <a:gd name="connsiteX9" fmla="*/ 12182 w 3755550"/>
                <a:gd name="connsiteY9" fmla="*/ 1312247 h 1449238"/>
                <a:gd name="connsiteX10" fmla="*/ 0 w 3755550"/>
                <a:gd name="connsiteY10" fmla="*/ 175895 h 1449238"/>
                <a:gd name="connsiteX11" fmla="*/ 296361 w 3755550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0 w 3743368"/>
                <a:gd name="connsiteY10" fmla="*/ 180758 h 1449238"/>
                <a:gd name="connsiteX11" fmla="*/ 284179 w 3743368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3368" h="1449238">
                  <a:moveTo>
                    <a:pt x="284179" y="0"/>
                  </a:moveTo>
                  <a:lnTo>
                    <a:pt x="3743368" y="0"/>
                  </a:lnTo>
                  <a:lnTo>
                    <a:pt x="3743368" y="255819"/>
                  </a:lnTo>
                  <a:lnTo>
                    <a:pt x="3657213" y="302582"/>
                  </a:lnTo>
                  <a:cubicBezTo>
                    <a:pt x="3521829" y="394046"/>
                    <a:pt x="3432817" y="548938"/>
                    <a:pt x="3432817" y="724619"/>
                  </a:cubicBezTo>
                  <a:cubicBezTo>
                    <a:pt x="3432817" y="900300"/>
                    <a:pt x="3521829" y="1055192"/>
                    <a:pt x="3657213" y="1146656"/>
                  </a:cubicBezTo>
                  <a:lnTo>
                    <a:pt x="3743368" y="1193420"/>
                  </a:lnTo>
                  <a:lnTo>
                    <a:pt x="3743368" y="1449238"/>
                  </a:lnTo>
                  <a:lnTo>
                    <a:pt x="284179" y="1449238"/>
                  </a:lnTo>
                  <a:cubicBezTo>
                    <a:pt x="150778" y="1449238"/>
                    <a:pt x="0" y="1445648"/>
                    <a:pt x="0" y="1312247"/>
                  </a:cubicBezTo>
                  <a:lnTo>
                    <a:pt x="0" y="180758"/>
                  </a:lnTo>
                  <a:cubicBezTo>
                    <a:pt x="0" y="47357"/>
                    <a:pt x="150778" y="0"/>
                    <a:pt x="284179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65080" y="4021660"/>
              <a:ext cx="5566955" cy="1661447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167882 h 1449238"/>
                <a:gd name="connsiteX11" fmla="*/ 241544 w 3700733"/>
                <a:gd name="connsiteY11" fmla="*/ 0 h 1449238"/>
                <a:gd name="connsiteX0" fmla="*/ 241544 w 3700733"/>
                <a:gd name="connsiteY0" fmla="*/ 0 h 1449317"/>
                <a:gd name="connsiteX1" fmla="*/ 3700733 w 3700733"/>
                <a:gd name="connsiteY1" fmla="*/ 0 h 1449317"/>
                <a:gd name="connsiteX2" fmla="*/ 3700733 w 3700733"/>
                <a:gd name="connsiteY2" fmla="*/ 255819 h 1449317"/>
                <a:gd name="connsiteX3" fmla="*/ 3614578 w 3700733"/>
                <a:gd name="connsiteY3" fmla="*/ 302582 h 1449317"/>
                <a:gd name="connsiteX4" fmla="*/ 3390182 w 3700733"/>
                <a:gd name="connsiteY4" fmla="*/ 724619 h 1449317"/>
                <a:gd name="connsiteX5" fmla="*/ 3614578 w 3700733"/>
                <a:gd name="connsiteY5" fmla="*/ 1146656 h 1449317"/>
                <a:gd name="connsiteX6" fmla="*/ 3700733 w 3700733"/>
                <a:gd name="connsiteY6" fmla="*/ 1193420 h 1449317"/>
                <a:gd name="connsiteX7" fmla="*/ 3700733 w 3700733"/>
                <a:gd name="connsiteY7" fmla="*/ 1449238 h 1449317"/>
                <a:gd name="connsiteX8" fmla="*/ 241544 w 3700733"/>
                <a:gd name="connsiteY8" fmla="*/ 1449238 h 1449317"/>
                <a:gd name="connsiteX9" fmla="*/ 0 w 3700733"/>
                <a:gd name="connsiteY9" fmla="*/ 1323449 h 1449317"/>
                <a:gd name="connsiteX10" fmla="*/ 0 w 3700733"/>
                <a:gd name="connsiteY10" fmla="*/ 167882 h 1449317"/>
                <a:gd name="connsiteX11" fmla="*/ 241544 w 3700733"/>
                <a:gd name="connsiteY11" fmla="*/ 0 h 144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317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456850"/>
                    <a:pt x="0" y="1323449"/>
                  </a:cubicBezTo>
                  <a:lnTo>
                    <a:pt x="0" y="167882"/>
                  </a:lnTo>
                  <a:cubicBezTo>
                    <a:pt x="0" y="34481"/>
                    <a:pt x="108143" y="0"/>
                    <a:pt x="241544" y="0"/>
                  </a:cubicBezTo>
                  <a:close/>
                </a:path>
              </a:pathLst>
            </a:custGeom>
            <a:no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771452" y="4072675"/>
              <a:ext cx="5540090" cy="15736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6286 w 3700733"/>
                <a:gd name="connsiteY10" fmla="*/ 163773 h 1449238"/>
                <a:gd name="connsiteX11" fmla="*/ 241544 w 3700733"/>
                <a:gd name="connsiteY11" fmla="*/ 0 h 1449238"/>
                <a:gd name="connsiteX0" fmla="*/ 235258 w 3694447"/>
                <a:gd name="connsiteY0" fmla="*/ 0 h 1449347"/>
                <a:gd name="connsiteX1" fmla="*/ 3694447 w 3694447"/>
                <a:gd name="connsiteY1" fmla="*/ 0 h 1449347"/>
                <a:gd name="connsiteX2" fmla="*/ 3694447 w 3694447"/>
                <a:gd name="connsiteY2" fmla="*/ 255819 h 1449347"/>
                <a:gd name="connsiteX3" fmla="*/ 3608292 w 3694447"/>
                <a:gd name="connsiteY3" fmla="*/ 302582 h 1449347"/>
                <a:gd name="connsiteX4" fmla="*/ 3383896 w 3694447"/>
                <a:gd name="connsiteY4" fmla="*/ 724619 h 1449347"/>
                <a:gd name="connsiteX5" fmla="*/ 3608292 w 3694447"/>
                <a:gd name="connsiteY5" fmla="*/ 1146656 h 1449347"/>
                <a:gd name="connsiteX6" fmla="*/ 3694447 w 3694447"/>
                <a:gd name="connsiteY6" fmla="*/ 1193420 h 1449347"/>
                <a:gd name="connsiteX7" fmla="*/ 3694447 w 3694447"/>
                <a:gd name="connsiteY7" fmla="*/ 1449238 h 1449347"/>
                <a:gd name="connsiteX8" fmla="*/ 235258 w 3694447"/>
                <a:gd name="connsiteY8" fmla="*/ 1449238 h 1449347"/>
                <a:gd name="connsiteX9" fmla="*/ 0 w 3694447"/>
                <a:gd name="connsiteY9" fmla="*/ 1324351 h 1449347"/>
                <a:gd name="connsiteX10" fmla="*/ 0 w 3694447"/>
                <a:gd name="connsiteY10" fmla="*/ 163773 h 1449347"/>
                <a:gd name="connsiteX11" fmla="*/ 235258 w 3694447"/>
                <a:gd name="connsiteY11" fmla="*/ 0 h 144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4447" h="1449347">
                  <a:moveTo>
                    <a:pt x="235258" y="0"/>
                  </a:moveTo>
                  <a:lnTo>
                    <a:pt x="3694447" y="0"/>
                  </a:lnTo>
                  <a:lnTo>
                    <a:pt x="3694447" y="255819"/>
                  </a:lnTo>
                  <a:lnTo>
                    <a:pt x="3608292" y="302582"/>
                  </a:lnTo>
                  <a:cubicBezTo>
                    <a:pt x="3472908" y="394046"/>
                    <a:pt x="3383896" y="548938"/>
                    <a:pt x="3383896" y="724619"/>
                  </a:cubicBezTo>
                  <a:cubicBezTo>
                    <a:pt x="3383896" y="900300"/>
                    <a:pt x="3472908" y="1055192"/>
                    <a:pt x="3608292" y="1146656"/>
                  </a:cubicBezTo>
                  <a:lnTo>
                    <a:pt x="3694447" y="1193420"/>
                  </a:lnTo>
                  <a:lnTo>
                    <a:pt x="3694447" y="1449238"/>
                  </a:lnTo>
                  <a:lnTo>
                    <a:pt x="235258" y="1449238"/>
                  </a:lnTo>
                  <a:cubicBezTo>
                    <a:pt x="101857" y="1449238"/>
                    <a:pt x="0" y="1457752"/>
                    <a:pt x="0" y="1324351"/>
                  </a:cubicBezTo>
                  <a:lnTo>
                    <a:pt x="0" y="163773"/>
                  </a:lnTo>
                  <a:cubicBezTo>
                    <a:pt x="0" y="30372"/>
                    <a:pt x="101857" y="0"/>
                    <a:pt x="235258" y="0"/>
                  </a:cubicBezTo>
                  <a:close/>
                </a:path>
              </a:pathLst>
            </a:custGeom>
            <a:gradFill flip="none" rotWithShape="1">
              <a:gsLst>
                <a:gs pos="49000">
                  <a:schemeClr val="accent2"/>
                </a:gs>
                <a:gs pos="0">
                  <a:schemeClr val="accent2">
                    <a:lumMod val="77000"/>
                    <a:lumOff val="23000"/>
                  </a:schemeClr>
                </a:gs>
                <a:gs pos="100000">
                  <a:schemeClr val="accent2">
                    <a:lumMod val="72000"/>
                  </a:schemeClr>
                </a:gs>
                <a:gs pos="94000">
                  <a:schemeClr val="accent2">
                    <a:lumMod val="88000"/>
                  </a:schemeClr>
                </a:gs>
              </a:gsLst>
              <a:lin ang="5400000" scaled="1"/>
              <a:tileRect/>
            </a:gradFill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1139" y="2018173"/>
            <a:ext cx="3687537" cy="1015663"/>
            <a:chOff x="1205155" y="1050604"/>
            <a:chExt cx="4916716" cy="1354217"/>
          </a:xfrm>
        </p:grpSpPr>
        <p:sp>
          <p:nvSpPr>
            <p:cNvPr id="58" name="TextBox 57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6000" b="1">
                  <a:latin typeface="Calibri" panose="020F0502020204030204"/>
                </a:rPr>
                <a:t>4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340312" y="1334536"/>
              <a:ext cx="378155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2400" b="1">
                  <a:latin typeface="Century Gothic" panose="020B0502020202020204" pitchFamily="34" charset="0"/>
                </a:rPr>
                <a:t>BENEFICENCE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5600700" y="3887849"/>
            <a:ext cx="27570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latin typeface="Century Gothic" panose="020B0502020202020204" pitchFamily="34" charset="0"/>
              </a:rPr>
              <a:t>Pera</a:t>
            </a:r>
            <a:r>
              <a:rPr lang="en-US" sz="1000" dirty="0">
                <a:latin typeface="Century Gothic" panose="020B0502020202020204" pitchFamily="34" charset="0"/>
              </a:rPr>
              <a:t> &amp; van </a:t>
            </a:r>
            <a:r>
              <a:rPr lang="en-US" sz="1000" dirty="0" err="1">
                <a:latin typeface="Century Gothic" panose="020B0502020202020204" pitchFamily="34" charset="0"/>
              </a:rPr>
              <a:t>Tonder</a:t>
            </a:r>
            <a:r>
              <a:rPr lang="en-US" sz="1000" dirty="0">
                <a:latin typeface="Century Gothic" panose="020B0502020202020204" pitchFamily="34" charset="0"/>
              </a:rPr>
              <a:t>, </a:t>
            </a:r>
            <a:r>
              <a:rPr lang="en-US" sz="1000" dirty="0" smtClean="0">
                <a:latin typeface="Century Gothic" panose="020B0502020202020204" pitchFamily="34" charset="0"/>
              </a:rPr>
              <a:t>2021: 98-99</a:t>
            </a:r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1000" dirty="0">
                <a:latin typeface="Century Gothic" panose="020B0502020202020204" pitchFamily="34" charset="0"/>
              </a:rPr>
              <a:t>Geyer, et al., </a:t>
            </a:r>
            <a:r>
              <a:rPr lang="en-US" sz="1000" dirty="0" smtClean="0">
                <a:latin typeface="Century Gothic" panose="020B0502020202020204" pitchFamily="34" charset="0"/>
              </a:rPr>
              <a:t>2021: 182</a:t>
            </a:r>
            <a:endParaRPr lang="en-ZA" sz="1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99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37 3.7037E-6 L -1.04167E-6 3.7037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23" y="105508"/>
            <a:ext cx="5570855" cy="481791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19023" y="706232"/>
            <a:ext cx="3687537" cy="1015663"/>
            <a:chOff x="1205155" y="1050604"/>
            <a:chExt cx="4916716" cy="1354217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>
                  <a:solidFill>
                    <a:schemeClr val="bg1">
                      <a:lumMod val="85000"/>
                    </a:schemeClr>
                  </a:solidFill>
                </a:rPr>
                <a:t>1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40312" y="1334536"/>
              <a:ext cx="378155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>
                      <a:lumMod val="85000"/>
                    </a:schemeClr>
                  </a:solidFill>
                </a:rPr>
                <a:t>TAB ONE</a:t>
              </a:r>
              <a:r>
                <a:rPr lang="en-US">
                  <a:solidFill>
                    <a:schemeClr val="bg1">
                      <a:lumMod val="85000"/>
                    </a:schemeClr>
                  </a:solidFill>
                </a:rPr>
                <a:t/>
              </a:r>
              <a:br>
                <a:rPr lang="en-US">
                  <a:solidFill>
                    <a:schemeClr val="bg1">
                      <a:lumMod val="85000"/>
                    </a:schemeClr>
                  </a:solidFill>
                </a:rPr>
              </a:br>
              <a:r>
                <a:rPr lang="en-US">
                  <a:solidFill>
                    <a:schemeClr val="bg1">
                      <a:lumMod val="85000"/>
                    </a:schemeClr>
                  </a:solidFill>
                </a:rPr>
                <a:t>Add your own text here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7892" y="772267"/>
            <a:ext cx="4695992" cy="3689246"/>
            <a:chOff x="5219477" y="995322"/>
            <a:chExt cx="6261323" cy="1514980"/>
          </a:xfrm>
        </p:grpSpPr>
        <p:sp>
          <p:nvSpPr>
            <p:cNvPr id="45" name="Freeform: Shape 44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070480" y="842457"/>
            <a:ext cx="4695992" cy="3689247"/>
            <a:chOff x="5342415" y="977137"/>
            <a:chExt cx="6261323" cy="1514980"/>
          </a:xfrm>
        </p:grpSpPr>
        <p:grpSp>
          <p:nvGrpSpPr>
            <p:cNvPr id="49" name="Group 48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51" name="Freeform: Shape 5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502630" y="1084167"/>
              <a:ext cx="4291162" cy="1099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>
                <a:latin typeface="Century Gothic" panose="020B0502020202020204" pitchFamily="34" charset="0"/>
              </a:endParaRPr>
            </a:p>
            <a:p>
              <a:endParaRPr lang="en-US" sz="1400">
                <a:latin typeface="Century Gothic" panose="020B0502020202020204" pitchFamily="34" charset="0"/>
              </a:endParaRPr>
            </a:p>
            <a:p>
              <a:r>
                <a:rPr lang="en-US" sz="1400">
                  <a:latin typeface="Century Gothic" panose="020B0502020202020204" pitchFamily="34" charset="0"/>
                </a:rPr>
                <a:t>Information relating to a patient obtained during the course of professional duties may not be revealed.</a:t>
              </a:r>
            </a:p>
            <a:p>
              <a:endParaRPr lang="en-US" sz="1400">
                <a:latin typeface="Century Gothic" panose="020B0502020202020204" pitchFamily="34" charset="0"/>
              </a:endParaRPr>
            </a:p>
            <a:p>
              <a:r>
                <a:rPr lang="en-US" sz="1400">
                  <a:latin typeface="Century Gothic" panose="020B0502020202020204" pitchFamily="34" charset="0"/>
                </a:rPr>
                <a:t>Exceptions: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latin typeface="Century Gothic" panose="020B0502020202020204" pitchFamily="34" charset="0"/>
                </a:rPr>
                <a:t>Order from a court of law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latin typeface="Century Gothic" panose="020B0502020202020204" pitchFamily="34" charset="0"/>
                </a:rPr>
                <a:t>Children’s Act, No.38 of 2005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latin typeface="Century Gothic" panose="020B0502020202020204" pitchFamily="34" charset="0"/>
                </a:rPr>
                <a:t>To the rest of the multidisciplinary team.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30134" y="496290"/>
            <a:ext cx="4345251" cy="4214032"/>
            <a:chOff x="517874" y="3954953"/>
            <a:chExt cx="5793668" cy="1797554"/>
          </a:xfrm>
          <a:solidFill>
            <a:srgbClr val="99FF99"/>
          </a:solidFill>
        </p:grpSpPr>
        <p:sp>
          <p:nvSpPr>
            <p:cNvPr id="54" name="Freeform: Shape 53"/>
            <p:cNvSpPr/>
            <p:nvPr/>
          </p:nvSpPr>
          <p:spPr>
            <a:xfrm>
              <a:off x="517874" y="3954953"/>
              <a:ext cx="5793668" cy="1797554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12182 w 3700733"/>
                <a:gd name="connsiteY10" fmla="*/ 173463 h 1449238"/>
                <a:gd name="connsiteX11" fmla="*/ 241544 w 3700733"/>
                <a:gd name="connsiteY11" fmla="*/ 0 h 1449238"/>
                <a:gd name="connsiteX0" fmla="*/ 229362 w 3688551"/>
                <a:gd name="connsiteY0" fmla="*/ 0 h 1449238"/>
                <a:gd name="connsiteX1" fmla="*/ 3688551 w 3688551"/>
                <a:gd name="connsiteY1" fmla="*/ 0 h 1449238"/>
                <a:gd name="connsiteX2" fmla="*/ 3688551 w 3688551"/>
                <a:gd name="connsiteY2" fmla="*/ 255819 h 1449238"/>
                <a:gd name="connsiteX3" fmla="*/ 3602396 w 3688551"/>
                <a:gd name="connsiteY3" fmla="*/ 302582 h 1449238"/>
                <a:gd name="connsiteX4" fmla="*/ 3378000 w 3688551"/>
                <a:gd name="connsiteY4" fmla="*/ 724619 h 1449238"/>
                <a:gd name="connsiteX5" fmla="*/ 3602396 w 3688551"/>
                <a:gd name="connsiteY5" fmla="*/ 1146656 h 1449238"/>
                <a:gd name="connsiteX6" fmla="*/ 3688551 w 3688551"/>
                <a:gd name="connsiteY6" fmla="*/ 1193420 h 1449238"/>
                <a:gd name="connsiteX7" fmla="*/ 3688551 w 3688551"/>
                <a:gd name="connsiteY7" fmla="*/ 1449238 h 1449238"/>
                <a:gd name="connsiteX8" fmla="*/ 229362 w 3688551"/>
                <a:gd name="connsiteY8" fmla="*/ 1449238 h 1449238"/>
                <a:gd name="connsiteX9" fmla="*/ 0 w 3688551"/>
                <a:gd name="connsiteY9" fmla="*/ 1312247 h 1449238"/>
                <a:gd name="connsiteX10" fmla="*/ 0 w 3688551"/>
                <a:gd name="connsiteY10" fmla="*/ 173463 h 1449238"/>
                <a:gd name="connsiteX11" fmla="*/ 229362 w 3688551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54817 w 3743368"/>
                <a:gd name="connsiteY10" fmla="*/ 173463 h 1449238"/>
                <a:gd name="connsiteX11" fmla="*/ 284179 w 3743368"/>
                <a:gd name="connsiteY11" fmla="*/ 0 h 1449238"/>
                <a:gd name="connsiteX0" fmla="*/ 302452 w 3761641"/>
                <a:gd name="connsiteY0" fmla="*/ 0 h 1449238"/>
                <a:gd name="connsiteX1" fmla="*/ 3761641 w 3761641"/>
                <a:gd name="connsiteY1" fmla="*/ 0 h 1449238"/>
                <a:gd name="connsiteX2" fmla="*/ 3761641 w 3761641"/>
                <a:gd name="connsiteY2" fmla="*/ 255819 h 1449238"/>
                <a:gd name="connsiteX3" fmla="*/ 3675486 w 3761641"/>
                <a:gd name="connsiteY3" fmla="*/ 302582 h 1449238"/>
                <a:gd name="connsiteX4" fmla="*/ 3451090 w 3761641"/>
                <a:gd name="connsiteY4" fmla="*/ 724619 h 1449238"/>
                <a:gd name="connsiteX5" fmla="*/ 3675486 w 3761641"/>
                <a:gd name="connsiteY5" fmla="*/ 1146656 h 1449238"/>
                <a:gd name="connsiteX6" fmla="*/ 3761641 w 3761641"/>
                <a:gd name="connsiteY6" fmla="*/ 1193420 h 1449238"/>
                <a:gd name="connsiteX7" fmla="*/ 3761641 w 3761641"/>
                <a:gd name="connsiteY7" fmla="*/ 1449238 h 1449238"/>
                <a:gd name="connsiteX8" fmla="*/ 302452 w 3761641"/>
                <a:gd name="connsiteY8" fmla="*/ 1449238 h 1449238"/>
                <a:gd name="connsiteX9" fmla="*/ 18273 w 3761641"/>
                <a:gd name="connsiteY9" fmla="*/ 1312247 h 1449238"/>
                <a:gd name="connsiteX10" fmla="*/ 0 w 3761641"/>
                <a:gd name="connsiteY10" fmla="*/ 173463 h 1449238"/>
                <a:gd name="connsiteX11" fmla="*/ 302452 w 3761641"/>
                <a:gd name="connsiteY11" fmla="*/ 0 h 1449238"/>
                <a:gd name="connsiteX0" fmla="*/ 296361 w 3755550"/>
                <a:gd name="connsiteY0" fmla="*/ 0 h 1449238"/>
                <a:gd name="connsiteX1" fmla="*/ 3755550 w 3755550"/>
                <a:gd name="connsiteY1" fmla="*/ 0 h 1449238"/>
                <a:gd name="connsiteX2" fmla="*/ 3755550 w 3755550"/>
                <a:gd name="connsiteY2" fmla="*/ 255819 h 1449238"/>
                <a:gd name="connsiteX3" fmla="*/ 3669395 w 3755550"/>
                <a:gd name="connsiteY3" fmla="*/ 302582 h 1449238"/>
                <a:gd name="connsiteX4" fmla="*/ 3444999 w 3755550"/>
                <a:gd name="connsiteY4" fmla="*/ 724619 h 1449238"/>
                <a:gd name="connsiteX5" fmla="*/ 3669395 w 3755550"/>
                <a:gd name="connsiteY5" fmla="*/ 1146656 h 1449238"/>
                <a:gd name="connsiteX6" fmla="*/ 3755550 w 3755550"/>
                <a:gd name="connsiteY6" fmla="*/ 1193420 h 1449238"/>
                <a:gd name="connsiteX7" fmla="*/ 3755550 w 3755550"/>
                <a:gd name="connsiteY7" fmla="*/ 1449238 h 1449238"/>
                <a:gd name="connsiteX8" fmla="*/ 296361 w 3755550"/>
                <a:gd name="connsiteY8" fmla="*/ 1449238 h 1449238"/>
                <a:gd name="connsiteX9" fmla="*/ 12182 w 3755550"/>
                <a:gd name="connsiteY9" fmla="*/ 1312247 h 1449238"/>
                <a:gd name="connsiteX10" fmla="*/ 0 w 3755550"/>
                <a:gd name="connsiteY10" fmla="*/ 175895 h 1449238"/>
                <a:gd name="connsiteX11" fmla="*/ 296361 w 3755550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0 w 3743368"/>
                <a:gd name="connsiteY10" fmla="*/ 180758 h 1449238"/>
                <a:gd name="connsiteX11" fmla="*/ 284179 w 3743368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3368" h="1449238">
                  <a:moveTo>
                    <a:pt x="284179" y="0"/>
                  </a:moveTo>
                  <a:lnTo>
                    <a:pt x="3743368" y="0"/>
                  </a:lnTo>
                  <a:lnTo>
                    <a:pt x="3743368" y="255819"/>
                  </a:lnTo>
                  <a:lnTo>
                    <a:pt x="3657213" y="302582"/>
                  </a:lnTo>
                  <a:cubicBezTo>
                    <a:pt x="3521829" y="394046"/>
                    <a:pt x="3432817" y="548938"/>
                    <a:pt x="3432817" y="724619"/>
                  </a:cubicBezTo>
                  <a:cubicBezTo>
                    <a:pt x="3432817" y="900300"/>
                    <a:pt x="3521829" y="1055192"/>
                    <a:pt x="3657213" y="1146656"/>
                  </a:cubicBezTo>
                  <a:lnTo>
                    <a:pt x="3743368" y="1193420"/>
                  </a:lnTo>
                  <a:lnTo>
                    <a:pt x="3743368" y="1449238"/>
                  </a:lnTo>
                  <a:lnTo>
                    <a:pt x="284179" y="1449238"/>
                  </a:lnTo>
                  <a:cubicBezTo>
                    <a:pt x="150778" y="1449238"/>
                    <a:pt x="0" y="1445648"/>
                    <a:pt x="0" y="1312247"/>
                  </a:cubicBezTo>
                  <a:lnTo>
                    <a:pt x="0" y="180758"/>
                  </a:lnTo>
                  <a:cubicBezTo>
                    <a:pt x="0" y="47357"/>
                    <a:pt x="150778" y="0"/>
                    <a:pt x="28417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65080" y="4021660"/>
              <a:ext cx="5566955" cy="1661447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167882 h 1449238"/>
                <a:gd name="connsiteX11" fmla="*/ 241544 w 3700733"/>
                <a:gd name="connsiteY11" fmla="*/ 0 h 1449238"/>
                <a:gd name="connsiteX0" fmla="*/ 241544 w 3700733"/>
                <a:gd name="connsiteY0" fmla="*/ 0 h 1449317"/>
                <a:gd name="connsiteX1" fmla="*/ 3700733 w 3700733"/>
                <a:gd name="connsiteY1" fmla="*/ 0 h 1449317"/>
                <a:gd name="connsiteX2" fmla="*/ 3700733 w 3700733"/>
                <a:gd name="connsiteY2" fmla="*/ 255819 h 1449317"/>
                <a:gd name="connsiteX3" fmla="*/ 3614578 w 3700733"/>
                <a:gd name="connsiteY3" fmla="*/ 302582 h 1449317"/>
                <a:gd name="connsiteX4" fmla="*/ 3390182 w 3700733"/>
                <a:gd name="connsiteY4" fmla="*/ 724619 h 1449317"/>
                <a:gd name="connsiteX5" fmla="*/ 3614578 w 3700733"/>
                <a:gd name="connsiteY5" fmla="*/ 1146656 h 1449317"/>
                <a:gd name="connsiteX6" fmla="*/ 3700733 w 3700733"/>
                <a:gd name="connsiteY6" fmla="*/ 1193420 h 1449317"/>
                <a:gd name="connsiteX7" fmla="*/ 3700733 w 3700733"/>
                <a:gd name="connsiteY7" fmla="*/ 1449238 h 1449317"/>
                <a:gd name="connsiteX8" fmla="*/ 241544 w 3700733"/>
                <a:gd name="connsiteY8" fmla="*/ 1449238 h 1449317"/>
                <a:gd name="connsiteX9" fmla="*/ 0 w 3700733"/>
                <a:gd name="connsiteY9" fmla="*/ 1323449 h 1449317"/>
                <a:gd name="connsiteX10" fmla="*/ 0 w 3700733"/>
                <a:gd name="connsiteY10" fmla="*/ 167882 h 1449317"/>
                <a:gd name="connsiteX11" fmla="*/ 241544 w 3700733"/>
                <a:gd name="connsiteY11" fmla="*/ 0 h 144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317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456850"/>
                    <a:pt x="0" y="1323449"/>
                  </a:cubicBezTo>
                  <a:lnTo>
                    <a:pt x="0" y="167882"/>
                  </a:lnTo>
                  <a:cubicBezTo>
                    <a:pt x="0" y="34481"/>
                    <a:pt x="108143" y="0"/>
                    <a:pt x="241544" y="0"/>
                  </a:cubicBezTo>
                  <a:close/>
                </a:path>
              </a:pathLst>
            </a:custGeom>
            <a:grp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771452" y="4072675"/>
              <a:ext cx="5540090" cy="15736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6286 w 3700733"/>
                <a:gd name="connsiteY10" fmla="*/ 163773 h 1449238"/>
                <a:gd name="connsiteX11" fmla="*/ 241544 w 3700733"/>
                <a:gd name="connsiteY11" fmla="*/ 0 h 1449238"/>
                <a:gd name="connsiteX0" fmla="*/ 235258 w 3694447"/>
                <a:gd name="connsiteY0" fmla="*/ 0 h 1449347"/>
                <a:gd name="connsiteX1" fmla="*/ 3694447 w 3694447"/>
                <a:gd name="connsiteY1" fmla="*/ 0 h 1449347"/>
                <a:gd name="connsiteX2" fmla="*/ 3694447 w 3694447"/>
                <a:gd name="connsiteY2" fmla="*/ 255819 h 1449347"/>
                <a:gd name="connsiteX3" fmla="*/ 3608292 w 3694447"/>
                <a:gd name="connsiteY3" fmla="*/ 302582 h 1449347"/>
                <a:gd name="connsiteX4" fmla="*/ 3383896 w 3694447"/>
                <a:gd name="connsiteY4" fmla="*/ 724619 h 1449347"/>
                <a:gd name="connsiteX5" fmla="*/ 3608292 w 3694447"/>
                <a:gd name="connsiteY5" fmla="*/ 1146656 h 1449347"/>
                <a:gd name="connsiteX6" fmla="*/ 3694447 w 3694447"/>
                <a:gd name="connsiteY6" fmla="*/ 1193420 h 1449347"/>
                <a:gd name="connsiteX7" fmla="*/ 3694447 w 3694447"/>
                <a:gd name="connsiteY7" fmla="*/ 1449238 h 1449347"/>
                <a:gd name="connsiteX8" fmla="*/ 235258 w 3694447"/>
                <a:gd name="connsiteY8" fmla="*/ 1449238 h 1449347"/>
                <a:gd name="connsiteX9" fmla="*/ 0 w 3694447"/>
                <a:gd name="connsiteY9" fmla="*/ 1324351 h 1449347"/>
                <a:gd name="connsiteX10" fmla="*/ 0 w 3694447"/>
                <a:gd name="connsiteY10" fmla="*/ 163773 h 1449347"/>
                <a:gd name="connsiteX11" fmla="*/ 235258 w 3694447"/>
                <a:gd name="connsiteY11" fmla="*/ 0 h 144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4447" h="1449347">
                  <a:moveTo>
                    <a:pt x="235258" y="0"/>
                  </a:moveTo>
                  <a:lnTo>
                    <a:pt x="3694447" y="0"/>
                  </a:lnTo>
                  <a:lnTo>
                    <a:pt x="3694447" y="255819"/>
                  </a:lnTo>
                  <a:lnTo>
                    <a:pt x="3608292" y="302582"/>
                  </a:lnTo>
                  <a:cubicBezTo>
                    <a:pt x="3472908" y="394046"/>
                    <a:pt x="3383896" y="548938"/>
                    <a:pt x="3383896" y="724619"/>
                  </a:cubicBezTo>
                  <a:cubicBezTo>
                    <a:pt x="3383896" y="900300"/>
                    <a:pt x="3472908" y="1055192"/>
                    <a:pt x="3608292" y="1146656"/>
                  </a:cubicBezTo>
                  <a:lnTo>
                    <a:pt x="3694447" y="1193420"/>
                  </a:lnTo>
                  <a:lnTo>
                    <a:pt x="3694447" y="1449238"/>
                  </a:lnTo>
                  <a:lnTo>
                    <a:pt x="235258" y="1449238"/>
                  </a:lnTo>
                  <a:cubicBezTo>
                    <a:pt x="101857" y="1449238"/>
                    <a:pt x="0" y="1457752"/>
                    <a:pt x="0" y="1324351"/>
                  </a:cubicBezTo>
                  <a:lnTo>
                    <a:pt x="0" y="163773"/>
                  </a:lnTo>
                  <a:cubicBezTo>
                    <a:pt x="0" y="30372"/>
                    <a:pt x="101857" y="0"/>
                    <a:pt x="235258" y="0"/>
                  </a:cubicBezTo>
                  <a:close/>
                </a:path>
              </a:pathLst>
            </a:custGeom>
            <a:grpFill/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1139" y="2018173"/>
            <a:ext cx="3687537" cy="1015663"/>
            <a:chOff x="1205155" y="1050604"/>
            <a:chExt cx="4916716" cy="1354217"/>
          </a:xfrm>
        </p:grpSpPr>
        <p:sp>
          <p:nvSpPr>
            <p:cNvPr id="58" name="TextBox 57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/>
                <a:t>5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340312" y="1334536"/>
              <a:ext cx="378155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Century Gothic" panose="020B0502020202020204" pitchFamily="34" charset="0"/>
                </a:rPr>
                <a:t>CONFIDENTIALITY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286771" y="3942663"/>
            <a:ext cx="20635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Century Gothic" panose="020B0502020202020204" pitchFamily="34" charset="0"/>
              </a:rPr>
              <a:t>Pera</a:t>
            </a:r>
            <a:r>
              <a:rPr lang="en-US" sz="900" dirty="0">
                <a:latin typeface="Century Gothic" panose="020B0502020202020204" pitchFamily="34" charset="0"/>
              </a:rPr>
              <a:t> &amp; van </a:t>
            </a:r>
            <a:r>
              <a:rPr lang="en-US" sz="900" dirty="0" err="1">
                <a:latin typeface="Century Gothic" panose="020B0502020202020204" pitchFamily="34" charset="0"/>
              </a:rPr>
              <a:t>Tonder</a:t>
            </a:r>
            <a:r>
              <a:rPr lang="en-US" sz="900" dirty="0">
                <a:latin typeface="Century Gothic" panose="020B0502020202020204" pitchFamily="34" charset="0"/>
              </a:rPr>
              <a:t>, </a:t>
            </a:r>
            <a:r>
              <a:rPr lang="en-US" sz="900" dirty="0" smtClean="0">
                <a:latin typeface="Century Gothic" panose="020B0502020202020204" pitchFamily="34" charset="0"/>
              </a:rPr>
              <a:t>2021</a:t>
            </a:r>
            <a:r>
              <a:rPr lang="en-US" sz="900" dirty="0">
                <a:latin typeface="Century Gothic" panose="020B0502020202020204" pitchFamily="34" charset="0"/>
              </a:rPr>
              <a:t>: </a:t>
            </a:r>
            <a:r>
              <a:rPr lang="en-US" sz="900" dirty="0" smtClean="0">
                <a:latin typeface="Century Gothic" panose="020B0502020202020204" pitchFamily="34" charset="0"/>
              </a:rPr>
              <a:t>75-8-</a:t>
            </a:r>
            <a:endParaRPr lang="en-US" sz="900" dirty="0">
              <a:latin typeface="Century Gothic" panose="020B0502020202020204" pitchFamily="34" charset="0"/>
            </a:endParaRPr>
          </a:p>
          <a:p>
            <a:endParaRPr lang="en-US" sz="900" dirty="0">
              <a:latin typeface="Century Gothic" panose="020B0502020202020204" pitchFamily="34" charset="0"/>
            </a:endParaRPr>
          </a:p>
          <a:p>
            <a:r>
              <a:rPr lang="en-US" sz="900" dirty="0">
                <a:latin typeface="Century Gothic" panose="020B0502020202020204" pitchFamily="34" charset="0"/>
              </a:rPr>
              <a:t>Geyer, et al., </a:t>
            </a:r>
            <a:r>
              <a:rPr lang="en-US" sz="900" dirty="0" smtClean="0">
                <a:latin typeface="Century Gothic" panose="020B0502020202020204" pitchFamily="34" charset="0"/>
              </a:rPr>
              <a:t>2021: 160-161</a:t>
            </a:r>
            <a:endParaRPr lang="en-ZA" sz="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65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37 -2.46914E-6 L -4.44444E-6 -2.4691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23" y="95675"/>
            <a:ext cx="5570855" cy="481791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719023" y="706232"/>
            <a:ext cx="3687537" cy="1015663"/>
            <a:chOff x="1205155" y="1050604"/>
            <a:chExt cx="4916716" cy="1354217"/>
          </a:xfrm>
        </p:grpSpPr>
        <p:sp>
          <p:nvSpPr>
            <p:cNvPr id="22" name="TextBox 21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>
                  <a:solidFill>
                    <a:schemeClr val="bg1">
                      <a:lumMod val="85000"/>
                    </a:schemeClr>
                  </a:solidFill>
                </a:rPr>
                <a:t>1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40312" y="1334536"/>
              <a:ext cx="378155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chemeClr val="bg1">
                      <a:lumMod val="85000"/>
                    </a:schemeClr>
                  </a:solidFill>
                </a:rPr>
                <a:t>TAB ONE</a:t>
              </a:r>
              <a:r>
                <a:rPr lang="en-US">
                  <a:solidFill>
                    <a:schemeClr val="bg1">
                      <a:lumMod val="85000"/>
                    </a:schemeClr>
                  </a:solidFill>
                </a:rPr>
                <a:t/>
              </a:r>
              <a:br>
                <a:rPr lang="en-US">
                  <a:solidFill>
                    <a:schemeClr val="bg1">
                      <a:lumMod val="85000"/>
                    </a:schemeClr>
                  </a:solidFill>
                </a:rPr>
              </a:br>
              <a:r>
                <a:rPr lang="en-US">
                  <a:solidFill>
                    <a:schemeClr val="bg1">
                      <a:lumMod val="85000"/>
                    </a:schemeClr>
                  </a:solidFill>
                </a:rPr>
                <a:t>Add your own text here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27892" y="772267"/>
            <a:ext cx="4695992" cy="3689246"/>
            <a:chOff x="5219477" y="995322"/>
            <a:chExt cx="6261323" cy="1514980"/>
          </a:xfrm>
        </p:grpSpPr>
        <p:sp>
          <p:nvSpPr>
            <p:cNvPr id="45" name="Freeform: Shape 44"/>
            <p:cNvSpPr/>
            <p:nvPr/>
          </p:nvSpPr>
          <p:spPr>
            <a:xfrm>
              <a:off x="10891520" y="995322"/>
              <a:ext cx="589280" cy="1514980"/>
            </a:xfrm>
            <a:custGeom>
              <a:avLst/>
              <a:gdLst>
                <a:gd name="connsiteX0" fmla="*/ 0 w 589280"/>
                <a:gd name="connsiteY0" fmla="*/ 0 h 1514980"/>
                <a:gd name="connsiteX1" fmla="*/ 336778 w 589280"/>
                <a:gd name="connsiteY1" fmla="*/ 0 h 1514980"/>
                <a:gd name="connsiteX2" fmla="*/ 589280 w 589280"/>
                <a:gd name="connsiteY2" fmla="*/ 252502 h 1514980"/>
                <a:gd name="connsiteX3" fmla="*/ 589280 w 589280"/>
                <a:gd name="connsiteY3" fmla="*/ 1262478 h 1514980"/>
                <a:gd name="connsiteX4" fmla="*/ 336778 w 589280"/>
                <a:gd name="connsiteY4" fmla="*/ 1514980 h 1514980"/>
                <a:gd name="connsiteX5" fmla="*/ 0 w 589280"/>
                <a:gd name="connsiteY5" fmla="*/ 1514980 h 1514980"/>
                <a:gd name="connsiteX6" fmla="*/ 0 w 589280"/>
                <a:gd name="connsiteY6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9280" h="1514980">
                  <a:moveTo>
                    <a:pt x="0" y="0"/>
                  </a:moveTo>
                  <a:lnTo>
                    <a:pt x="336778" y="0"/>
                  </a:lnTo>
                  <a:cubicBezTo>
                    <a:pt x="476231" y="0"/>
                    <a:pt x="589280" y="113049"/>
                    <a:pt x="589280" y="252502"/>
                  </a:cubicBezTo>
                  <a:lnTo>
                    <a:pt x="589280" y="1262478"/>
                  </a:lnTo>
                  <a:cubicBezTo>
                    <a:pt x="589280" y="1401931"/>
                    <a:pt x="476231" y="1514980"/>
                    <a:pt x="336778" y="1514980"/>
                  </a:cubicBez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5219477" y="995322"/>
              <a:ext cx="5672043" cy="1514980"/>
            </a:xfrm>
            <a:custGeom>
              <a:avLst/>
              <a:gdLst>
                <a:gd name="connsiteX0" fmla="*/ 0 w 5672043"/>
                <a:gd name="connsiteY0" fmla="*/ 0 h 1514980"/>
                <a:gd name="connsiteX1" fmla="*/ 5672043 w 5672043"/>
                <a:gd name="connsiteY1" fmla="*/ 0 h 1514980"/>
                <a:gd name="connsiteX2" fmla="*/ 5672043 w 5672043"/>
                <a:gd name="connsiteY2" fmla="*/ 1514980 h 1514980"/>
                <a:gd name="connsiteX3" fmla="*/ 0 w 5672043"/>
                <a:gd name="connsiteY3" fmla="*/ 1514980 h 1514980"/>
                <a:gd name="connsiteX4" fmla="*/ 0 w 5672043"/>
                <a:gd name="connsiteY4" fmla="*/ 0 h 1514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2043" h="1514980">
                  <a:moveTo>
                    <a:pt x="0" y="0"/>
                  </a:moveTo>
                  <a:lnTo>
                    <a:pt x="5672043" y="0"/>
                  </a:lnTo>
                  <a:lnTo>
                    <a:pt x="5672043" y="1514980"/>
                  </a:lnTo>
                  <a:lnTo>
                    <a:pt x="0" y="15149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070480" y="877726"/>
            <a:ext cx="4695992" cy="3689247"/>
            <a:chOff x="5342415" y="977137"/>
            <a:chExt cx="6261323" cy="1514980"/>
          </a:xfrm>
        </p:grpSpPr>
        <p:grpSp>
          <p:nvGrpSpPr>
            <p:cNvPr id="49" name="Group 48"/>
            <p:cNvGrpSpPr/>
            <p:nvPr/>
          </p:nvGrpSpPr>
          <p:grpSpPr>
            <a:xfrm>
              <a:off x="5342415" y="977137"/>
              <a:ext cx="6261323" cy="1514980"/>
              <a:chOff x="5219477" y="995322"/>
              <a:chExt cx="6261323" cy="1514980"/>
            </a:xfrm>
          </p:grpSpPr>
          <p:sp>
            <p:nvSpPr>
              <p:cNvPr id="51" name="Freeform: Shape 50"/>
              <p:cNvSpPr/>
              <p:nvPr/>
            </p:nvSpPr>
            <p:spPr>
              <a:xfrm>
                <a:off x="10891520" y="995322"/>
                <a:ext cx="589280" cy="1514980"/>
              </a:xfrm>
              <a:custGeom>
                <a:avLst/>
                <a:gdLst>
                  <a:gd name="connsiteX0" fmla="*/ 0 w 589280"/>
                  <a:gd name="connsiteY0" fmla="*/ 0 h 1514980"/>
                  <a:gd name="connsiteX1" fmla="*/ 336778 w 589280"/>
                  <a:gd name="connsiteY1" fmla="*/ 0 h 1514980"/>
                  <a:gd name="connsiteX2" fmla="*/ 589280 w 589280"/>
                  <a:gd name="connsiteY2" fmla="*/ 252502 h 1514980"/>
                  <a:gd name="connsiteX3" fmla="*/ 589280 w 589280"/>
                  <a:gd name="connsiteY3" fmla="*/ 1262478 h 1514980"/>
                  <a:gd name="connsiteX4" fmla="*/ 336778 w 589280"/>
                  <a:gd name="connsiteY4" fmla="*/ 1514980 h 1514980"/>
                  <a:gd name="connsiteX5" fmla="*/ 0 w 589280"/>
                  <a:gd name="connsiteY5" fmla="*/ 1514980 h 1514980"/>
                  <a:gd name="connsiteX6" fmla="*/ 0 w 589280"/>
                  <a:gd name="connsiteY6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9280" h="1514980">
                    <a:moveTo>
                      <a:pt x="0" y="0"/>
                    </a:moveTo>
                    <a:lnTo>
                      <a:pt x="336778" y="0"/>
                    </a:lnTo>
                    <a:cubicBezTo>
                      <a:pt x="476231" y="0"/>
                      <a:pt x="589280" y="113049"/>
                      <a:pt x="589280" y="252502"/>
                    </a:cubicBezTo>
                    <a:lnTo>
                      <a:pt x="589280" y="1262478"/>
                    </a:lnTo>
                    <a:cubicBezTo>
                      <a:pt x="589280" y="1401931"/>
                      <a:pt x="476231" y="1514980"/>
                      <a:pt x="336778" y="1514980"/>
                    </a:cubicBez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5219477" y="995322"/>
                <a:ext cx="5672043" cy="1514980"/>
              </a:xfrm>
              <a:custGeom>
                <a:avLst/>
                <a:gdLst>
                  <a:gd name="connsiteX0" fmla="*/ 0 w 5672043"/>
                  <a:gd name="connsiteY0" fmla="*/ 0 h 1514980"/>
                  <a:gd name="connsiteX1" fmla="*/ 5672043 w 5672043"/>
                  <a:gd name="connsiteY1" fmla="*/ 0 h 1514980"/>
                  <a:gd name="connsiteX2" fmla="*/ 5672043 w 5672043"/>
                  <a:gd name="connsiteY2" fmla="*/ 1514980 h 1514980"/>
                  <a:gd name="connsiteX3" fmla="*/ 0 w 5672043"/>
                  <a:gd name="connsiteY3" fmla="*/ 1514980 h 1514980"/>
                  <a:gd name="connsiteX4" fmla="*/ 0 w 5672043"/>
                  <a:gd name="connsiteY4" fmla="*/ 0 h 151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72043" h="1514980">
                    <a:moveTo>
                      <a:pt x="0" y="0"/>
                    </a:moveTo>
                    <a:lnTo>
                      <a:pt x="5672043" y="0"/>
                    </a:lnTo>
                    <a:lnTo>
                      <a:pt x="5672043" y="1514980"/>
                    </a:lnTo>
                    <a:lnTo>
                      <a:pt x="0" y="15149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502630" y="1084167"/>
              <a:ext cx="4291162" cy="1364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400">
                <a:latin typeface="Century Gothic" panose="020B0502020202020204" pitchFamily="34" charset="0"/>
              </a:endParaRPr>
            </a:p>
            <a:p>
              <a:r>
                <a:rPr lang="en-US" sz="1400">
                  <a:latin typeface="Century Gothic" panose="020B0502020202020204" pitchFamily="34" charset="0"/>
                </a:rPr>
                <a:t>Nurses have to be loyal and faithful to those who put their trust in them.</a:t>
              </a:r>
            </a:p>
            <a:p>
              <a:endParaRPr lang="en-US" sz="1400">
                <a:latin typeface="Century Gothic" panose="020B0502020202020204" pitchFamily="34" charset="0"/>
              </a:endParaRPr>
            </a:p>
            <a:p>
              <a:r>
                <a:rPr lang="en-US" sz="1400">
                  <a:latin typeface="Century Gothic" panose="020B0502020202020204" pitchFamily="34" charset="0"/>
                </a:rPr>
                <a:t>It is a social contract/covenant that morally binds nurses and patients.</a:t>
              </a:r>
            </a:p>
            <a:p>
              <a:endParaRPr lang="en-US" sz="1400">
                <a:latin typeface="Century Gothic" panose="020B0502020202020204" pitchFamily="34" charset="0"/>
              </a:endParaRPr>
            </a:p>
            <a:p>
              <a:r>
                <a:rPr lang="en-US" sz="1400">
                  <a:latin typeface="Century Gothic" panose="020B0502020202020204" pitchFamily="34" charset="0"/>
                </a:rPr>
                <a:t>The patient trusts that the nurse will put them first.</a:t>
              </a:r>
            </a:p>
            <a:p>
              <a:endParaRPr lang="en-US" sz="1400">
                <a:latin typeface="Century Gothic" panose="020B0502020202020204" pitchFamily="34" charset="0"/>
              </a:endParaRPr>
            </a:p>
            <a:p>
              <a:r>
                <a:rPr lang="en-US" sz="1400">
                  <a:latin typeface="Century Gothic" panose="020B0502020202020204" pitchFamily="34" charset="0"/>
                </a:rPr>
                <a:t>Patients assume that nurses are committed and will undertake their duties with skill and care.</a:t>
              </a:r>
            </a:p>
            <a:p>
              <a:endParaRPr lang="en-US" sz="140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430134" y="496290"/>
            <a:ext cx="4345251" cy="4214032"/>
            <a:chOff x="517874" y="3954953"/>
            <a:chExt cx="5793668" cy="1797554"/>
          </a:xfrm>
          <a:solidFill>
            <a:srgbClr val="99FF99"/>
          </a:solidFill>
        </p:grpSpPr>
        <p:sp>
          <p:nvSpPr>
            <p:cNvPr id="54" name="Freeform: Shape 53"/>
            <p:cNvSpPr/>
            <p:nvPr/>
          </p:nvSpPr>
          <p:spPr>
            <a:xfrm>
              <a:off x="517874" y="3954953"/>
              <a:ext cx="5793668" cy="1797554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12182 w 3700733"/>
                <a:gd name="connsiteY10" fmla="*/ 173463 h 1449238"/>
                <a:gd name="connsiteX11" fmla="*/ 241544 w 3700733"/>
                <a:gd name="connsiteY11" fmla="*/ 0 h 1449238"/>
                <a:gd name="connsiteX0" fmla="*/ 229362 w 3688551"/>
                <a:gd name="connsiteY0" fmla="*/ 0 h 1449238"/>
                <a:gd name="connsiteX1" fmla="*/ 3688551 w 3688551"/>
                <a:gd name="connsiteY1" fmla="*/ 0 h 1449238"/>
                <a:gd name="connsiteX2" fmla="*/ 3688551 w 3688551"/>
                <a:gd name="connsiteY2" fmla="*/ 255819 h 1449238"/>
                <a:gd name="connsiteX3" fmla="*/ 3602396 w 3688551"/>
                <a:gd name="connsiteY3" fmla="*/ 302582 h 1449238"/>
                <a:gd name="connsiteX4" fmla="*/ 3378000 w 3688551"/>
                <a:gd name="connsiteY4" fmla="*/ 724619 h 1449238"/>
                <a:gd name="connsiteX5" fmla="*/ 3602396 w 3688551"/>
                <a:gd name="connsiteY5" fmla="*/ 1146656 h 1449238"/>
                <a:gd name="connsiteX6" fmla="*/ 3688551 w 3688551"/>
                <a:gd name="connsiteY6" fmla="*/ 1193420 h 1449238"/>
                <a:gd name="connsiteX7" fmla="*/ 3688551 w 3688551"/>
                <a:gd name="connsiteY7" fmla="*/ 1449238 h 1449238"/>
                <a:gd name="connsiteX8" fmla="*/ 229362 w 3688551"/>
                <a:gd name="connsiteY8" fmla="*/ 1449238 h 1449238"/>
                <a:gd name="connsiteX9" fmla="*/ 0 w 3688551"/>
                <a:gd name="connsiteY9" fmla="*/ 1312247 h 1449238"/>
                <a:gd name="connsiteX10" fmla="*/ 0 w 3688551"/>
                <a:gd name="connsiteY10" fmla="*/ 173463 h 1449238"/>
                <a:gd name="connsiteX11" fmla="*/ 229362 w 3688551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54817 w 3743368"/>
                <a:gd name="connsiteY10" fmla="*/ 173463 h 1449238"/>
                <a:gd name="connsiteX11" fmla="*/ 284179 w 3743368"/>
                <a:gd name="connsiteY11" fmla="*/ 0 h 1449238"/>
                <a:gd name="connsiteX0" fmla="*/ 302452 w 3761641"/>
                <a:gd name="connsiteY0" fmla="*/ 0 h 1449238"/>
                <a:gd name="connsiteX1" fmla="*/ 3761641 w 3761641"/>
                <a:gd name="connsiteY1" fmla="*/ 0 h 1449238"/>
                <a:gd name="connsiteX2" fmla="*/ 3761641 w 3761641"/>
                <a:gd name="connsiteY2" fmla="*/ 255819 h 1449238"/>
                <a:gd name="connsiteX3" fmla="*/ 3675486 w 3761641"/>
                <a:gd name="connsiteY3" fmla="*/ 302582 h 1449238"/>
                <a:gd name="connsiteX4" fmla="*/ 3451090 w 3761641"/>
                <a:gd name="connsiteY4" fmla="*/ 724619 h 1449238"/>
                <a:gd name="connsiteX5" fmla="*/ 3675486 w 3761641"/>
                <a:gd name="connsiteY5" fmla="*/ 1146656 h 1449238"/>
                <a:gd name="connsiteX6" fmla="*/ 3761641 w 3761641"/>
                <a:gd name="connsiteY6" fmla="*/ 1193420 h 1449238"/>
                <a:gd name="connsiteX7" fmla="*/ 3761641 w 3761641"/>
                <a:gd name="connsiteY7" fmla="*/ 1449238 h 1449238"/>
                <a:gd name="connsiteX8" fmla="*/ 302452 w 3761641"/>
                <a:gd name="connsiteY8" fmla="*/ 1449238 h 1449238"/>
                <a:gd name="connsiteX9" fmla="*/ 18273 w 3761641"/>
                <a:gd name="connsiteY9" fmla="*/ 1312247 h 1449238"/>
                <a:gd name="connsiteX10" fmla="*/ 0 w 3761641"/>
                <a:gd name="connsiteY10" fmla="*/ 173463 h 1449238"/>
                <a:gd name="connsiteX11" fmla="*/ 302452 w 3761641"/>
                <a:gd name="connsiteY11" fmla="*/ 0 h 1449238"/>
                <a:gd name="connsiteX0" fmla="*/ 296361 w 3755550"/>
                <a:gd name="connsiteY0" fmla="*/ 0 h 1449238"/>
                <a:gd name="connsiteX1" fmla="*/ 3755550 w 3755550"/>
                <a:gd name="connsiteY1" fmla="*/ 0 h 1449238"/>
                <a:gd name="connsiteX2" fmla="*/ 3755550 w 3755550"/>
                <a:gd name="connsiteY2" fmla="*/ 255819 h 1449238"/>
                <a:gd name="connsiteX3" fmla="*/ 3669395 w 3755550"/>
                <a:gd name="connsiteY3" fmla="*/ 302582 h 1449238"/>
                <a:gd name="connsiteX4" fmla="*/ 3444999 w 3755550"/>
                <a:gd name="connsiteY4" fmla="*/ 724619 h 1449238"/>
                <a:gd name="connsiteX5" fmla="*/ 3669395 w 3755550"/>
                <a:gd name="connsiteY5" fmla="*/ 1146656 h 1449238"/>
                <a:gd name="connsiteX6" fmla="*/ 3755550 w 3755550"/>
                <a:gd name="connsiteY6" fmla="*/ 1193420 h 1449238"/>
                <a:gd name="connsiteX7" fmla="*/ 3755550 w 3755550"/>
                <a:gd name="connsiteY7" fmla="*/ 1449238 h 1449238"/>
                <a:gd name="connsiteX8" fmla="*/ 296361 w 3755550"/>
                <a:gd name="connsiteY8" fmla="*/ 1449238 h 1449238"/>
                <a:gd name="connsiteX9" fmla="*/ 12182 w 3755550"/>
                <a:gd name="connsiteY9" fmla="*/ 1312247 h 1449238"/>
                <a:gd name="connsiteX10" fmla="*/ 0 w 3755550"/>
                <a:gd name="connsiteY10" fmla="*/ 175895 h 1449238"/>
                <a:gd name="connsiteX11" fmla="*/ 296361 w 3755550"/>
                <a:gd name="connsiteY11" fmla="*/ 0 h 1449238"/>
                <a:gd name="connsiteX0" fmla="*/ 284179 w 3743368"/>
                <a:gd name="connsiteY0" fmla="*/ 0 h 1449238"/>
                <a:gd name="connsiteX1" fmla="*/ 3743368 w 3743368"/>
                <a:gd name="connsiteY1" fmla="*/ 0 h 1449238"/>
                <a:gd name="connsiteX2" fmla="*/ 3743368 w 3743368"/>
                <a:gd name="connsiteY2" fmla="*/ 255819 h 1449238"/>
                <a:gd name="connsiteX3" fmla="*/ 3657213 w 3743368"/>
                <a:gd name="connsiteY3" fmla="*/ 302582 h 1449238"/>
                <a:gd name="connsiteX4" fmla="*/ 3432817 w 3743368"/>
                <a:gd name="connsiteY4" fmla="*/ 724619 h 1449238"/>
                <a:gd name="connsiteX5" fmla="*/ 3657213 w 3743368"/>
                <a:gd name="connsiteY5" fmla="*/ 1146656 h 1449238"/>
                <a:gd name="connsiteX6" fmla="*/ 3743368 w 3743368"/>
                <a:gd name="connsiteY6" fmla="*/ 1193420 h 1449238"/>
                <a:gd name="connsiteX7" fmla="*/ 3743368 w 3743368"/>
                <a:gd name="connsiteY7" fmla="*/ 1449238 h 1449238"/>
                <a:gd name="connsiteX8" fmla="*/ 284179 w 3743368"/>
                <a:gd name="connsiteY8" fmla="*/ 1449238 h 1449238"/>
                <a:gd name="connsiteX9" fmla="*/ 0 w 3743368"/>
                <a:gd name="connsiteY9" fmla="*/ 1312247 h 1449238"/>
                <a:gd name="connsiteX10" fmla="*/ 0 w 3743368"/>
                <a:gd name="connsiteY10" fmla="*/ 180758 h 1449238"/>
                <a:gd name="connsiteX11" fmla="*/ 284179 w 3743368"/>
                <a:gd name="connsiteY11" fmla="*/ 0 h 1449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43368" h="1449238">
                  <a:moveTo>
                    <a:pt x="284179" y="0"/>
                  </a:moveTo>
                  <a:lnTo>
                    <a:pt x="3743368" y="0"/>
                  </a:lnTo>
                  <a:lnTo>
                    <a:pt x="3743368" y="255819"/>
                  </a:lnTo>
                  <a:lnTo>
                    <a:pt x="3657213" y="302582"/>
                  </a:lnTo>
                  <a:cubicBezTo>
                    <a:pt x="3521829" y="394046"/>
                    <a:pt x="3432817" y="548938"/>
                    <a:pt x="3432817" y="724619"/>
                  </a:cubicBezTo>
                  <a:cubicBezTo>
                    <a:pt x="3432817" y="900300"/>
                    <a:pt x="3521829" y="1055192"/>
                    <a:pt x="3657213" y="1146656"/>
                  </a:cubicBezTo>
                  <a:lnTo>
                    <a:pt x="3743368" y="1193420"/>
                  </a:lnTo>
                  <a:lnTo>
                    <a:pt x="3743368" y="1449238"/>
                  </a:lnTo>
                  <a:lnTo>
                    <a:pt x="284179" y="1449238"/>
                  </a:lnTo>
                  <a:cubicBezTo>
                    <a:pt x="150778" y="1449238"/>
                    <a:pt x="0" y="1445648"/>
                    <a:pt x="0" y="1312247"/>
                  </a:cubicBezTo>
                  <a:lnTo>
                    <a:pt x="0" y="180758"/>
                  </a:lnTo>
                  <a:cubicBezTo>
                    <a:pt x="0" y="47357"/>
                    <a:pt x="150778" y="0"/>
                    <a:pt x="28417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Freeform: Shape 54"/>
            <p:cNvSpPr/>
            <p:nvPr/>
          </p:nvSpPr>
          <p:spPr>
            <a:xfrm>
              <a:off x="665080" y="4021660"/>
              <a:ext cx="5566955" cy="1661447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167882 h 1449238"/>
                <a:gd name="connsiteX11" fmla="*/ 241544 w 3700733"/>
                <a:gd name="connsiteY11" fmla="*/ 0 h 1449238"/>
                <a:gd name="connsiteX0" fmla="*/ 241544 w 3700733"/>
                <a:gd name="connsiteY0" fmla="*/ 0 h 1449317"/>
                <a:gd name="connsiteX1" fmla="*/ 3700733 w 3700733"/>
                <a:gd name="connsiteY1" fmla="*/ 0 h 1449317"/>
                <a:gd name="connsiteX2" fmla="*/ 3700733 w 3700733"/>
                <a:gd name="connsiteY2" fmla="*/ 255819 h 1449317"/>
                <a:gd name="connsiteX3" fmla="*/ 3614578 w 3700733"/>
                <a:gd name="connsiteY3" fmla="*/ 302582 h 1449317"/>
                <a:gd name="connsiteX4" fmla="*/ 3390182 w 3700733"/>
                <a:gd name="connsiteY4" fmla="*/ 724619 h 1449317"/>
                <a:gd name="connsiteX5" fmla="*/ 3614578 w 3700733"/>
                <a:gd name="connsiteY5" fmla="*/ 1146656 h 1449317"/>
                <a:gd name="connsiteX6" fmla="*/ 3700733 w 3700733"/>
                <a:gd name="connsiteY6" fmla="*/ 1193420 h 1449317"/>
                <a:gd name="connsiteX7" fmla="*/ 3700733 w 3700733"/>
                <a:gd name="connsiteY7" fmla="*/ 1449238 h 1449317"/>
                <a:gd name="connsiteX8" fmla="*/ 241544 w 3700733"/>
                <a:gd name="connsiteY8" fmla="*/ 1449238 h 1449317"/>
                <a:gd name="connsiteX9" fmla="*/ 0 w 3700733"/>
                <a:gd name="connsiteY9" fmla="*/ 1323449 h 1449317"/>
                <a:gd name="connsiteX10" fmla="*/ 0 w 3700733"/>
                <a:gd name="connsiteY10" fmla="*/ 167882 h 1449317"/>
                <a:gd name="connsiteX11" fmla="*/ 241544 w 3700733"/>
                <a:gd name="connsiteY11" fmla="*/ 0 h 144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00733" h="1449317">
                  <a:moveTo>
                    <a:pt x="241544" y="0"/>
                  </a:moveTo>
                  <a:lnTo>
                    <a:pt x="3700733" y="0"/>
                  </a:lnTo>
                  <a:lnTo>
                    <a:pt x="3700733" y="255819"/>
                  </a:lnTo>
                  <a:lnTo>
                    <a:pt x="3614578" y="302582"/>
                  </a:lnTo>
                  <a:cubicBezTo>
                    <a:pt x="3479194" y="394046"/>
                    <a:pt x="3390182" y="548938"/>
                    <a:pt x="3390182" y="724619"/>
                  </a:cubicBezTo>
                  <a:cubicBezTo>
                    <a:pt x="3390182" y="900300"/>
                    <a:pt x="3479194" y="1055192"/>
                    <a:pt x="3614578" y="1146656"/>
                  </a:cubicBezTo>
                  <a:lnTo>
                    <a:pt x="3700733" y="1193420"/>
                  </a:lnTo>
                  <a:lnTo>
                    <a:pt x="3700733" y="1449238"/>
                  </a:lnTo>
                  <a:lnTo>
                    <a:pt x="241544" y="1449238"/>
                  </a:lnTo>
                  <a:cubicBezTo>
                    <a:pt x="108143" y="1449238"/>
                    <a:pt x="0" y="1456850"/>
                    <a:pt x="0" y="1323449"/>
                  </a:cubicBezTo>
                  <a:lnTo>
                    <a:pt x="0" y="167882"/>
                  </a:lnTo>
                  <a:cubicBezTo>
                    <a:pt x="0" y="34481"/>
                    <a:pt x="108143" y="0"/>
                    <a:pt x="241544" y="0"/>
                  </a:cubicBezTo>
                  <a:close/>
                </a:path>
              </a:pathLst>
            </a:custGeom>
            <a:grpFill/>
            <a:ln w="38100">
              <a:solidFill>
                <a:schemeClr val="accent2">
                  <a:lumMod val="40000"/>
                  <a:lumOff val="6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Freeform: Shape 55"/>
            <p:cNvSpPr/>
            <p:nvPr/>
          </p:nvSpPr>
          <p:spPr>
            <a:xfrm>
              <a:off x="771452" y="4072675"/>
              <a:ext cx="5540090" cy="1573699"/>
            </a:xfrm>
            <a:custGeom>
              <a:avLst/>
              <a:gdLst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0 w 3700733"/>
                <a:gd name="connsiteY10" fmla="*/ 241544 h 1449238"/>
                <a:gd name="connsiteX11" fmla="*/ 241544 w 3700733"/>
                <a:gd name="connsiteY11" fmla="*/ 0 h 1449238"/>
                <a:gd name="connsiteX0" fmla="*/ 241544 w 3700733"/>
                <a:gd name="connsiteY0" fmla="*/ 0 h 1449238"/>
                <a:gd name="connsiteX1" fmla="*/ 3700733 w 3700733"/>
                <a:gd name="connsiteY1" fmla="*/ 0 h 1449238"/>
                <a:gd name="connsiteX2" fmla="*/ 3700733 w 3700733"/>
                <a:gd name="connsiteY2" fmla="*/ 255819 h 1449238"/>
                <a:gd name="connsiteX3" fmla="*/ 3614578 w 3700733"/>
                <a:gd name="connsiteY3" fmla="*/ 302582 h 1449238"/>
                <a:gd name="connsiteX4" fmla="*/ 3390182 w 3700733"/>
                <a:gd name="connsiteY4" fmla="*/ 724619 h 1449238"/>
                <a:gd name="connsiteX5" fmla="*/ 3614578 w 3700733"/>
                <a:gd name="connsiteY5" fmla="*/ 1146656 h 1449238"/>
                <a:gd name="connsiteX6" fmla="*/ 3700733 w 3700733"/>
                <a:gd name="connsiteY6" fmla="*/ 1193420 h 1449238"/>
                <a:gd name="connsiteX7" fmla="*/ 3700733 w 3700733"/>
                <a:gd name="connsiteY7" fmla="*/ 1449238 h 1449238"/>
                <a:gd name="connsiteX8" fmla="*/ 241544 w 3700733"/>
                <a:gd name="connsiteY8" fmla="*/ 1449238 h 1449238"/>
                <a:gd name="connsiteX9" fmla="*/ 0 w 3700733"/>
                <a:gd name="connsiteY9" fmla="*/ 1207694 h 1449238"/>
                <a:gd name="connsiteX10" fmla="*/ 6286 w 3700733"/>
                <a:gd name="connsiteY10" fmla="*/ 163773 h 1449238"/>
                <a:gd name="connsiteX11" fmla="*/ 241544 w 3700733"/>
                <a:gd name="connsiteY11" fmla="*/ 0 h 1449238"/>
                <a:gd name="connsiteX0" fmla="*/ 235258 w 3694447"/>
                <a:gd name="connsiteY0" fmla="*/ 0 h 1449347"/>
                <a:gd name="connsiteX1" fmla="*/ 3694447 w 3694447"/>
                <a:gd name="connsiteY1" fmla="*/ 0 h 1449347"/>
                <a:gd name="connsiteX2" fmla="*/ 3694447 w 3694447"/>
                <a:gd name="connsiteY2" fmla="*/ 255819 h 1449347"/>
                <a:gd name="connsiteX3" fmla="*/ 3608292 w 3694447"/>
                <a:gd name="connsiteY3" fmla="*/ 302582 h 1449347"/>
                <a:gd name="connsiteX4" fmla="*/ 3383896 w 3694447"/>
                <a:gd name="connsiteY4" fmla="*/ 724619 h 1449347"/>
                <a:gd name="connsiteX5" fmla="*/ 3608292 w 3694447"/>
                <a:gd name="connsiteY5" fmla="*/ 1146656 h 1449347"/>
                <a:gd name="connsiteX6" fmla="*/ 3694447 w 3694447"/>
                <a:gd name="connsiteY6" fmla="*/ 1193420 h 1449347"/>
                <a:gd name="connsiteX7" fmla="*/ 3694447 w 3694447"/>
                <a:gd name="connsiteY7" fmla="*/ 1449238 h 1449347"/>
                <a:gd name="connsiteX8" fmla="*/ 235258 w 3694447"/>
                <a:gd name="connsiteY8" fmla="*/ 1449238 h 1449347"/>
                <a:gd name="connsiteX9" fmla="*/ 0 w 3694447"/>
                <a:gd name="connsiteY9" fmla="*/ 1324351 h 1449347"/>
                <a:gd name="connsiteX10" fmla="*/ 0 w 3694447"/>
                <a:gd name="connsiteY10" fmla="*/ 163773 h 1449347"/>
                <a:gd name="connsiteX11" fmla="*/ 235258 w 3694447"/>
                <a:gd name="connsiteY11" fmla="*/ 0 h 1449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94447" h="1449347">
                  <a:moveTo>
                    <a:pt x="235258" y="0"/>
                  </a:moveTo>
                  <a:lnTo>
                    <a:pt x="3694447" y="0"/>
                  </a:lnTo>
                  <a:lnTo>
                    <a:pt x="3694447" y="255819"/>
                  </a:lnTo>
                  <a:lnTo>
                    <a:pt x="3608292" y="302582"/>
                  </a:lnTo>
                  <a:cubicBezTo>
                    <a:pt x="3472908" y="394046"/>
                    <a:pt x="3383896" y="548938"/>
                    <a:pt x="3383896" y="724619"/>
                  </a:cubicBezTo>
                  <a:cubicBezTo>
                    <a:pt x="3383896" y="900300"/>
                    <a:pt x="3472908" y="1055192"/>
                    <a:pt x="3608292" y="1146656"/>
                  </a:cubicBezTo>
                  <a:lnTo>
                    <a:pt x="3694447" y="1193420"/>
                  </a:lnTo>
                  <a:lnTo>
                    <a:pt x="3694447" y="1449238"/>
                  </a:lnTo>
                  <a:lnTo>
                    <a:pt x="235258" y="1449238"/>
                  </a:lnTo>
                  <a:cubicBezTo>
                    <a:pt x="101857" y="1449238"/>
                    <a:pt x="0" y="1457752"/>
                    <a:pt x="0" y="1324351"/>
                  </a:cubicBezTo>
                  <a:lnTo>
                    <a:pt x="0" y="163773"/>
                  </a:lnTo>
                  <a:cubicBezTo>
                    <a:pt x="0" y="30372"/>
                    <a:pt x="101857" y="0"/>
                    <a:pt x="235258" y="0"/>
                  </a:cubicBezTo>
                  <a:close/>
                </a:path>
              </a:pathLst>
            </a:custGeom>
            <a:grpFill/>
            <a:ln w="31750">
              <a:noFill/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1139" y="2018173"/>
            <a:ext cx="3687537" cy="1015663"/>
            <a:chOff x="1205155" y="1050604"/>
            <a:chExt cx="4916716" cy="1354217"/>
          </a:xfrm>
        </p:grpSpPr>
        <p:sp>
          <p:nvSpPr>
            <p:cNvPr id="58" name="TextBox 57"/>
            <p:cNvSpPr txBox="1"/>
            <p:nvPr/>
          </p:nvSpPr>
          <p:spPr>
            <a:xfrm>
              <a:off x="1205155" y="1050604"/>
              <a:ext cx="1056640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/>
                <a:t>6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2235200" y="1138648"/>
              <a:ext cx="0" cy="114735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2340312" y="1334536"/>
              <a:ext cx="378155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Century Gothic" panose="020B0502020202020204" pitchFamily="34" charset="0"/>
                </a:rPr>
                <a:t>FIDELITY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082393" y="4269921"/>
            <a:ext cx="20766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>
                <a:latin typeface="Century Gothic" panose="020B0502020202020204" pitchFamily="34" charset="0"/>
              </a:rPr>
              <a:t>Pera</a:t>
            </a:r>
            <a:r>
              <a:rPr lang="en-US" sz="900" dirty="0">
                <a:latin typeface="Century Gothic" panose="020B0502020202020204" pitchFamily="34" charset="0"/>
              </a:rPr>
              <a:t> &amp; van </a:t>
            </a:r>
            <a:r>
              <a:rPr lang="en-US" sz="900" dirty="0" err="1">
                <a:latin typeface="Century Gothic" panose="020B0502020202020204" pitchFamily="34" charset="0"/>
              </a:rPr>
              <a:t>Tonder</a:t>
            </a:r>
            <a:r>
              <a:rPr lang="en-US" sz="900" dirty="0">
                <a:latin typeface="Century Gothic" panose="020B0502020202020204" pitchFamily="34" charset="0"/>
              </a:rPr>
              <a:t>, </a:t>
            </a:r>
            <a:r>
              <a:rPr lang="en-US" sz="900" dirty="0" smtClean="0">
                <a:latin typeface="Century Gothic" panose="020B0502020202020204" pitchFamily="34" charset="0"/>
              </a:rPr>
              <a:t>2021</a:t>
            </a:r>
            <a:r>
              <a:rPr lang="en-US" sz="900" dirty="0">
                <a:latin typeface="Century Gothic" panose="020B0502020202020204" pitchFamily="34" charset="0"/>
              </a:rPr>
              <a:t>: </a:t>
            </a:r>
            <a:r>
              <a:rPr lang="en-US" sz="900" dirty="0" smtClean="0">
                <a:latin typeface="Century Gothic" panose="020B0502020202020204" pitchFamily="34" charset="0"/>
              </a:rPr>
              <a:t>56-57</a:t>
            </a:r>
            <a:endParaRPr lang="en-US" sz="9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69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437 -2.46914E-6 L -4.44444E-6 -2.4691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1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PresenterMedia.com Animated Theme">
  <a:themeElements>
    <a:clrScheme name="shield_fire">
      <a:dk1>
        <a:sysClr val="windowText" lastClr="000000"/>
      </a:dk1>
      <a:lt1>
        <a:sysClr val="window" lastClr="FFFFFF"/>
      </a:lt1>
      <a:dk2>
        <a:srgbClr val="11118D"/>
      </a:dk2>
      <a:lt2>
        <a:srgbClr val="EEECE1"/>
      </a:lt2>
      <a:accent1>
        <a:srgbClr val="3A96D0"/>
      </a:accent1>
      <a:accent2>
        <a:srgbClr val="F7291E"/>
      </a:accent2>
      <a:accent3>
        <a:srgbClr val="149FBE"/>
      </a:accent3>
      <a:accent4>
        <a:srgbClr val="81BF14"/>
      </a:accent4>
      <a:accent5>
        <a:srgbClr val="FF9933"/>
      </a:accent5>
      <a:accent6>
        <a:srgbClr val="62251F"/>
      </a:accent6>
      <a:hlink>
        <a:srgbClr val="FDFD88"/>
      </a:hlink>
      <a:folHlink>
        <a:srgbClr val="80008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resenterMedia.com Animated Theme">
  <a:themeElements>
    <a:clrScheme name="shield_fire">
      <a:dk1>
        <a:sysClr val="windowText" lastClr="000000"/>
      </a:dk1>
      <a:lt1>
        <a:sysClr val="window" lastClr="FFFFFF"/>
      </a:lt1>
      <a:dk2>
        <a:srgbClr val="11118D"/>
      </a:dk2>
      <a:lt2>
        <a:srgbClr val="EEECE1"/>
      </a:lt2>
      <a:accent1>
        <a:srgbClr val="3A96D0"/>
      </a:accent1>
      <a:accent2>
        <a:srgbClr val="F7291E"/>
      </a:accent2>
      <a:accent3>
        <a:srgbClr val="149FBE"/>
      </a:accent3>
      <a:accent4>
        <a:srgbClr val="81BF14"/>
      </a:accent4>
      <a:accent5>
        <a:srgbClr val="FF9933"/>
      </a:accent5>
      <a:accent6>
        <a:srgbClr val="62251F"/>
      </a:accent6>
      <a:hlink>
        <a:srgbClr val="FDFD88"/>
      </a:hlink>
      <a:folHlink>
        <a:srgbClr val="800080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4.xml><?xml version="1.0" encoding="utf-8"?>
<a:theme xmlns:a="http://schemas.openxmlformats.org/drawingml/2006/main" name="Office Theme">
  <a:themeElements>
    <a:clrScheme name="lighthous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326581"/>
      </a:accent5>
      <a:accent6>
        <a:srgbClr val="BFBFBF"/>
      </a:accent6>
      <a:hlink>
        <a:srgbClr val="3F3F3F"/>
      </a:hlink>
      <a:folHlink>
        <a:srgbClr val="7F7F7F"/>
      </a:folHlink>
    </a:clrScheme>
    <a:fontScheme name="Custom 33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9D89BBCDE8064CB5AD710227C5013A" ma:contentTypeVersion="12" ma:contentTypeDescription="Create a new document." ma:contentTypeScope="" ma:versionID="56c9e3f271c750f1b4d0860aa251bfa0">
  <xsd:schema xmlns:xsd="http://www.w3.org/2001/XMLSchema" xmlns:xs="http://www.w3.org/2001/XMLSchema" xmlns:p="http://schemas.microsoft.com/office/2006/metadata/properties" xmlns:ns2="7f7cd183-c0e3-4510-8ec7-224200262532" xmlns:ns3="8a520d22-e56f-4234-886d-20573e185ed7" targetNamespace="http://schemas.microsoft.com/office/2006/metadata/properties" ma:root="true" ma:fieldsID="dc91f127a734aef2b10737fc3a08eb25" ns2:_="" ns3:_="">
    <xsd:import namespace="7f7cd183-c0e3-4510-8ec7-224200262532"/>
    <xsd:import namespace="8a520d22-e56f-4234-886d-20573e185e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cd183-c0e3-4510-8ec7-2242002625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520d22-e56f-4234-886d-20573e185ed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9661F8-49B0-4629-AE08-99F416B2C1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00669F-23E9-4A85-8A58-B638049F979C}"/>
</file>

<file path=customXml/itemProps3.xml><?xml version="1.0" encoding="utf-8"?>
<ds:datastoreItem xmlns:ds="http://schemas.openxmlformats.org/officeDocument/2006/customXml" ds:itemID="{772BE38C-0904-4A44-A06A-53E4927784F8}">
  <ds:schemaRefs>
    <ds:schemaRef ds:uri="http://purl.org/dc/terms/"/>
    <ds:schemaRef ds:uri="http://www.w3.org/XML/1998/namespace"/>
    <ds:schemaRef ds:uri="http://schemas.microsoft.com/office/infopath/2007/PartnerControls"/>
    <ds:schemaRef ds:uri="85299534-f483-4427-92fb-0301510bb1b1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48cfca20-b328-467c-88a9-44039c6284d2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2499</Words>
  <Application>Microsoft Office PowerPoint</Application>
  <PresentationFormat>On-screen Show (16:9)</PresentationFormat>
  <Paragraphs>540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53</vt:i4>
      </vt:variant>
    </vt:vector>
  </HeadingPairs>
  <TitlesOfParts>
    <vt:vector size="70" baseType="lpstr">
      <vt:lpstr>Arial</vt:lpstr>
      <vt:lpstr>Calibri</vt:lpstr>
      <vt:lpstr>Calibri Light</vt:lpstr>
      <vt:lpstr>Century Gothic</vt:lpstr>
      <vt:lpstr>Franklin Gothic Heavy</vt:lpstr>
      <vt:lpstr>KlavikaWebBasicRegular</vt:lpstr>
      <vt:lpstr>Open Sans</vt:lpstr>
      <vt:lpstr>Poppins</vt:lpstr>
      <vt:lpstr>Roboto</vt:lpstr>
      <vt:lpstr>Rockwell</vt:lpstr>
      <vt:lpstr>Rockwell Condensed</vt:lpstr>
      <vt:lpstr>Wingdings</vt:lpstr>
      <vt:lpstr>1_PresenterMedia.com Animated Theme</vt:lpstr>
      <vt:lpstr>2_PresenterMedia.com Animated Theme</vt:lpstr>
      <vt:lpstr>Wood Type</vt:lpstr>
      <vt:lpstr>Office Theme</vt:lpstr>
      <vt:lpstr>1_Office Theme</vt:lpstr>
      <vt:lpstr>PowerPoint Presentation</vt:lpstr>
      <vt:lpstr>PowerPoint Presentation</vt:lpstr>
      <vt:lpstr>Forecast / Objective Lighthouse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POPIA Act </vt:lpstr>
      <vt:lpstr>PowerPoint Presentation</vt:lpstr>
      <vt:lpstr>POPIA Act </vt:lpstr>
      <vt:lpstr>POPIA ACT – How to safeguard pt’s information</vt:lpstr>
      <vt:lpstr>SDL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Caring – an innate (inborn) human attribute</vt:lpstr>
      <vt:lpstr>Did you focus on the following:</vt:lpstr>
      <vt:lpstr>“The greatness of humanity is not in being human, but in being humane”. Mahatma Gandhi</vt:lpstr>
      <vt:lpstr>The Ethics of Caring</vt:lpstr>
      <vt:lpstr>BATHO PELE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Eight Characteristics of caring</vt:lpstr>
      <vt:lpstr>Knowledge…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Judd</dc:creator>
  <cp:lastModifiedBy>Sisilo Zweni</cp:lastModifiedBy>
  <cp:revision>12</cp:revision>
  <dcterms:created xsi:type="dcterms:W3CDTF">2016-10-04T21:27:52Z</dcterms:created>
  <dcterms:modified xsi:type="dcterms:W3CDTF">2024-04-12T13:19:25Z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0x010100DB9D89BBCDE8064CB5AD710227C5013A</vt:lpwstr>
  </property>
  <property fmtid="{D5CDD505-2E9C-101B-9397-08002B2CF9AE}" pid="3" name="MediaServiceImageTags">
    <vt:lpwstr/>
  </property>
</Properties>
</file>