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4"/>
  </p:sldMasterIdLst>
  <p:notesMasterIdLst>
    <p:notesMasterId r:id="rId31"/>
  </p:notesMasterIdLst>
  <p:sldIdLst>
    <p:sldId id="256" r:id="rId5"/>
    <p:sldId id="299" r:id="rId6"/>
    <p:sldId id="300" r:id="rId7"/>
    <p:sldId id="257" r:id="rId8"/>
    <p:sldId id="316" r:id="rId9"/>
    <p:sldId id="281" r:id="rId10"/>
    <p:sldId id="310" r:id="rId11"/>
    <p:sldId id="308" r:id="rId12"/>
    <p:sldId id="313" r:id="rId13"/>
    <p:sldId id="301" r:id="rId14"/>
    <p:sldId id="303" r:id="rId15"/>
    <p:sldId id="312" r:id="rId16"/>
    <p:sldId id="294" r:id="rId17"/>
    <p:sldId id="295" r:id="rId18"/>
    <p:sldId id="296" r:id="rId19"/>
    <p:sldId id="297" r:id="rId20"/>
    <p:sldId id="311" r:id="rId21"/>
    <p:sldId id="289" r:id="rId22"/>
    <p:sldId id="290" r:id="rId23"/>
    <p:sldId id="305" r:id="rId24"/>
    <p:sldId id="291" r:id="rId25"/>
    <p:sldId id="292" r:id="rId26"/>
    <p:sldId id="306" r:id="rId27"/>
    <p:sldId id="307" r:id="rId28"/>
    <p:sldId id="315" r:id="rId29"/>
    <p:sldId id="309" r:id="rId30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671F8-A1B9-4B98-87CE-B827BACA7854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A1D0F-4847-4091-98D2-65C15B36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3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Specialist subgroups – professional societies – formed to promote professional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1D0F-4847-4091-98D2-65C15B3665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35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A1D0F-4847-4091-98D2-65C15B3665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4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A1D0F-4847-4091-98D2-65C15B3665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81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SANC – 1</a:t>
            </a:r>
            <a:r>
              <a:rPr lang="en-US" baseline="30000"/>
              <a:t>st</a:t>
            </a:r>
            <a:r>
              <a:rPr lang="en-US"/>
              <a:t> priority is to protect the SA public through governing the nursing profession</a:t>
            </a:r>
          </a:p>
          <a:p>
            <a:r>
              <a:rPr lang="en-US"/>
              <a:t>Nurses and midwives can join a trade</a:t>
            </a:r>
            <a:r>
              <a:rPr lang="en-US" baseline="0"/>
              <a:t> union/professional organization or association of their choice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1D0F-4847-4091-98D2-65C15B3665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86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Protecting nurses against exploitation and hazardous employment situations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1D0F-4847-4091-98D2-65C15B3665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30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Geyer, N. et al. 2022.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new approach to professional practice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</a:t>
            </a:r>
            <a:r>
              <a:rPr lang="en-US" sz="1200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Edition, JUTA. p. 239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1D0F-4847-4091-98D2-65C15B3665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77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From the student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1D0F-4847-4091-98D2-65C15B3665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31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COSATU – Congress of South African Trade Unions – biggest federation in the country with over 1.9 million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1D0F-4847-4091-98D2-65C15B3665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25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At one stage or another, we are all users of healthcare services, and should be concerned</a:t>
            </a:r>
            <a:r>
              <a:rPr lang="en-US" baseline="0"/>
              <a:t> about the kind of reception we get when entering a healthcare facility, and the contribution we can make to ensure nurses feel adequately protected and motivated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1D0F-4847-4091-98D2-65C15B3665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18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1D0F-4847-4091-98D2-65C15B3665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19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Picketing</a:t>
            </a:r>
            <a:r>
              <a:rPr lang="en-US" baseline="0"/>
              <a:t> at the workplace is effective in private healthcare – avoid negative publicity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1D0F-4847-4091-98D2-65C15B3665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9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microsoft.com/office/2007/relationships/hdphoto" Target="../media/hdphoto2.wdp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jpeg"/><Relationship Id="rId9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63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3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4986518-072D-4F2B-85DF-1B00057B54D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A3F958-5AFB-4A40-99E3-820CADD902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387" t="18703" r="43487" b="4630"/>
          <a:stretch/>
        </p:blipFill>
        <p:spPr bwMode="ltGray">
          <a:xfrm>
            <a:off x="1" y="1"/>
            <a:ext cx="7023100" cy="6865505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ltGray">
          <a:xfrm>
            <a:off x="298475" y="1765832"/>
            <a:ext cx="5278717" cy="131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4267" noProof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algn="l" defTabSz="1591726" rtl="0" eaLnBrk="1" fontAlgn="base" hangingPunct="1">
              <a:spcBef>
                <a:spcPct val="0"/>
              </a:spcBef>
              <a:spcAft>
                <a:spcPct val="0"/>
              </a:spcAft>
              <a:buNone/>
              <a:tabLst>
                <a:tab pos="479775" algn="l"/>
              </a:tabLst>
            </a:pPr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298477" y="5812948"/>
            <a:ext cx="4089804" cy="28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21917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Document type | Date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3F4483-104E-42EA-B27D-C56A6FF1B3DC}"/>
              </a:ext>
            </a:extLst>
          </p:cNvPr>
          <p:cNvCxnSpPr>
            <a:cxnSpLocks/>
          </p:cNvCxnSpPr>
          <p:nvPr/>
        </p:nvCxnSpPr>
        <p:spPr bwMode="ltGray">
          <a:xfrm flipV="1">
            <a:off x="5285617" y="267714"/>
            <a:ext cx="1385111" cy="633007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35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7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2" name="Picture 380" descr="Image result for digital health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6309" y="4580"/>
            <a:ext cx="10278868" cy="685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63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3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4986518-072D-4F2B-85DF-1B00057B54D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A3F958-5AFB-4A40-99E3-820CADD9025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387" t="18703" r="43487" b="4630"/>
          <a:stretch/>
        </p:blipFill>
        <p:spPr bwMode="ltGray">
          <a:xfrm>
            <a:off x="1" y="1"/>
            <a:ext cx="7023100" cy="6865505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ltGray">
          <a:xfrm>
            <a:off x="298475" y="1765832"/>
            <a:ext cx="5278717" cy="131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4267" noProof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algn="l" defTabSz="1591726" rtl="0" eaLnBrk="1" fontAlgn="base" hangingPunct="1">
              <a:spcBef>
                <a:spcPct val="0"/>
              </a:spcBef>
              <a:spcAft>
                <a:spcPct val="0"/>
              </a:spcAft>
              <a:buNone/>
              <a:tabLst>
                <a:tab pos="479775" algn="l"/>
              </a:tabLst>
            </a:pPr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298475" y="3974088"/>
            <a:ext cx="5278717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67" cap="all" noProof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 algn="l" defTabSz="119373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</a:pPr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298477" y="5812948"/>
            <a:ext cx="4089804" cy="28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21917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Document type | Date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27D1EC-9B46-4E08-8C90-064BB2BF5274}"/>
              </a:ext>
            </a:extLst>
          </p:cNvPr>
          <p:cNvSpPr/>
          <p:nvPr/>
        </p:nvSpPr>
        <p:spPr bwMode="ltGray">
          <a:xfrm>
            <a:off x="4322" y="355999"/>
            <a:ext cx="2658989" cy="9500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9C14CE-0839-4B18-8A55-32555DBE8CB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543785" y="388496"/>
            <a:ext cx="2119525" cy="88507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3F4483-104E-42EA-B27D-C56A6FF1B3DC}"/>
              </a:ext>
            </a:extLst>
          </p:cNvPr>
          <p:cNvCxnSpPr>
            <a:cxnSpLocks/>
          </p:cNvCxnSpPr>
          <p:nvPr/>
        </p:nvCxnSpPr>
        <p:spPr bwMode="ltGray">
          <a:xfrm flipV="1">
            <a:off x="5285617" y="267714"/>
            <a:ext cx="1385111" cy="633007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94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18C0AFA-F9BC-4D1D-8764-094D611305E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22" y="2123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6" progId="TCLayout.ActiveDocument.1">
                  <p:embed/>
                </p:oleObj>
              </mc:Choice>
              <mc:Fallback>
                <p:oleObj name="think-cell Slide" r:id="rId4" imgW="347" imgH="34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18C0AFA-F9BC-4D1D-8764-094D611305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2" y="2123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AD86C90-4689-46F2-BC65-69D3F62C1AC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 flipH="1">
            <a:off x="10658003" y="51838"/>
            <a:ext cx="1231563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r" defTabSz="15917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2035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70A1FF9-3132-4F62-A932-5B7DCFFECE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8" imgH="278" progId="TCLayout.ActiveDocument.1">
                  <p:embed/>
                </p:oleObj>
              </mc:Choice>
              <mc:Fallback>
                <p:oleObj name="think-cell Slide" r:id="rId3" imgW="278" imgH="2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70A1FF9-3132-4F62-A932-5B7DCFFEC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0B5FEAE-53A3-4158-8CA1-8BBF35CD8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3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27" imgH="327" progId="TCLayout.ActiveDocument.1">
                  <p:embed/>
                </p:oleObj>
              </mc:Choice>
              <mc:Fallback>
                <p:oleObj name="think-cell Slide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LHC - IT Assessement Initial Findings v9 .pptx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6100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0"/>
            <a:ext cx="12032857" cy="679731"/>
          </a:xfrm>
          <a:prstGeom prst="roundRect">
            <a:avLst/>
          </a:prstGeom>
          <a:solidFill>
            <a:srgbClr val="0A3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9"/>
          <p:cNvSpPr>
            <a:spLocks noGrp="1"/>
          </p:cNvSpPr>
          <p:nvPr>
            <p:ph type="title" hasCustomPrompt="1"/>
          </p:nvPr>
        </p:nvSpPr>
        <p:spPr>
          <a:xfrm>
            <a:off x="127181" y="129447"/>
            <a:ext cx="11393598" cy="420835"/>
          </a:xfrm>
        </p:spPr>
        <p:txBody>
          <a:bodyPr>
            <a:normAutofit/>
          </a:bodyPr>
          <a:lstStyle>
            <a:lvl1pPr>
              <a:defRPr sz="2200" b="0" i="0" baseline="0">
                <a:solidFill>
                  <a:schemeClr val="bg1"/>
                </a:solidFill>
                <a:latin typeface="Gotham Narrow Medium" charset="0"/>
                <a:ea typeface="Gotham Narrow Medium" charset="0"/>
                <a:cs typeface="Gotham Narrow Medium" charset="0"/>
              </a:defRPr>
            </a:lvl1pPr>
          </a:lstStyle>
          <a:p>
            <a:r>
              <a:rPr lang="en-US" dirty="0"/>
              <a:t>GENERIC SLIDE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2787" y="5983551"/>
            <a:ext cx="2439214" cy="874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77" y="6048649"/>
            <a:ext cx="1604676" cy="62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3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3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6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6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26" Type="http://schemas.openxmlformats.org/officeDocument/2006/relationships/tags" Target="../tags/tag15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0.xml"/><Relationship Id="rId34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17" Type="http://schemas.openxmlformats.org/officeDocument/2006/relationships/tags" Target="../tags/tag6.xml"/><Relationship Id="rId25" Type="http://schemas.openxmlformats.org/officeDocument/2006/relationships/tags" Target="../tags/tag14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tags" Target="../tags/tag9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24" Type="http://schemas.openxmlformats.org/officeDocument/2006/relationships/tags" Target="../tags/tag13.xml"/><Relationship Id="rId32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23" Type="http://schemas.openxmlformats.org/officeDocument/2006/relationships/tags" Target="../tags/tag12.xml"/><Relationship Id="rId28" Type="http://schemas.openxmlformats.org/officeDocument/2006/relationships/tags" Target="../tags/tag17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8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Relationship Id="rId22" Type="http://schemas.openxmlformats.org/officeDocument/2006/relationships/tags" Target="../tags/tag11.xml"/><Relationship Id="rId27" Type="http://schemas.openxmlformats.org/officeDocument/2006/relationships/tags" Target="../tags/tag16.xml"/><Relationship Id="rId30" Type="http://schemas.openxmlformats.org/officeDocument/2006/relationships/image" Target="../media/image1.emf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0" y="6"/>
          <a:ext cx="215979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9" imgW="270" imgH="270" progId="TCLayout.ActiveDocument.1">
                  <p:embed/>
                </p:oleObj>
              </mc:Choice>
              <mc:Fallback>
                <p:oleObj name="think-cell Slide" r:id="rId2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0" y="6"/>
                        <a:ext cx="215979" cy="1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3"/>
            </p:custDataLst>
          </p:nvPr>
        </p:nvSpPr>
        <p:spPr bwMode="auto">
          <a:xfrm>
            <a:off x="0" y="6"/>
            <a:ext cx="215979" cy="16197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51C331AB-E68B-49EF-927F-6AA0F00E22F0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email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1" y="1"/>
            <a:ext cx="12192000" cy="1115439"/>
          </a:xfrm>
          <a:prstGeom prst="rect">
            <a:avLst/>
          </a:prstGeom>
        </p:spPr>
      </p:pic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ltGray">
          <a:xfrm>
            <a:off x="345873" y="626024"/>
            <a:ext cx="11541596" cy="41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345873" y="51368"/>
            <a:ext cx="655629" cy="16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345873" y="1151897"/>
            <a:ext cx="11541596" cy="32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1937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61985" y="6362378"/>
            <a:ext cx="10261540" cy="16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4296" marR="0" lvl="0" indent="-114296" algn="l" defTabSz="11937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61985" y="6601951"/>
            <a:ext cx="10261540" cy="16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/>
          <a:p>
            <a:pPr marL="658250" marR="0" lvl="0" indent="-658250" algn="l" defTabSz="15917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Source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3676878" y="1972391"/>
            <a:ext cx="4389573" cy="675433"/>
            <a:chOff x="915" y="613"/>
            <a:chExt cx="2686" cy="417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613"/>
              <a:ext cx="2686" cy="41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Title</a:t>
              </a:r>
            </a:p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11256362" y="1208621"/>
            <a:ext cx="631113" cy="201081"/>
            <a:chOff x="8276889" y="285750"/>
            <a:chExt cx="463886" cy="19707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83283" y="285750"/>
              <a:ext cx="457492" cy="18809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marL="0" marR="0" lvl="0" indent="0" algn="r" defTabSz="15917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E3D57"/>
                </a:buClr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76889" y="285750"/>
              <a:ext cx="0" cy="197079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76889" y="482829"/>
              <a:ext cx="46388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/>
        </p:nvGrpSpPr>
        <p:grpSpPr bwMode="gray">
          <a:xfrm>
            <a:off x="10948634" y="1202143"/>
            <a:ext cx="942043" cy="1075530"/>
            <a:chOff x="7835905" y="279400"/>
            <a:chExt cx="923275" cy="1054121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3" y="279400"/>
              <a:ext cx="669274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1937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E3D57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3" y="549275"/>
              <a:ext cx="669274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1937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E3D57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3" y="820740"/>
              <a:ext cx="669274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1937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E3D57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6" y="1092201"/>
              <a:ext cx="669274" cy="24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1937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E3D57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/>
        </p:nvGrpSpPr>
        <p:grpSpPr bwMode="gray">
          <a:xfrm>
            <a:off x="10634412" y="1202145"/>
            <a:ext cx="1256276" cy="803413"/>
            <a:chOff x="7540629" y="279400"/>
            <a:chExt cx="1231248" cy="787416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3" y="279400"/>
              <a:ext cx="669274" cy="241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1937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E3D57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3" y="546099"/>
              <a:ext cx="669274" cy="241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1937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E3D57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3" y="825498"/>
              <a:ext cx="669274" cy="241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1937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E3D57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39" name="LegendMoons" hidden="1"/>
          <p:cNvGrpSpPr/>
          <p:nvPr/>
        </p:nvGrpSpPr>
        <p:grpSpPr bwMode="gray">
          <a:xfrm>
            <a:off x="10880611" y="1172986"/>
            <a:ext cx="1010072" cy="1378429"/>
            <a:chOff x="7769225" y="250825"/>
            <a:chExt cx="989949" cy="1350987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2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3"/>
              <a:ext cx="66927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1937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E3D57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66927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1937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E3D57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0"/>
              <a:ext cx="66927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1937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E3D57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7"/>
              <a:ext cx="66927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1937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E3D57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3"/>
              <a:ext cx="669274" cy="24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1937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E3D57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sp>
        <p:nvSpPr>
          <p:cNvPr id="61" name="Text Placeholder 2"/>
          <p:cNvSpPr>
            <a:spLocks noGrp="1"/>
          </p:cNvSpPr>
          <p:nvPr>
            <p:ph type="body" idx="1"/>
          </p:nvPr>
        </p:nvSpPr>
        <p:spPr bwMode="ltGray">
          <a:xfrm>
            <a:off x="3676878" y="2803894"/>
            <a:ext cx="4389573" cy="164115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rtlCol="0">
            <a:spAutoFit/>
          </a:bodyPr>
          <a:lstStyle/>
          <a:p>
            <a:pPr lvl="0" defTabSz="1193746"/>
            <a:r>
              <a:rPr lang="en-US"/>
              <a:t>Click to edit Master text styles</a:t>
            </a:r>
          </a:p>
          <a:p>
            <a:pPr lvl="1" defTabSz="1193746"/>
            <a:r>
              <a:rPr lang="en-US"/>
              <a:t>Second level</a:t>
            </a:r>
          </a:p>
          <a:p>
            <a:pPr lvl="2" defTabSz="1193746"/>
            <a:r>
              <a:rPr lang="en-US"/>
              <a:t>Third level</a:t>
            </a:r>
          </a:p>
          <a:p>
            <a:pPr lvl="3" defTabSz="1193746"/>
            <a:r>
              <a:rPr lang="en-US"/>
              <a:t>Fourth level</a:t>
            </a:r>
          </a:p>
          <a:p>
            <a:pPr lvl="4" defTabSz="1193746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BD0B84-1948-41BC-BA35-D0ECCAD96D09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560713" y="6369234"/>
            <a:ext cx="1011207" cy="422263"/>
          </a:xfrm>
          <a:prstGeom prst="rect">
            <a:avLst/>
          </a:prstGeom>
        </p:spPr>
      </p:pic>
      <p:sp>
        <p:nvSpPr>
          <p:cNvPr id="62" name="Slide Number">
            <a:extLst>
              <a:ext uri="{FF2B5EF4-FFF2-40B4-BE49-F238E27FC236}">
                <a16:creationId xmlns:a16="http://schemas.microsoft.com/office/drawing/2014/main" id="{1434D8F5-7029-4161-9BD3-3ADD4FE1DB84}"/>
              </a:ext>
            </a:extLst>
          </p:cNvPr>
          <p:cNvSpPr txBox="1">
            <a:spLocks/>
          </p:cNvSpPr>
          <p:nvPr/>
        </p:nvSpPr>
        <p:spPr bwMode="ltGray">
          <a:xfrm>
            <a:off x="11653657" y="6621170"/>
            <a:ext cx="165109" cy="1642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2C9B6230-0CEC-4F8D-BD56-23BDF3E424C9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69" b="10389"/>
          <a:stretch/>
        </p:blipFill>
        <p:spPr bwMode="ltGray">
          <a:xfrm>
            <a:off x="1" y="343313"/>
            <a:ext cx="275544" cy="77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1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txStyles>
    <p:titleStyle>
      <a:lvl1pPr algn="l" defTabSz="1591726" rtl="0" eaLnBrk="1" fontAlgn="base" hangingPunct="1">
        <a:spcBef>
          <a:spcPct val="0"/>
        </a:spcBef>
        <a:spcAft>
          <a:spcPct val="0"/>
        </a:spcAft>
        <a:tabLst>
          <a:tab pos="479775" algn="l"/>
        </a:tabLst>
        <a:defRPr sz="2667" b="0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1591726" rtl="0" eaLnBrk="1" fontAlgn="base" hangingPunct="1">
        <a:spcBef>
          <a:spcPct val="0"/>
        </a:spcBef>
        <a:spcAft>
          <a:spcPct val="0"/>
        </a:spcAft>
        <a:defRPr sz="3377" b="1">
          <a:solidFill>
            <a:schemeClr val="tx2"/>
          </a:solidFill>
          <a:latin typeface="Arial" charset="0"/>
        </a:defRPr>
      </a:lvl2pPr>
      <a:lvl3pPr algn="l" defTabSz="1591726" rtl="0" eaLnBrk="1" fontAlgn="base" hangingPunct="1">
        <a:spcBef>
          <a:spcPct val="0"/>
        </a:spcBef>
        <a:spcAft>
          <a:spcPct val="0"/>
        </a:spcAft>
        <a:defRPr sz="3377" b="1">
          <a:solidFill>
            <a:schemeClr val="tx2"/>
          </a:solidFill>
          <a:latin typeface="Arial" charset="0"/>
        </a:defRPr>
      </a:lvl3pPr>
      <a:lvl4pPr algn="l" defTabSz="1591726" rtl="0" eaLnBrk="1" fontAlgn="base" hangingPunct="1">
        <a:spcBef>
          <a:spcPct val="0"/>
        </a:spcBef>
        <a:spcAft>
          <a:spcPct val="0"/>
        </a:spcAft>
        <a:defRPr sz="3377" b="1">
          <a:solidFill>
            <a:schemeClr val="tx2"/>
          </a:solidFill>
          <a:latin typeface="Arial" charset="0"/>
        </a:defRPr>
      </a:lvl4pPr>
      <a:lvl5pPr algn="l" defTabSz="1591726" rtl="0" eaLnBrk="1" fontAlgn="base" hangingPunct="1">
        <a:spcBef>
          <a:spcPct val="0"/>
        </a:spcBef>
        <a:spcAft>
          <a:spcPct val="0"/>
        </a:spcAft>
        <a:defRPr sz="3377" b="1">
          <a:solidFill>
            <a:schemeClr val="tx2"/>
          </a:solidFill>
          <a:latin typeface="Arial" charset="0"/>
        </a:defRPr>
      </a:lvl5pPr>
      <a:lvl6pPr marL="812796" algn="l" defTabSz="1591726" rtl="0" eaLnBrk="1" fontAlgn="base" hangingPunct="1">
        <a:spcBef>
          <a:spcPct val="0"/>
        </a:spcBef>
        <a:spcAft>
          <a:spcPct val="0"/>
        </a:spcAft>
        <a:defRPr sz="3377" b="1">
          <a:solidFill>
            <a:schemeClr val="tx2"/>
          </a:solidFill>
          <a:latin typeface="Arial" charset="0"/>
        </a:defRPr>
      </a:lvl6pPr>
      <a:lvl7pPr marL="1625591" algn="l" defTabSz="1591726" rtl="0" eaLnBrk="1" fontAlgn="base" hangingPunct="1">
        <a:spcBef>
          <a:spcPct val="0"/>
        </a:spcBef>
        <a:spcAft>
          <a:spcPct val="0"/>
        </a:spcAft>
        <a:defRPr sz="3377" b="1">
          <a:solidFill>
            <a:schemeClr val="tx2"/>
          </a:solidFill>
          <a:latin typeface="Arial" charset="0"/>
        </a:defRPr>
      </a:lvl7pPr>
      <a:lvl8pPr marL="2438388" algn="l" defTabSz="1591726" rtl="0" eaLnBrk="1" fontAlgn="base" hangingPunct="1">
        <a:spcBef>
          <a:spcPct val="0"/>
        </a:spcBef>
        <a:spcAft>
          <a:spcPct val="0"/>
        </a:spcAft>
        <a:defRPr sz="3377" b="1">
          <a:solidFill>
            <a:schemeClr val="tx2"/>
          </a:solidFill>
          <a:latin typeface="Arial" charset="0"/>
        </a:defRPr>
      </a:lvl8pPr>
      <a:lvl9pPr marL="3251184" algn="l" defTabSz="1591726" rtl="0" eaLnBrk="1" fontAlgn="base" hangingPunct="1">
        <a:spcBef>
          <a:spcPct val="0"/>
        </a:spcBef>
        <a:spcAft>
          <a:spcPct val="0"/>
        </a:spcAft>
        <a:defRPr sz="3377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93734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en-US" sz="2133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59186" indent="-254386" algn="l" defTabSz="1193734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en-US" sz="2133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95168" indent="-331181" algn="l" defTabSz="1193734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en-US" sz="2133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20755" indent="-206387" algn="l" defTabSz="1193734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en-US" sz="2133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8346" indent="-172790" algn="l" defTabSz="1193734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en-US" sz="2133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1332985" indent="-231421" algn="l" defTabSz="15917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844" baseline="0">
          <a:solidFill>
            <a:schemeClr val="tx1"/>
          </a:solidFill>
          <a:latin typeface="+mn-lt"/>
        </a:defRPr>
      </a:lvl6pPr>
      <a:lvl7pPr marL="1332985" indent="-231421" algn="l" defTabSz="15917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844" baseline="0">
          <a:solidFill>
            <a:schemeClr val="tx1"/>
          </a:solidFill>
          <a:latin typeface="+mn-lt"/>
        </a:defRPr>
      </a:lvl7pPr>
      <a:lvl8pPr marL="1332985" indent="-231421" algn="l" defTabSz="15917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844" baseline="0">
          <a:solidFill>
            <a:schemeClr val="tx1"/>
          </a:solidFill>
          <a:latin typeface="+mn-lt"/>
        </a:defRPr>
      </a:lvl8pPr>
      <a:lvl9pPr marL="1332985" indent="-231421" algn="l" defTabSz="15917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844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2559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96" algn="l" defTabSz="162559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91" algn="l" defTabSz="162559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388" algn="l" defTabSz="162559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184" algn="l" defTabSz="162559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981" algn="l" defTabSz="162559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775" algn="l" defTabSz="162559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571" algn="l" defTabSz="162559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368" algn="l" defTabSz="162559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microsoft.com/office/2007/relationships/hdphoto" Target="../media/hdphoto3.wdp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115532"/>
          </a:xfrm>
        </p:spPr>
        <p:txBody>
          <a:bodyPr>
            <a:normAutofit/>
          </a:bodyPr>
          <a:lstStyle/>
          <a:p>
            <a:r>
              <a:rPr lang="en-ZA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nursing associations and trade unions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1600" dirty="0">
                <a:solidFill>
                  <a:srgbClr val="0070C0"/>
                </a:solidFill>
              </a:rPr>
              <a:t>HC and D1 FNP LO 1.3 </a:t>
            </a:r>
          </a:p>
          <a:p>
            <a:pPr algn="ctr"/>
            <a:r>
              <a:rPr lang="en-ZA" sz="1600" dirty="0">
                <a:solidFill>
                  <a:srgbClr val="0070C0"/>
                </a:solidFill>
              </a:rPr>
              <a:t>M de Beer</a:t>
            </a:r>
          </a:p>
        </p:txBody>
      </p:sp>
    </p:spTree>
    <p:extLst>
      <p:ext uri="{BB962C8B-B14F-4D97-AF65-F5344CB8AC3E}">
        <p14:creationId xmlns:p14="http://schemas.microsoft.com/office/powerpoint/2010/main" val="1935092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6600" b="1"/>
              <a:t>Indemnity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527" y="3378973"/>
            <a:ext cx="5329644" cy="269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45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Indemnity definition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874" y="2803894"/>
            <a:ext cx="11541596" cy="2740872"/>
          </a:xfrm>
        </p:spPr>
        <p:txBody>
          <a:bodyPr>
            <a:normAutofit fontScale="85000" lnSpcReduction="20000"/>
          </a:bodyPr>
          <a:lstStyle/>
          <a:p>
            <a:r>
              <a:rPr lang="en-ZA" sz="2800" dirty="0"/>
              <a:t>Insurance cover </a:t>
            </a:r>
          </a:p>
          <a:p>
            <a:endParaRPr lang="en-ZA" sz="2800" dirty="0"/>
          </a:p>
          <a:p>
            <a:r>
              <a:rPr lang="en-ZA" sz="2800" dirty="0"/>
              <a:t>Required by law and the employer </a:t>
            </a:r>
          </a:p>
          <a:p>
            <a:endParaRPr lang="en-ZA" sz="2800" dirty="0"/>
          </a:p>
          <a:p>
            <a:r>
              <a:rPr lang="en-ZA" sz="2800" dirty="0"/>
              <a:t>Protection against all claims potentially brought against the nurse for negligence on duty </a:t>
            </a:r>
          </a:p>
          <a:p>
            <a:endParaRPr lang="en-ZA" sz="2800" dirty="0"/>
          </a:p>
          <a:p>
            <a:r>
              <a:rPr lang="en-ZA" sz="2800" dirty="0"/>
              <a:t>Negligence implies failure to act properly according to expected standard OR failure to act at all. </a:t>
            </a:r>
          </a:p>
        </p:txBody>
      </p:sp>
    </p:spTree>
    <p:extLst>
      <p:ext uri="{BB962C8B-B14F-4D97-AF65-F5344CB8AC3E}">
        <p14:creationId xmlns:p14="http://schemas.microsoft.com/office/powerpoint/2010/main" val="2159618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713"/>
            <a:ext cx="11195050" cy="4381500"/>
          </a:xfrm>
        </p:spPr>
      </p:pic>
    </p:spTree>
    <p:extLst>
      <p:ext uri="{BB962C8B-B14F-4D97-AF65-F5344CB8AC3E}">
        <p14:creationId xmlns:p14="http://schemas.microsoft.com/office/powerpoint/2010/main" val="3619382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DENOSA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1257" y="1907177"/>
            <a:ext cx="5742326" cy="4950823"/>
          </a:xfrm>
        </p:spPr>
        <p:txBody>
          <a:bodyPr>
            <a:normAutofit/>
          </a:bodyPr>
          <a:lstStyle/>
          <a:p>
            <a:r>
              <a:rPr lang="en-ZA" sz="2400"/>
              <a:t>Union:</a:t>
            </a:r>
          </a:p>
          <a:p>
            <a:pPr lvl="1"/>
            <a:r>
              <a:rPr lang="en-ZA" sz="2400"/>
              <a:t>Responsible for collective bargaining to determine wages, terms and conditions for employment, etc. </a:t>
            </a:r>
          </a:p>
          <a:p>
            <a:pPr lvl="1"/>
            <a:r>
              <a:rPr lang="en-ZA" sz="2400"/>
              <a:t>To strengthen nurses’ collective bargaining power</a:t>
            </a:r>
          </a:p>
          <a:p>
            <a:pPr lvl="1"/>
            <a:r>
              <a:rPr lang="en-ZA" sz="2400"/>
              <a:t>Affiliated with Congress of South African Trade Unions (COSATU), and the ICN.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907177"/>
            <a:ext cx="5422392" cy="4950823"/>
          </a:xfrm>
        </p:spPr>
        <p:txBody>
          <a:bodyPr>
            <a:normAutofit/>
          </a:bodyPr>
          <a:lstStyle/>
          <a:p>
            <a:r>
              <a:rPr lang="en-ZA" sz="2400"/>
              <a:t>Professional:</a:t>
            </a:r>
          </a:p>
          <a:p>
            <a:pPr lvl="1"/>
            <a:r>
              <a:rPr lang="en-ZA" sz="2200"/>
              <a:t>Responsible for policy statements on key issues, e.g. standpoint on abortion or research ethics.</a:t>
            </a:r>
          </a:p>
          <a:p>
            <a:pPr lvl="1"/>
            <a:r>
              <a:rPr lang="en-ZA" sz="2200"/>
              <a:t>Assists with CPD – offers grants and bursaries</a:t>
            </a:r>
          </a:p>
          <a:p>
            <a:pPr lvl="1"/>
            <a:r>
              <a:rPr lang="en-ZA" sz="2200"/>
              <a:t>Promotes scholarships through its accredited journal – </a:t>
            </a:r>
            <a:r>
              <a:rPr lang="en-ZA" sz="2200" i="1" err="1"/>
              <a:t>Curationis</a:t>
            </a:r>
            <a:r>
              <a:rPr lang="en-ZA" sz="2200"/>
              <a:t>. </a:t>
            </a:r>
          </a:p>
          <a:p>
            <a:pPr lvl="1"/>
            <a:r>
              <a:rPr lang="en-ZA" sz="2200"/>
              <a:t>Provides professional indemnity insurance – assists nurses during legal litigations.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133" y="595174"/>
            <a:ext cx="34099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36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South African democratic nurse’s union (SADNU)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315" y="1893442"/>
            <a:ext cx="7029503" cy="2503127"/>
          </a:xfrm>
        </p:spPr>
        <p:txBody>
          <a:bodyPr>
            <a:normAutofit/>
          </a:bodyPr>
          <a:lstStyle/>
          <a:p>
            <a:r>
              <a:rPr lang="en-ZA" sz="2800" dirty="0"/>
              <a:t>Founded in 1995</a:t>
            </a:r>
          </a:p>
          <a:p>
            <a:r>
              <a:rPr lang="en-ZA" sz="2800" dirty="0"/>
              <a:t>Strives to improve working conditions</a:t>
            </a:r>
          </a:p>
          <a:p>
            <a:r>
              <a:rPr lang="en-ZA" sz="2800" dirty="0"/>
              <a:t>Through collective bargaining </a:t>
            </a:r>
          </a:p>
          <a:p>
            <a:r>
              <a:rPr lang="en-ZA" sz="2800" dirty="0"/>
              <a:t>Affiliate of COSATU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029" y="3145006"/>
            <a:ext cx="2908253" cy="2258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307" y="1152983"/>
            <a:ext cx="4349092" cy="179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8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National education, health and allied workers union (NEHAWU)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303" y="1772239"/>
            <a:ext cx="8383679" cy="4619133"/>
          </a:xfrm>
        </p:spPr>
        <p:txBody>
          <a:bodyPr/>
          <a:lstStyle/>
          <a:p>
            <a:r>
              <a:rPr lang="en-ZA" dirty="0"/>
              <a:t>Represents a broad spectrum of workers</a:t>
            </a:r>
          </a:p>
          <a:p>
            <a:r>
              <a:rPr lang="en-ZA" dirty="0"/>
              <a:t>Founded 1987</a:t>
            </a:r>
          </a:p>
          <a:p>
            <a:r>
              <a:rPr lang="en-ZA" dirty="0"/>
              <a:t>Affiliated with COSATU</a:t>
            </a:r>
          </a:p>
          <a:p>
            <a:r>
              <a:rPr lang="en-ZA" dirty="0"/>
              <a:t>Its strongpoint is collective bargaining </a:t>
            </a:r>
          </a:p>
          <a:p>
            <a:r>
              <a:rPr lang="en-ZA" dirty="0"/>
              <a:t>Based on the following principles:</a:t>
            </a:r>
          </a:p>
          <a:p>
            <a:pPr lvl="2"/>
            <a:r>
              <a:rPr lang="en-ZA" dirty="0"/>
              <a:t>Worker control of the union </a:t>
            </a:r>
          </a:p>
          <a:p>
            <a:pPr lvl="2"/>
            <a:r>
              <a:rPr lang="en-ZA" dirty="0"/>
              <a:t>Worker leadership</a:t>
            </a:r>
          </a:p>
          <a:p>
            <a:pPr lvl="2"/>
            <a:r>
              <a:rPr lang="en-ZA" dirty="0"/>
              <a:t>Democratic decision making through mandates and report-backs</a:t>
            </a:r>
          </a:p>
          <a:p>
            <a:pPr lvl="2"/>
            <a:r>
              <a:rPr lang="en-ZA" dirty="0"/>
              <a:t>Worker solidarity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982" y="1324615"/>
            <a:ext cx="3139018" cy="296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11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/>
              <a:t>Health and other services personnel trade union of SA (HOSPERSA)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851" y="1847654"/>
            <a:ext cx="8804635" cy="3282309"/>
          </a:xfrm>
        </p:spPr>
        <p:txBody>
          <a:bodyPr/>
          <a:lstStyle/>
          <a:p>
            <a:r>
              <a:rPr lang="en-ZA" dirty="0"/>
              <a:t>Members of public service and the private sector, and NGO’s</a:t>
            </a:r>
          </a:p>
          <a:p>
            <a:r>
              <a:rPr lang="en-ZA" dirty="0"/>
              <a:t>Most members from private sector: Netcare, Life, Mediclinic, and independent hospitals, SA National Health Lab Services, pharmacies, etc. </a:t>
            </a:r>
          </a:p>
          <a:p>
            <a:endParaRPr lang="en-ZA" dirty="0"/>
          </a:p>
          <a:p>
            <a:r>
              <a:rPr lang="en-ZA" dirty="0"/>
              <a:t>In favour of:</a:t>
            </a:r>
          </a:p>
          <a:p>
            <a:pPr lvl="2"/>
            <a:r>
              <a:rPr lang="en-ZA" dirty="0"/>
              <a:t>Collective bargaining </a:t>
            </a:r>
          </a:p>
          <a:p>
            <a:pPr lvl="2"/>
            <a:r>
              <a:rPr lang="en-ZA" dirty="0"/>
              <a:t>Provision of benefits to members</a:t>
            </a:r>
          </a:p>
          <a:p>
            <a:pPr lvl="2"/>
            <a:r>
              <a:rPr lang="en-ZA" dirty="0"/>
              <a:t>Industrial actions </a:t>
            </a:r>
          </a:p>
          <a:p>
            <a:pPr lvl="2"/>
            <a:r>
              <a:rPr lang="en-ZA" dirty="0"/>
              <a:t>Political activity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082" y="1568854"/>
            <a:ext cx="2741127" cy="274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42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608" y="2507530"/>
            <a:ext cx="7500843" cy="1937519"/>
          </a:xfrm>
        </p:spPr>
        <p:txBody>
          <a:bodyPr/>
          <a:lstStyle/>
          <a:p>
            <a:r>
              <a:rPr lang="en-US" dirty="0"/>
              <a:t>Acknowledgement of the complexity of the environment </a:t>
            </a:r>
          </a:p>
          <a:p>
            <a:r>
              <a:rPr lang="en-US" dirty="0"/>
              <a:t>Unions need to create awareness among all stakeholders of the complexities of the healthcare profession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947" y="1371978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95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Strikes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81051"/>
            <a:ext cx="11029615" cy="4689565"/>
          </a:xfrm>
        </p:spPr>
        <p:txBody>
          <a:bodyPr>
            <a:normAutofit/>
          </a:bodyPr>
          <a:lstStyle/>
          <a:p>
            <a:r>
              <a:rPr lang="en-ZA" sz="2800"/>
              <a:t>Essential services personnel can take part in strike action only where a minimum service agreement is in place</a:t>
            </a:r>
          </a:p>
          <a:p>
            <a:r>
              <a:rPr lang="en-ZA" sz="2800"/>
              <a:t>Public sector nurses are denied the right to strike (employment issues are ignored at the bargaining table)</a:t>
            </a:r>
          </a:p>
          <a:p>
            <a:r>
              <a:rPr lang="en-ZA" sz="2800"/>
              <a:t>This leads to frustration </a:t>
            </a:r>
            <a:r>
              <a:rPr lang="en-ZA" sz="2800">
                <a:latin typeface="Century Gothic" panose="020B0502020202020204" pitchFamily="34" charset="0"/>
              </a:rPr>
              <a:t>→ </a:t>
            </a:r>
            <a:r>
              <a:rPr lang="en-ZA" sz="2800"/>
              <a:t>low morale → leaving health services→ worsening the nursing shortage</a:t>
            </a:r>
          </a:p>
        </p:txBody>
      </p:sp>
    </p:spTree>
    <p:extLst>
      <p:ext uri="{BB962C8B-B14F-4D97-AF65-F5344CB8AC3E}">
        <p14:creationId xmlns:p14="http://schemas.microsoft.com/office/powerpoint/2010/main" val="768966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Essential and maintenance service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89" y="1853924"/>
            <a:ext cx="11029615" cy="5004076"/>
          </a:xfrm>
        </p:spPr>
        <p:txBody>
          <a:bodyPr>
            <a:normAutofit/>
          </a:bodyPr>
          <a:lstStyle/>
          <a:p>
            <a:r>
              <a:rPr lang="en-ZA" sz="2800" dirty="0"/>
              <a:t>A service that would / could endanger lives, personal safety of health, if the service was to be interrupted. </a:t>
            </a:r>
          </a:p>
          <a:p>
            <a:endParaRPr lang="en-ZA" sz="2800" dirty="0"/>
          </a:p>
          <a:p>
            <a:r>
              <a:rPr lang="en-ZA" sz="2800" dirty="0"/>
              <a:t>A service that can cause physical destruction to a working area if it is interrupted.</a:t>
            </a:r>
          </a:p>
          <a:p>
            <a:endParaRPr lang="en-ZA" sz="2800" dirty="0"/>
          </a:p>
          <a:p>
            <a:r>
              <a:rPr lang="en-ZA" sz="2800" dirty="0"/>
              <a:t>E.g. workers in the health service industry, electricity and sewage. </a:t>
            </a:r>
          </a:p>
          <a:p>
            <a:r>
              <a:rPr lang="en-ZA" sz="2800" dirty="0"/>
              <a:t>Disputes in these services have to be referred to a bargaining council / Commission of Conciliation, Mediation and Arbitration (CCMA).</a:t>
            </a:r>
          </a:p>
        </p:txBody>
      </p:sp>
    </p:spTree>
    <p:extLst>
      <p:ext uri="{BB962C8B-B14F-4D97-AF65-F5344CB8AC3E}">
        <p14:creationId xmlns:p14="http://schemas.microsoft.com/office/powerpoint/2010/main" val="3202436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</a:t>
            </a:r>
            <a:r>
              <a:rPr lang="en-ZA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669" y="2347274"/>
            <a:ext cx="10350630" cy="367645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/>
              <a:t>What is the roles and functions of nursing associations and trade unions?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/>
              <a:t>Define indemnity cover and its purpose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/>
              <a:t>Differentiate between strikes and picketing vs Professional practice </a:t>
            </a:r>
          </a:p>
        </p:txBody>
      </p:sp>
    </p:spTree>
    <p:extLst>
      <p:ext uri="{BB962C8B-B14F-4D97-AF65-F5344CB8AC3E}">
        <p14:creationId xmlns:p14="http://schemas.microsoft.com/office/powerpoint/2010/main" val="2473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4400" b="1"/>
              <a:t>Picketing vs striking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289" y="1276495"/>
            <a:ext cx="2952750" cy="1552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3456" y="1307329"/>
            <a:ext cx="2614013" cy="1657350"/>
          </a:xfrm>
          <a:prstGeom prst="rect">
            <a:avLst/>
          </a:prstGeom>
        </p:spPr>
      </p:pic>
      <p:pic>
        <p:nvPicPr>
          <p:cNvPr id="2050" name="Picture 2" descr="On Strike Images – Browse 559,732 Stock Photos, Vectors, and ...">
            <a:extLst>
              <a:ext uri="{FF2B5EF4-FFF2-40B4-BE49-F238E27FC236}">
                <a16:creationId xmlns:a16="http://schemas.microsoft.com/office/drawing/2014/main" id="{97813D40-3BFF-3CA6-4B9F-9B9BE11A0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35" y="1431154"/>
            <a:ext cx="23812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bor Strikes Surged This Fall As Thousands at 25 Companies ...">
            <a:extLst>
              <a:ext uri="{FF2B5EF4-FFF2-40B4-BE49-F238E27FC236}">
                <a16:creationId xmlns:a16="http://schemas.microsoft.com/office/drawing/2014/main" id="{A1B0A87F-2826-6A89-3457-A773CE968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32" y="4137879"/>
            <a:ext cx="3454120" cy="211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vid-19 crisis: Govt allows PPE exports after prices crash over 65%">
            <a:extLst>
              <a:ext uri="{FF2B5EF4-FFF2-40B4-BE49-F238E27FC236}">
                <a16:creationId xmlns:a16="http://schemas.microsoft.com/office/drawing/2014/main" id="{25AB2151-6161-D238-30F7-0960851E3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255" y="3701279"/>
            <a:ext cx="4034378" cy="227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D25DA-ADD0-B1EB-EEEF-34238D212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49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Picketing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435" y="1715678"/>
            <a:ext cx="9898143" cy="3610540"/>
          </a:xfrm>
        </p:spPr>
        <p:txBody>
          <a:bodyPr/>
          <a:lstStyle/>
          <a:p>
            <a:r>
              <a:rPr lang="en-ZA" dirty="0"/>
              <a:t>Union members standing at an entrance to workplaces with various banners and placards, stating their reason for being there.</a:t>
            </a:r>
          </a:p>
          <a:p>
            <a:r>
              <a:rPr lang="en-ZA" dirty="0"/>
              <a:t>Enables strikers to communicate their message. </a:t>
            </a:r>
          </a:p>
          <a:p>
            <a:endParaRPr lang="en-ZA" dirty="0"/>
          </a:p>
          <a:p>
            <a:r>
              <a:rPr lang="en-ZA" dirty="0"/>
              <a:t>Rules for picketing as per LRA:</a:t>
            </a:r>
          </a:p>
          <a:p>
            <a:pPr lvl="1"/>
            <a:r>
              <a:rPr lang="en-ZA" dirty="0"/>
              <a:t>Authorise by union to be peaceful </a:t>
            </a:r>
          </a:p>
          <a:p>
            <a:r>
              <a:rPr lang="en-ZA" dirty="0"/>
              <a:t>Purpose:</a:t>
            </a:r>
          </a:p>
          <a:p>
            <a:pPr lvl="2"/>
            <a:r>
              <a:rPr lang="en-ZA" dirty="0"/>
              <a:t>Make sure the strike is supported</a:t>
            </a:r>
          </a:p>
          <a:p>
            <a:pPr lvl="2"/>
            <a:r>
              <a:rPr lang="en-ZA" dirty="0"/>
              <a:t>Persuade non-strikers to join </a:t>
            </a:r>
          </a:p>
          <a:p>
            <a:endParaRPr lang="en-ZA" dirty="0"/>
          </a:p>
          <a:p>
            <a:r>
              <a:rPr lang="en-ZA" dirty="0"/>
              <a:t>Employer may make use of replacement labour during a strike. </a:t>
            </a:r>
          </a:p>
        </p:txBody>
      </p:sp>
    </p:spTree>
    <p:extLst>
      <p:ext uri="{BB962C8B-B14F-4D97-AF65-F5344CB8AC3E}">
        <p14:creationId xmlns:p14="http://schemas.microsoft.com/office/powerpoint/2010/main" val="3267542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Strikes and ethical concerns of a nurse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485" y="1819374"/>
            <a:ext cx="10369483" cy="3610540"/>
          </a:xfrm>
        </p:spPr>
        <p:txBody>
          <a:bodyPr/>
          <a:lstStyle/>
          <a:p>
            <a:r>
              <a:rPr lang="en-ZA" dirty="0"/>
              <a:t>Nursing is an essential service </a:t>
            </a:r>
          </a:p>
          <a:p>
            <a:endParaRPr lang="en-ZA" dirty="0"/>
          </a:p>
          <a:p>
            <a:r>
              <a:rPr lang="en-ZA" dirty="0"/>
              <a:t>Striking becomes an ethical dilemma for nurses (Nurses Pledge)</a:t>
            </a:r>
          </a:p>
          <a:p>
            <a:endParaRPr lang="en-ZA" dirty="0"/>
          </a:p>
          <a:p>
            <a:r>
              <a:rPr lang="en-ZA" dirty="0"/>
              <a:t>Nurses are meant to be caring individuals, but are also workers and breadwinners, and has the right to work in a safe environment.</a:t>
            </a:r>
          </a:p>
          <a:p>
            <a:endParaRPr lang="en-ZA" dirty="0"/>
          </a:p>
          <a:p>
            <a:r>
              <a:rPr lang="en-ZA" dirty="0"/>
              <a:t>Nurses should take all measures to ensure they are not risking the lives of their patients.</a:t>
            </a:r>
          </a:p>
          <a:p>
            <a:endParaRPr lang="en-ZA" dirty="0"/>
          </a:p>
          <a:p>
            <a:r>
              <a:rPr lang="en-ZA" dirty="0"/>
              <a:t>Nursing strikes lower the standard of patient care. </a:t>
            </a:r>
          </a:p>
        </p:txBody>
      </p:sp>
    </p:spTree>
    <p:extLst>
      <p:ext uri="{BB962C8B-B14F-4D97-AF65-F5344CB8AC3E}">
        <p14:creationId xmlns:p14="http://schemas.microsoft.com/office/powerpoint/2010/main" val="4095849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Class activity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375" y="2639506"/>
            <a:ext cx="9577633" cy="2625847"/>
          </a:xfrm>
        </p:spPr>
        <p:txBody>
          <a:bodyPr/>
          <a:lstStyle/>
          <a:p>
            <a:r>
              <a:rPr lang="en-ZA" dirty="0"/>
              <a:t>Debate:</a:t>
            </a:r>
          </a:p>
          <a:p>
            <a:endParaRPr lang="en-ZA" dirty="0"/>
          </a:p>
          <a:p>
            <a:r>
              <a:rPr lang="en-ZA" dirty="0"/>
              <a:t>Group 1: in favour of striking as a healthcare professional </a:t>
            </a:r>
          </a:p>
          <a:p>
            <a:endParaRPr lang="en-ZA" dirty="0"/>
          </a:p>
          <a:p>
            <a:r>
              <a:rPr lang="en-ZA" dirty="0"/>
              <a:t>Group 2: against striking as a healthcare professional </a:t>
            </a:r>
          </a:p>
          <a:p>
            <a:endParaRPr lang="en-ZA" dirty="0"/>
          </a:p>
          <a:p>
            <a:endParaRPr lang="en-ZA" dirty="0"/>
          </a:p>
          <a:p>
            <a:r>
              <a:rPr lang="en-ZA" dirty="0"/>
              <a:t>JUSTIFY </a:t>
            </a:r>
          </a:p>
        </p:txBody>
      </p:sp>
    </p:spTree>
    <p:extLst>
      <p:ext uri="{BB962C8B-B14F-4D97-AF65-F5344CB8AC3E}">
        <p14:creationId xmlns:p14="http://schemas.microsoft.com/office/powerpoint/2010/main" val="3305868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Debate rules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34604"/>
          </a:xfrm>
        </p:spPr>
        <p:txBody>
          <a:bodyPr>
            <a:normAutofit/>
          </a:bodyPr>
          <a:lstStyle/>
          <a:p>
            <a:r>
              <a:rPr lang="en-ZA" sz="2800" b="1" dirty="0"/>
              <a:t>Do not make personal attacks </a:t>
            </a:r>
          </a:p>
          <a:p>
            <a:endParaRPr lang="en-ZA" sz="2800" b="1" dirty="0"/>
          </a:p>
          <a:p>
            <a:r>
              <a:rPr lang="en-ZA" sz="2800" dirty="0"/>
              <a:t>State your points based on / supported by </a:t>
            </a:r>
            <a:r>
              <a:rPr lang="en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  <a:r>
              <a:rPr lang="en-ZA" sz="2800" dirty="0"/>
              <a:t> </a:t>
            </a:r>
          </a:p>
          <a:p>
            <a:endParaRPr lang="en-ZA" sz="2800" dirty="0"/>
          </a:p>
          <a:p>
            <a:r>
              <a:rPr lang="en-ZA" sz="2800" dirty="0"/>
              <a:t>Do not respond with emotions</a:t>
            </a:r>
          </a:p>
          <a:p>
            <a:endParaRPr lang="en-ZA" sz="2800" dirty="0"/>
          </a:p>
          <a:p>
            <a:r>
              <a:rPr lang="en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  <a:r>
              <a:rPr lang="en-ZA" sz="2800" dirty="0"/>
              <a:t> each other's point of view. </a:t>
            </a:r>
          </a:p>
          <a:p>
            <a:endParaRPr lang="en-ZA" sz="2800" dirty="0"/>
          </a:p>
          <a:p>
            <a:r>
              <a:rPr lang="en-ZA" sz="2800" dirty="0"/>
              <a:t>Be </a:t>
            </a:r>
            <a:r>
              <a:rPr lang="en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respectful</a:t>
            </a:r>
            <a:r>
              <a:rPr lang="en-ZA" sz="2800" dirty="0"/>
              <a:t> and let each other talk – do not interrupt each other</a:t>
            </a:r>
          </a:p>
          <a:p>
            <a:r>
              <a:rPr lang="en-ZA" sz="2800" dirty="0"/>
              <a:t>Conduct a civil debate – </a:t>
            </a:r>
            <a:r>
              <a:rPr lang="en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shouting</a:t>
            </a:r>
            <a:r>
              <a:rPr lang="en-ZA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10981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653F6D-12AB-A687-02D6-DAA6FBB43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878" y="2803894"/>
            <a:ext cx="4389573" cy="328231"/>
          </a:xfrm>
        </p:spPr>
        <p:txBody>
          <a:bodyPr/>
          <a:lstStyle/>
          <a:p>
            <a:r>
              <a:rPr lang="en-US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2390784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865" y="2253006"/>
            <a:ext cx="10897384" cy="2192043"/>
          </a:xfrm>
        </p:spPr>
        <p:txBody>
          <a:bodyPr>
            <a:normAutofit/>
          </a:bodyPr>
          <a:lstStyle/>
          <a:p>
            <a:r>
              <a:rPr lang="en-US" sz="2400" dirty="0"/>
              <a:t>Geyer, N. et al. 2022. </a:t>
            </a:r>
            <a:r>
              <a:rPr lang="en-US" sz="2400" i="1" dirty="0"/>
              <a:t>A new approach to professional practice</a:t>
            </a:r>
            <a:r>
              <a:rPr lang="en-US" sz="2400" dirty="0"/>
              <a:t>. 2</a:t>
            </a:r>
            <a:r>
              <a:rPr lang="en-US" sz="2400" baseline="30000" dirty="0"/>
              <a:t>nd</a:t>
            </a:r>
            <a:r>
              <a:rPr lang="en-US" sz="2400" dirty="0"/>
              <a:t> Edition, JUTA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Pera</a:t>
            </a:r>
            <a:r>
              <a:rPr lang="en-US" sz="2400" dirty="0"/>
              <a:t>, S., van </a:t>
            </a:r>
            <a:r>
              <a:rPr lang="en-US" sz="2400" dirty="0" err="1"/>
              <a:t>Tonder</a:t>
            </a:r>
            <a:r>
              <a:rPr lang="en-US" sz="2400" dirty="0"/>
              <a:t>, S. 2022. </a:t>
            </a:r>
            <a:r>
              <a:rPr lang="en-US" sz="2400" i="1" dirty="0"/>
              <a:t>Ethics in Healthcare. </a:t>
            </a:r>
            <a:r>
              <a:rPr lang="en-US" sz="2400" dirty="0"/>
              <a:t>4</a:t>
            </a:r>
            <a:r>
              <a:rPr lang="en-US" sz="2400" baseline="30000" dirty="0"/>
              <a:t>th</a:t>
            </a:r>
            <a:r>
              <a:rPr lang="en-US" sz="2400" dirty="0"/>
              <a:t> Edition, JUTA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474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PROFESSIONAL Nursing associations 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7826" y="5274054"/>
            <a:ext cx="3183468" cy="1532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379" y="4376737"/>
            <a:ext cx="2209800" cy="2066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0248" y="3526942"/>
            <a:ext cx="4238625" cy="1076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1606" y="1439821"/>
            <a:ext cx="2276475" cy="1123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951494"/>
            <a:ext cx="2700762" cy="18677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324" y="1492383"/>
            <a:ext cx="2857500" cy="1600200"/>
          </a:xfrm>
          <a:prstGeom prst="rect">
            <a:avLst/>
          </a:prstGeom>
        </p:spPr>
      </p:pic>
      <p:pic>
        <p:nvPicPr>
          <p:cNvPr id="1026" name="Picture 2" descr="Hospersa Online (@HospersaOnline) / X">
            <a:extLst>
              <a:ext uri="{FF2B5EF4-FFF2-40B4-BE49-F238E27FC236}">
                <a16:creationId xmlns:a16="http://schemas.microsoft.com/office/drawing/2014/main" id="{A8DDF2FC-5B30-EC68-7D1E-670250C28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379" y="161204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007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024" y="1696826"/>
            <a:ext cx="10784264" cy="4213780"/>
          </a:xfrm>
        </p:spPr>
        <p:txBody>
          <a:bodyPr/>
          <a:lstStyle/>
          <a:p>
            <a:r>
              <a:rPr lang="en-ZA" dirty="0"/>
              <a:t>Essential structures in the profession as they contribute directly and indirectly to the safety and quality of patient care</a:t>
            </a:r>
          </a:p>
          <a:p>
            <a:endParaRPr lang="en-ZA" dirty="0"/>
          </a:p>
          <a:p>
            <a:r>
              <a:rPr lang="en-ZA" dirty="0"/>
              <a:t>First priority is the well-being of the members of the profession</a:t>
            </a:r>
          </a:p>
          <a:p>
            <a:r>
              <a:rPr lang="en-ZA" dirty="0"/>
              <a:t>Contribute to the safety and security of patients and the health of the nation</a:t>
            </a:r>
          </a:p>
          <a:p>
            <a:endParaRPr lang="en-ZA" dirty="0"/>
          </a:p>
          <a:p>
            <a:r>
              <a:rPr lang="en-ZA" dirty="0"/>
              <a:t>The Constitution of the Republic of South Africa 1996, determines that all employees have a right to freedom of association</a:t>
            </a:r>
          </a:p>
        </p:txBody>
      </p:sp>
    </p:spTree>
    <p:extLst>
      <p:ext uri="{BB962C8B-B14F-4D97-AF65-F5344CB8AC3E}">
        <p14:creationId xmlns:p14="http://schemas.microsoft.com/office/powerpoint/2010/main" val="2844097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CE4038-0B3D-D044-0D50-CFCE09D1F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73" y="626024"/>
            <a:ext cx="11541596" cy="410369"/>
          </a:xfrm>
        </p:spPr>
        <p:txBody>
          <a:bodyPr wrap="square" anchor="b">
            <a:normAutofit/>
          </a:bodyPr>
          <a:lstStyle/>
          <a:p>
            <a:r>
              <a:rPr lang="en-US"/>
              <a:t>What is the difference between a trade union and professional association?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033B502-9F79-9903-25DA-6794CE684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634" y="2060575"/>
            <a:ext cx="5863472" cy="4472200"/>
          </a:xfrm>
        </p:spPr>
        <p:txBody>
          <a:bodyPr/>
          <a:lstStyle/>
          <a:p>
            <a:r>
              <a:rPr lang="en-US" b="1" u="sng" dirty="0">
                <a:solidFill>
                  <a:srgbClr val="00B050"/>
                </a:solidFill>
              </a:rPr>
              <a:t>PROFESSIONAL ASSOCIATION:</a:t>
            </a:r>
          </a:p>
          <a:p>
            <a:endParaRPr lang="en-US" b="1" u="sng" dirty="0">
              <a:solidFill>
                <a:srgbClr val="00B050"/>
              </a:solidFill>
            </a:endParaRPr>
          </a:p>
          <a:p>
            <a:r>
              <a:rPr lang="en-US" i="1" dirty="0"/>
              <a:t>Promote solidarity among members – remain in touch with the community</a:t>
            </a:r>
          </a:p>
          <a:p>
            <a:r>
              <a:rPr lang="en-US" i="1" dirty="0"/>
              <a:t>Professional identity – restricting membership</a:t>
            </a:r>
          </a:p>
          <a:p>
            <a:r>
              <a:rPr lang="en-US" i="1" dirty="0"/>
              <a:t>Increase service potential – ongoing education, training, monitoring conduct</a:t>
            </a:r>
          </a:p>
          <a:p>
            <a:r>
              <a:rPr lang="en-US" i="1" dirty="0"/>
              <a:t>Keeps the welfare of the society in mind</a:t>
            </a:r>
          </a:p>
          <a:p>
            <a:r>
              <a:rPr lang="en-US" i="1" dirty="0"/>
              <a:t>Some offer professional indemnity</a:t>
            </a:r>
          </a:p>
          <a:p>
            <a:r>
              <a:rPr lang="en-US" i="1" dirty="0"/>
              <a:t>Publishing of journals</a:t>
            </a:r>
          </a:p>
          <a:p>
            <a:r>
              <a:rPr lang="en-US" i="1" dirty="0"/>
              <a:t>Research – encouraged by association, publication</a:t>
            </a:r>
          </a:p>
          <a:p>
            <a:r>
              <a:rPr lang="en-US" i="1" dirty="0"/>
              <a:t>Practice standards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44E0455-20BC-D9F9-FB31-C259BD2FC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0419" y="2031731"/>
            <a:ext cx="4581427" cy="4200245"/>
          </a:xfrm>
        </p:spPr>
        <p:txBody>
          <a:bodyPr/>
          <a:lstStyle/>
          <a:p>
            <a:r>
              <a:rPr lang="en-ZA" sz="1800" b="1" u="sng" dirty="0">
                <a:solidFill>
                  <a:srgbClr val="FF0000"/>
                </a:solidFill>
              </a:rPr>
              <a:t>TRADE UNION:</a:t>
            </a:r>
          </a:p>
          <a:p>
            <a:endParaRPr lang="en-ZA" b="1" u="sng" dirty="0">
              <a:solidFill>
                <a:srgbClr val="FF0000"/>
              </a:solidFill>
            </a:endParaRPr>
          </a:p>
          <a:p>
            <a:r>
              <a:rPr lang="en-ZA" i="1" dirty="0"/>
              <a:t>“</a:t>
            </a:r>
            <a:r>
              <a:rPr lang="en-ZA" sz="1800" i="1" dirty="0"/>
              <a:t>An association of employees whose </a:t>
            </a:r>
            <a:r>
              <a:rPr lang="en-ZA" sz="1800" b="1" i="1" dirty="0"/>
              <a:t>principal purpose </a:t>
            </a:r>
            <a:r>
              <a:rPr lang="en-ZA" sz="1800" i="1" dirty="0"/>
              <a:t>is to regulate relations between employers and employees, including any employers’ organisations”  </a:t>
            </a:r>
            <a:r>
              <a:rPr lang="en-ZA" sz="1800" dirty="0"/>
              <a:t>Labour Relations Act 1995 section 213 </a:t>
            </a:r>
          </a:p>
          <a:p>
            <a:endParaRPr lang="en-ZA" sz="1800" b="1" u="sng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9AE22B-1D78-8DCF-A0CF-F00033D52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23" y="5257677"/>
            <a:ext cx="2276475" cy="1123950"/>
          </a:xfrm>
          <a:prstGeom prst="rect">
            <a:avLst/>
          </a:prstGeom>
        </p:spPr>
      </p:pic>
      <p:pic>
        <p:nvPicPr>
          <p:cNvPr id="8" name="Picture 2" descr="Hospersa Online (@HospersaOnline) / X">
            <a:extLst>
              <a:ext uri="{FF2B5EF4-FFF2-40B4-BE49-F238E27FC236}">
                <a16:creationId xmlns:a16="http://schemas.microsoft.com/office/drawing/2014/main" id="{DDC3E938-90E0-D27A-9073-E5E8716B2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32" y="413185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24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FUNCTION OF TRADE UNIONS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78523"/>
          </a:xfrm>
        </p:spPr>
        <p:txBody>
          <a:bodyPr>
            <a:normAutofit/>
          </a:bodyPr>
          <a:lstStyle/>
          <a:p>
            <a:r>
              <a:rPr lang="en-ZA" sz="2800" dirty="0"/>
              <a:t>To ensure that the ethical principles of justice/fairness is practised in the relationship between employees and employers</a:t>
            </a:r>
          </a:p>
          <a:p>
            <a:endParaRPr lang="en-ZA" sz="2800" dirty="0"/>
          </a:p>
          <a:p>
            <a:r>
              <a:rPr lang="en-ZA" sz="2800" dirty="0"/>
              <a:t>Representing their members in grievance and disciplinary matters – with the goal of working towards a harmonised workplace</a:t>
            </a:r>
          </a:p>
          <a:p>
            <a:endParaRPr lang="en-ZA" sz="2800" dirty="0"/>
          </a:p>
          <a:p>
            <a:r>
              <a:rPr lang="en-ZA" sz="2800" dirty="0"/>
              <a:t>Organize and coordinate industrial action (strike)</a:t>
            </a:r>
          </a:p>
          <a:p>
            <a:endParaRPr lang="en-ZA" sz="2800" dirty="0"/>
          </a:p>
          <a:p>
            <a:endParaRPr lang="en-ZA" sz="2800" dirty="0"/>
          </a:p>
          <a:p>
            <a:pPr marL="0" indent="0">
              <a:buNone/>
            </a:pP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67397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4462" y="2026762"/>
            <a:ext cx="10746557" cy="322396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Trade unions must be registered with the Department of </a:t>
            </a:r>
            <a:r>
              <a:rPr lang="en-US" sz="2400" dirty="0" err="1"/>
              <a:t>Labour</a:t>
            </a:r>
            <a:r>
              <a:rPr lang="en-US" sz="2400" dirty="0"/>
              <a:t> in terms of the </a:t>
            </a:r>
            <a:r>
              <a:rPr lang="en-US" sz="2400" dirty="0" err="1"/>
              <a:t>Labour</a:t>
            </a:r>
            <a:r>
              <a:rPr lang="en-US" sz="2400" dirty="0"/>
              <a:t> Relations Act</a:t>
            </a:r>
          </a:p>
          <a:p>
            <a:endParaRPr lang="en-US" sz="2400" dirty="0"/>
          </a:p>
          <a:p>
            <a:r>
              <a:rPr lang="en-US" sz="2400" dirty="0"/>
              <a:t>Deregistered for not complying with the requirements</a:t>
            </a:r>
          </a:p>
          <a:p>
            <a:endParaRPr lang="en-US" sz="2400" dirty="0"/>
          </a:p>
          <a:p>
            <a:r>
              <a:rPr lang="en-US" sz="2400" dirty="0"/>
              <a:t>Nurses can belong to any union registered with the Department of </a:t>
            </a:r>
            <a:r>
              <a:rPr lang="en-US" sz="2400" dirty="0" err="1"/>
              <a:t>Labour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DENOSA specifically represents nurses and they combine union and professional functions                                              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8663" y="4273616"/>
            <a:ext cx="18478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57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Benefits of membership of an association or a professional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864" y="2140085"/>
            <a:ext cx="10812544" cy="4223007"/>
          </a:xfrm>
        </p:spPr>
        <p:txBody>
          <a:bodyPr>
            <a:normAutofit/>
          </a:bodyPr>
          <a:lstStyle/>
          <a:p>
            <a:r>
              <a:rPr lang="en-US" dirty="0"/>
              <a:t>Newsletters, journals, access to workshops, webinars</a:t>
            </a:r>
          </a:p>
          <a:p>
            <a:r>
              <a:rPr lang="en-US" dirty="0"/>
              <a:t>Stay up to date with developments in the broader nursing profession</a:t>
            </a:r>
          </a:p>
          <a:p>
            <a:r>
              <a:rPr lang="en-US" dirty="0"/>
              <a:t>Alignment with a nursing society that supports your specialty</a:t>
            </a:r>
          </a:p>
          <a:p>
            <a:r>
              <a:rPr lang="en-US" dirty="0"/>
              <a:t>CPD</a:t>
            </a:r>
          </a:p>
          <a:p>
            <a:r>
              <a:rPr lang="en-US" dirty="0"/>
              <a:t>Influencing policy and legislation – quest for safe and quality care</a:t>
            </a:r>
          </a:p>
          <a:p>
            <a:r>
              <a:rPr lang="en-US" dirty="0"/>
              <a:t>Involvement in research projects</a:t>
            </a:r>
          </a:p>
          <a:p>
            <a:r>
              <a:rPr lang="en-US" dirty="0"/>
              <a:t>Collective vice in nursing issues</a:t>
            </a:r>
          </a:p>
          <a:p>
            <a:r>
              <a:rPr lang="en-US" dirty="0"/>
              <a:t>Leadership development and visibility through active involvement</a:t>
            </a:r>
          </a:p>
          <a:p>
            <a:r>
              <a:rPr lang="en-US" dirty="0"/>
              <a:t>Networking opportunities</a:t>
            </a:r>
          </a:p>
          <a:p>
            <a:r>
              <a:rPr lang="en-US" dirty="0"/>
              <a:t>Broadening our perspectives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9982DF-7EE2-ED96-82EA-C1BC6F1EA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652" y="1016136"/>
            <a:ext cx="22764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48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ROLES OF PROFESSIONAL ASSOCIATIONS OR ORGANISATIONS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961" y="1480008"/>
            <a:ext cx="11085921" cy="5340350"/>
          </a:xfrm>
        </p:spPr>
        <p:txBody>
          <a:bodyPr/>
          <a:lstStyle/>
          <a:p>
            <a:r>
              <a:rPr lang="en-US" dirty="0"/>
              <a:t>Promote solidarity among members – remain in touch with the community</a:t>
            </a:r>
          </a:p>
          <a:p>
            <a:endParaRPr lang="en-US" dirty="0"/>
          </a:p>
          <a:p>
            <a:r>
              <a:rPr lang="en-US" dirty="0"/>
              <a:t>Professional identity – restricting membership</a:t>
            </a:r>
          </a:p>
          <a:p>
            <a:endParaRPr lang="en-US" dirty="0"/>
          </a:p>
          <a:p>
            <a:r>
              <a:rPr lang="en-US" dirty="0"/>
              <a:t>Increase service potential – ongoing education, training, monitoring conduct</a:t>
            </a:r>
          </a:p>
          <a:p>
            <a:endParaRPr lang="en-US" dirty="0"/>
          </a:p>
          <a:p>
            <a:r>
              <a:rPr lang="en-US" dirty="0"/>
              <a:t>Keeps the welfare of the society in mind</a:t>
            </a:r>
          </a:p>
          <a:p>
            <a:endParaRPr lang="en-US" dirty="0"/>
          </a:p>
          <a:p>
            <a:r>
              <a:rPr lang="en-US" dirty="0"/>
              <a:t>Some offer professional indemnity</a:t>
            </a:r>
          </a:p>
          <a:p>
            <a:endParaRPr lang="en-US" dirty="0"/>
          </a:p>
          <a:p>
            <a:r>
              <a:rPr lang="en-US" dirty="0"/>
              <a:t>Publishing of journals</a:t>
            </a:r>
          </a:p>
          <a:p>
            <a:endParaRPr lang="en-US" dirty="0"/>
          </a:p>
          <a:p>
            <a:r>
              <a:rPr lang="en-US" dirty="0"/>
              <a:t>Research – encouraged by association, publication</a:t>
            </a:r>
          </a:p>
          <a:p>
            <a:endParaRPr lang="en-US" dirty="0"/>
          </a:p>
          <a:p>
            <a:r>
              <a:rPr lang="en-US" dirty="0"/>
              <a:t>Practice standards</a:t>
            </a:r>
          </a:p>
        </p:txBody>
      </p:sp>
    </p:spTree>
    <p:extLst>
      <p:ext uri="{BB962C8B-B14F-4D97-AF65-F5344CB8AC3E}">
        <p14:creationId xmlns:p14="http://schemas.microsoft.com/office/powerpoint/2010/main" val="26883244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hsUbpURm2roTBtWcRcH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hsUbpURm2roTBtWcRcH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0sDRGXxQVC5QsPMP7s.1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J8vd_.TWOCdZXdoUVUZ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theme1.xml><?xml version="1.0" encoding="utf-8"?>
<a:theme xmlns:a="http://schemas.openxmlformats.org/drawingml/2006/main" name="Lifegroup_CF_DUV065">
  <a:themeElements>
    <a:clrScheme name="Custom">
      <a:dk1>
        <a:srgbClr val="000000"/>
      </a:dk1>
      <a:lt1>
        <a:srgbClr val="FFFFFF"/>
      </a:lt1>
      <a:dk2>
        <a:srgbClr val="1E3D57"/>
      </a:dk2>
      <a:lt2>
        <a:srgbClr val="64C3C4"/>
      </a:lt2>
      <a:accent1>
        <a:srgbClr val="7BB9ED"/>
      </a:accent1>
      <a:accent2>
        <a:srgbClr val="1E84D8"/>
      </a:accent2>
      <a:accent3>
        <a:srgbClr val="14578E"/>
      </a:accent3>
      <a:accent4>
        <a:srgbClr val="0C3456"/>
      </a:accent4>
      <a:accent5>
        <a:srgbClr val="D9272E"/>
      </a:accent5>
      <a:accent6>
        <a:srgbClr val="808080"/>
      </a:accent6>
      <a:hlink>
        <a:srgbClr val="14578E"/>
      </a:hlink>
      <a:folHlink>
        <a:srgbClr val="0C3456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">
        <a:dk1>
          <a:srgbClr val="000000"/>
        </a:dk1>
        <a:lt1>
          <a:srgbClr val="FFFFFF"/>
        </a:lt1>
        <a:dk2>
          <a:srgbClr val="1E3D57"/>
        </a:dk2>
        <a:lt2>
          <a:srgbClr val="64C3C4"/>
        </a:lt2>
        <a:accent1>
          <a:srgbClr val="7BB9ED"/>
        </a:accent1>
        <a:accent2>
          <a:srgbClr val="1E84D8"/>
        </a:accent2>
        <a:accent3>
          <a:srgbClr val="14578E"/>
        </a:accent3>
        <a:accent4>
          <a:srgbClr val="0C3456"/>
        </a:accent4>
        <a:accent5>
          <a:srgbClr val="D9272E"/>
        </a:accent5>
        <a:accent6>
          <a:srgbClr val="808080"/>
        </a:accent6>
        <a:hlink>
          <a:srgbClr val="14578E"/>
        </a:hlink>
        <a:folHlink>
          <a:srgbClr val="0C34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80911 Steerco 2 v.7 Abridged version 1100AM.potx" id="{309F05F6-F64B-4811-8B7D-EF164167096D}" vid="{E3856120-9109-4FDB-9B11-66E3EE27A2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9D89BBCDE8064CB5AD710227C5013A" ma:contentTypeVersion="11" ma:contentTypeDescription="Create a new document." ma:contentTypeScope="" ma:versionID="308b9833c506bfb6acbe207a8d9c4483">
  <xsd:schema xmlns:xsd="http://www.w3.org/2001/XMLSchema" xmlns:xs="http://www.w3.org/2001/XMLSchema" xmlns:p="http://schemas.microsoft.com/office/2006/metadata/properties" xmlns:ns2="7f7cd183-c0e3-4510-8ec7-224200262532" xmlns:ns3="8a520d22-e56f-4234-886d-20573e185ed7" targetNamespace="http://schemas.microsoft.com/office/2006/metadata/properties" ma:root="true" ma:fieldsID="b9a7013b5987674ef9e942f5c4c7d6b4" ns2:_="" ns3:_="">
    <xsd:import namespace="7f7cd183-c0e3-4510-8ec7-224200262532"/>
    <xsd:import namespace="8a520d22-e56f-4234-886d-20573e185e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cd183-c0e3-4510-8ec7-2242002625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520d22-e56f-4234-886d-20573e185ed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431CF9-7722-4B08-9C81-0EEB784387C3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8a520d22-e56f-4234-886d-20573e185ed7"/>
    <ds:schemaRef ds:uri="http://purl.org/dc/terms/"/>
    <ds:schemaRef ds:uri="http://purl.org/dc/dcmitype/"/>
    <ds:schemaRef ds:uri="http://schemas.microsoft.com/office/infopath/2007/PartnerControls"/>
    <ds:schemaRef ds:uri="7f7cd183-c0e3-4510-8ec7-224200262532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31AF3C1-3893-49FA-8936-E6A68DBCF8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7cd183-c0e3-4510-8ec7-224200262532"/>
    <ds:schemaRef ds:uri="8a520d22-e56f-4234-886d-20573e185e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080715-94C1-4553-BB20-4E97E5F300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ppt</Template>
  <TotalTime>157</TotalTime>
  <Words>1288</Words>
  <Application>Microsoft Office PowerPoint</Application>
  <PresentationFormat>Widescreen</PresentationFormat>
  <Paragraphs>197</Paragraphs>
  <Slides>26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Gotham Narrow Medium</vt:lpstr>
      <vt:lpstr>Trebuchet MS</vt:lpstr>
      <vt:lpstr>Lifegroup_CF_DUV065</vt:lpstr>
      <vt:lpstr>think-cell Slide</vt:lpstr>
      <vt:lpstr>Professional nursing associations and trade unions </vt:lpstr>
      <vt:lpstr>Outcomes </vt:lpstr>
      <vt:lpstr>PROFESSIONAL Nursing associations  </vt:lpstr>
      <vt:lpstr>Introduction </vt:lpstr>
      <vt:lpstr>What is the difference between a trade union and professional association?</vt:lpstr>
      <vt:lpstr>FUNCTION OF TRADE UNIONS </vt:lpstr>
      <vt:lpstr>PowerPoint Presentation</vt:lpstr>
      <vt:lpstr>Benefits of membership of an association or a professional society</vt:lpstr>
      <vt:lpstr>ROLES OF PROFESSIONAL ASSOCIATIONS OR ORGANISATIONS</vt:lpstr>
      <vt:lpstr>Indemnity </vt:lpstr>
      <vt:lpstr>Indemnity definition </vt:lpstr>
      <vt:lpstr>PowerPoint Presentation</vt:lpstr>
      <vt:lpstr>DENOSA</vt:lpstr>
      <vt:lpstr>South African democratic nurse’s union (SADNU)</vt:lpstr>
      <vt:lpstr>National education, health and allied workers union (NEHAWU)</vt:lpstr>
      <vt:lpstr>Health and other services personnel trade union of SA (HOSPERSA)</vt:lpstr>
      <vt:lpstr>CHALLENGES</vt:lpstr>
      <vt:lpstr>Strikes </vt:lpstr>
      <vt:lpstr>Essential and maintenance service </vt:lpstr>
      <vt:lpstr>Picketing vs striking </vt:lpstr>
      <vt:lpstr>Picketing </vt:lpstr>
      <vt:lpstr>Strikes and ethical concerns of a nurse </vt:lpstr>
      <vt:lpstr>Class activity </vt:lpstr>
      <vt:lpstr>Debate rules </vt:lpstr>
      <vt:lpstr>PowerPoint Presentation</vt:lpstr>
      <vt:lpstr>REFERENCES: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nursing associations and trade unions</dc:title>
  <dc:creator>Kruger,Mariska</dc:creator>
  <cp:lastModifiedBy>Maryke De Beer</cp:lastModifiedBy>
  <cp:revision>6</cp:revision>
  <cp:lastPrinted>2023-08-17T09:14:45Z</cp:lastPrinted>
  <dcterms:created xsi:type="dcterms:W3CDTF">2021-06-04T11:25:41Z</dcterms:created>
  <dcterms:modified xsi:type="dcterms:W3CDTF">2023-12-11T12:55:51Z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0x010100DB9D89BBCDE8064CB5AD710227C5013A</vt:lpwstr>
  </property>
</Properties>
</file>